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1DBD7"/>
    <a:srgbClr val="F2ECDF"/>
    <a:srgbClr val="F0BF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60"/>
  </p:normalViewPr>
  <p:slideViewPr>
    <p:cSldViewPr snapToGrid="0">
      <p:cViewPr varScale="1">
        <p:scale>
          <a:sx n="106" d="100"/>
          <a:sy n="106" d="100"/>
        </p:scale>
        <p:origin x="114" y="3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5002B5-5786-48D0-95F4-B054B4377C33}"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92BE7-E67D-49F8-9B1A-CBACC7AA83B6}" type="slidenum">
              <a:rPr lang="en-US" smtClean="0"/>
              <a:t>‹#›</a:t>
            </a:fld>
            <a:endParaRPr lang="en-US"/>
          </a:p>
        </p:txBody>
      </p:sp>
    </p:spTree>
    <p:extLst>
      <p:ext uri="{BB962C8B-B14F-4D97-AF65-F5344CB8AC3E}">
        <p14:creationId xmlns:p14="http://schemas.microsoft.com/office/powerpoint/2010/main" val="3360911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5002B5-5786-48D0-95F4-B054B4377C33}"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92BE7-E67D-49F8-9B1A-CBACC7AA83B6}" type="slidenum">
              <a:rPr lang="en-US" smtClean="0"/>
              <a:t>‹#›</a:t>
            </a:fld>
            <a:endParaRPr lang="en-US"/>
          </a:p>
        </p:txBody>
      </p:sp>
    </p:spTree>
    <p:extLst>
      <p:ext uri="{BB962C8B-B14F-4D97-AF65-F5344CB8AC3E}">
        <p14:creationId xmlns:p14="http://schemas.microsoft.com/office/powerpoint/2010/main" val="2484069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5002B5-5786-48D0-95F4-B054B4377C33}"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92BE7-E67D-49F8-9B1A-CBACC7AA83B6}" type="slidenum">
              <a:rPr lang="en-US" smtClean="0"/>
              <a:t>‹#›</a:t>
            </a:fld>
            <a:endParaRPr lang="en-US"/>
          </a:p>
        </p:txBody>
      </p:sp>
    </p:spTree>
    <p:extLst>
      <p:ext uri="{BB962C8B-B14F-4D97-AF65-F5344CB8AC3E}">
        <p14:creationId xmlns:p14="http://schemas.microsoft.com/office/powerpoint/2010/main" val="3383285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5002B5-5786-48D0-95F4-B054B4377C33}"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92BE7-E67D-49F8-9B1A-CBACC7AA83B6}" type="slidenum">
              <a:rPr lang="en-US" smtClean="0"/>
              <a:t>‹#›</a:t>
            </a:fld>
            <a:endParaRPr lang="en-US"/>
          </a:p>
        </p:txBody>
      </p:sp>
    </p:spTree>
    <p:extLst>
      <p:ext uri="{BB962C8B-B14F-4D97-AF65-F5344CB8AC3E}">
        <p14:creationId xmlns:p14="http://schemas.microsoft.com/office/powerpoint/2010/main" val="3718755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45002B5-5786-48D0-95F4-B054B4377C33}"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92BE7-E67D-49F8-9B1A-CBACC7AA83B6}" type="slidenum">
              <a:rPr lang="en-US" smtClean="0"/>
              <a:t>‹#›</a:t>
            </a:fld>
            <a:endParaRPr lang="en-US"/>
          </a:p>
        </p:txBody>
      </p:sp>
    </p:spTree>
    <p:extLst>
      <p:ext uri="{BB962C8B-B14F-4D97-AF65-F5344CB8AC3E}">
        <p14:creationId xmlns:p14="http://schemas.microsoft.com/office/powerpoint/2010/main" val="1514551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5002B5-5786-48D0-95F4-B054B4377C33}" type="datetimeFigureOut">
              <a:rPr lang="en-US" smtClean="0"/>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92BE7-E67D-49F8-9B1A-CBACC7AA83B6}" type="slidenum">
              <a:rPr lang="en-US" smtClean="0"/>
              <a:t>‹#›</a:t>
            </a:fld>
            <a:endParaRPr lang="en-US"/>
          </a:p>
        </p:txBody>
      </p:sp>
    </p:spTree>
    <p:extLst>
      <p:ext uri="{BB962C8B-B14F-4D97-AF65-F5344CB8AC3E}">
        <p14:creationId xmlns:p14="http://schemas.microsoft.com/office/powerpoint/2010/main" val="1006595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5002B5-5786-48D0-95F4-B054B4377C33}" type="datetimeFigureOut">
              <a:rPr lang="en-US" smtClean="0"/>
              <a:t>9/21/2021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C92BE7-E67D-49F8-9B1A-CBACC7AA83B6}" type="slidenum">
              <a:rPr lang="en-US" smtClean="0"/>
              <a:t>‹#›</a:t>
            </a:fld>
            <a:endParaRPr lang="en-US"/>
          </a:p>
        </p:txBody>
      </p:sp>
    </p:spTree>
    <p:extLst>
      <p:ext uri="{BB962C8B-B14F-4D97-AF65-F5344CB8AC3E}">
        <p14:creationId xmlns:p14="http://schemas.microsoft.com/office/powerpoint/2010/main" val="2881328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5002B5-5786-48D0-95F4-B054B4377C33}" type="datetimeFigureOut">
              <a:rPr lang="en-US" smtClean="0"/>
              <a:t>9/21/2021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C92BE7-E67D-49F8-9B1A-CBACC7AA83B6}" type="slidenum">
              <a:rPr lang="en-US" smtClean="0"/>
              <a:t>‹#›</a:t>
            </a:fld>
            <a:endParaRPr lang="en-US"/>
          </a:p>
        </p:txBody>
      </p:sp>
    </p:spTree>
    <p:extLst>
      <p:ext uri="{BB962C8B-B14F-4D97-AF65-F5344CB8AC3E}">
        <p14:creationId xmlns:p14="http://schemas.microsoft.com/office/powerpoint/2010/main" val="1985466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5002B5-5786-48D0-95F4-B054B4377C33}" type="datetimeFigureOut">
              <a:rPr lang="en-US" smtClean="0"/>
              <a:t>9/21/2021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C92BE7-E67D-49F8-9B1A-CBACC7AA83B6}" type="slidenum">
              <a:rPr lang="en-US" smtClean="0"/>
              <a:t>‹#›</a:t>
            </a:fld>
            <a:endParaRPr lang="en-US"/>
          </a:p>
        </p:txBody>
      </p:sp>
    </p:spTree>
    <p:extLst>
      <p:ext uri="{BB962C8B-B14F-4D97-AF65-F5344CB8AC3E}">
        <p14:creationId xmlns:p14="http://schemas.microsoft.com/office/powerpoint/2010/main" val="2275127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45002B5-5786-48D0-95F4-B054B4377C33}" type="datetimeFigureOut">
              <a:rPr lang="en-US" smtClean="0"/>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92BE7-E67D-49F8-9B1A-CBACC7AA83B6}" type="slidenum">
              <a:rPr lang="en-US" smtClean="0"/>
              <a:t>‹#›</a:t>
            </a:fld>
            <a:endParaRPr lang="en-US"/>
          </a:p>
        </p:txBody>
      </p:sp>
    </p:spTree>
    <p:extLst>
      <p:ext uri="{BB962C8B-B14F-4D97-AF65-F5344CB8AC3E}">
        <p14:creationId xmlns:p14="http://schemas.microsoft.com/office/powerpoint/2010/main" val="2556160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45002B5-5786-48D0-95F4-B054B4377C33}" type="datetimeFigureOut">
              <a:rPr lang="en-US" smtClean="0"/>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92BE7-E67D-49F8-9B1A-CBACC7AA83B6}" type="slidenum">
              <a:rPr lang="en-US" smtClean="0"/>
              <a:t>‹#›</a:t>
            </a:fld>
            <a:endParaRPr lang="en-US"/>
          </a:p>
        </p:txBody>
      </p:sp>
    </p:spTree>
    <p:extLst>
      <p:ext uri="{BB962C8B-B14F-4D97-AF65-F5344CB8AC3E}">
        <p14:creationId xmlns:p14="http://schemas.microsoft.com/office/powerpoint/2010/main" val="2593742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5002B5-5786-48D0-95F4-B054B4377C33}" type="datetimeFigureOut">
              <a:rPr lang="en-US" smtClean="0"/>
              <a:t>9/21/2021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C92BE7-E67D-49F8-9B1A-CBACC7AA83B6}" type="slidenum">
              <a:rPr lang="en-US" smtClean="0"/>
              <a:t>‹#›</a:t>
            </a:fld>
            <a:endParaRPr lang="en-US"/>
          </a:p>
        </p:txBody>
      </p:sp>
    </p:spTree>
    <p:extLst>
      <p:ext uri="{BB962C8B-B14F-4D97-AF65-F5344CB8AC3E}">
        <p14:creationId xmlns:p14="http://schemas.microsoft.com/office/powerpoint/2010/main" val="2221370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youtu.be/D7LZnMHYrmY" TargetMode="External"/><Relationship Id="rId2" Type="http://schemas.openxmlformats.org/officeDocument/2006/relationships/slideLayout" Target="../slideLayouts/slideLayout2.xml"/><Relationship Id="rId1" Type="http://schemas.openxmlformats.org/officeDocument/2006/relationships/video" Target="https://www.youtube.com/embed/D7LZnMHYrmY" TargetMode="Externa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r="3482"/>
          <a:stretch/>
        </p:blipFill>
        <p:spPr>
          <a:xfrm>
            <a:off x="0" y="0"/>
            <a:ext cx="12219709" cy="6857828"/>
          </a:xfrm>
          <a:prstGeom prst="rect">
            <a:avLst/>
          </a:prstGeom>
        </p:spPr>
      </p:pic>
      <p:sp>
        <p:nvSpPr>
          <p:cNvPr id="2" name="Title 1"/>
          <p:cNvSpPr>
            <a:spLocks noGrp="1"/>
          </p:cNvSpPr>
          <p:nvPr>
            <p:ph type="ctrTitle"/>
          </p:nvPr>
        </p:nvSpPr>
        <p:spPr>
          <a:xfrm>
            <a:off x="355752" y="747131"/>
            <a:ext cx="11508204" cy="1800719"/>
          </a:xfrm>
        </p:spPr>
        <p:txBody>
          <a:bodyPr>
            <a:normAutofit fontScale="90000"/>
          </a:bodyPr>
          <a:lstStyle/>
          <a:p>
            <a:r>
              <a:rPr lang="en-US" sz="8000" b="1" cap="all" baseline="30000" dirty="0">
                <a:solidFill>
                  <a:schemeClr val="bg1"/>
                </a:solidFill>
                <a:latin typeface="Antenna Black" panose="02000505000000020004" pitchFamily="2" charset="0"/>
              </a:rPr>
              <a:t>Families Forming Disciples</a:t>
            </a:r>
            <a:r>
              <a:rPr lang="en-US" b="1" baseline="30000" dirty="0"/>
              <a:t/>
            </a:r>
            <a:br>
              <a:rPr lang="en-US" b="1" baseline="30000" dirty="0"/>
            </a:br>
            <a:endParaRPr lang="en-US" dirty="0"/>
          </a:p>
        </p:txBody>
      </p:sp>
      <p:sp>
        <p:nvSpPr>
          <p:cNvPr id="3" name="Subtitle 2"/>
          <p:cNvSpPr>
            <a:spLocks noGrp="1"/>
          </p:cNvSpPr>
          <p:nvPr>
            <p:ph type="subTitle" idx="1"/>
          </p:nvPr>
        </p:nvSpPr>
        <p:spPr>
          <a:xfrm>
            <a:off x="3234600" y="3735117"/>
            <a:ext cx="5750508" cy="645148"/>
          </a:xfrm>
          <a:solidFill>
            <a:schemeClr val="bg1">
              <a:lumMod val="65000"/>
            </a:schemeClr>
          </a:solidFill>
        </p:spPr>
        <p:txBody>
          <a:bodyPr>
            <a:noAutofit/>
          </a:bodyPr>
          <a:lstStyle/>
          <a:p>
            <a:r>
              <a:rPr lang="en-US" sz="4000" b="1" dirty="0">
                <a:solidFill>
                  <a:schemeClr val="bg1"/>
                </a:solidFill>
              </a:rPr>
              <a:t>The Fall and the Promise</a:t>
            </a:r>
          </a:p>
        </p:txBody>
      </p:sp>
      <p:pic>
        <p:nvPicPr>
          <p:cNvPr id="6" name="Picture 5"/>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44379" y="5859379"/>
            <a:ext cx="2657226" cy="998449"/>
          </a:xfrm>
          <a:prstGeom prst="rect">
            <a:avLst/>
          </a:prstGeom>
        </p:spPr>
      </p:pic>
    </p:spTree>
    <p:extLst>
      <p:ext uri="{BB962C8B-B14F-4D97-AF65-F5344CB8AC3E}">
        <p14:creationId xmlns:p14="http://schemas.microsoft.com/office/powerpoint/2010/main" val="9498453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3"/>
          <p:cNvSpPr/>
          <p:nvPr/>
        </p:nvSpPr>
        <p:spPr>
          <a:xfrm>
            <a:off x="0" y="0"/>
            <a:ext cx="12192000" cy="68580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2"/>
          <p:cNvSpPr txBox="1">
            <a:spLocks/>
          </p:cNvSpPr>
          <p:nvPr/>
        </p:nvSpPr>
        <p:spPr>
          <a:xfrm>
            <a:off x="1799492" y="1414740"/>
            <a:ext cx="8593015" cy="3401828"/>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Lord Jesus Christ</a:t>
            </a:r>
            <a:r>
              <a:rPr lang="en-US" sz="2400" dirty="0" smtClean="0"/>
              <a:t>,</a:t>
            </a:r>
          </a:p>
          <a:p>
            <a:pPr marL="0" indent="0">
              <a:buNone/>
            </a:pPr>
            <a:endParaRPr lang="en-US" sz="2400" dirty="0"/>
          </a:p>
          <a:p>
            <a:pPr marL="0" indent="0">
              <a:buNone/>
            </a:pPr>
            <a:r>
              <a:rPr lang="en-US" sz="2400" dirty="0" smtClean="0"/>
              <a:t>We entrust our family to you and ask for your blessing</a:t>
            </a:r>
          </a:p>
          <a:p>
            <a:pPr marL="0" indent="0">
              <a:buNone/>
            </a:pPr>
            <a:r>
              <a:rPr lang="en-US" sz="2400" dirty="0" smtClean="0"/>
              <a:t>and protection. We love you Lord Jesus with all our</a:t>
            </a:r>
          </a:p>
          <a:p>
            <a:pPr marL="0" indent="0">
              <a:buNone/>
            </a:pPr>
            <a:r>
              <a:rPr lang="en-US" sz="2400" dirty="0" smtClean="0"/>
              <a:t>hearts and we ask that you help our family become</a:t>
            </a:r>
          </a:p>
          <a:p>
            <a:pPr marL="0" indent="0">
              <a:buNone/>
            </a:pPr>
            <a:r>
              <a:rPr lang="en-US" sz="2400" dirty="0" smtClean="0"/>
              <a:t>more like the Holy Family. Help us to be kind, loving,</a:t>
            </a:r>
          </a:p>
          <a:p>
            <a:pPr marL="0" indent="0">
              <a:buNone/>
            </a:pPr>
            <a:r>
              <a:rPr lang="en-US" sz="2400" dirty="0" smtClean="0"/>
              <a:t>and patient with one another. Give us all the grace</a:t>
            </a:r>
          </a:p>
          <a:p>
            <a:pPr marL="0" indent="0">
              <a:buNone/>
            </a:pPr>
            <a:r>
              <a:rPr lang="en-US" sz="2400" dirty="0" smtClean="0"/>
              <a:t>we need to become saints and your faithful disciples.</a:t>
            </a:r>
          </a:p>
          <a:p>
            <a:pPr marL="0" indent="0">
              <a:buNone/>
            </a:pPr>
            <a:endParaRPr lang="en-US" sz="2400" dirty="0"/>
          </a:p>
          <a:p>
            <a:pPr marL="0" indent="0">
              <a:buNone/>
            </a:pPr>
            <a:r>
              <a:rPr lang="en-US" sz="2400" dirty="0"/>
              <a:t>Amen.</a:t>
            </a:r>
            <a:endParaRPr lang="en-US" sz="1600" i="1" baseline="30000" dirty="0" smtClean="0"/>
          </a:p>
        </p:txBody>
      </p:sp>
      <p:sp>
        <p:nvSpPr>
          <p:cNvPr id="9" name="Rectangle 8"/>
          <p:cNvSpPr/>
          <p:nvPr/>
        </p:nvSpPr>
        <p:spPr>
          <a:xfrm>
            <a:off x="0" y="0"/>
            <a:ext cx="12192000" cy="1078524"/>
          </a:xfrm>
          <a:prstGeom prst="rect">
            <a:avLst/>
          </a:prstGeom>
          <a:solidFill>
            <a:srgbClr val="C1DB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0BF67"/>
              </a:solidFill>
            </a:endParaRPr>
          </a:p>
        </p:txBody>
      </p:sp>
      <p:sp>
        <p:nvSpPr>
          <p:cNvPr id="6" name="Title 1"/>
          <p:cNvSpPr txBox="1">
            <a:spLocks/>
          </p:cNvSpPr>
          <p:nvPr/>
        </p:nvSpPr>
        <p:spPr>
          <a:xfrm>
            <a:off x="2783497" y="40298"/>
            <a:ext cx="6537082" cy="14988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cap="all" baseline="30000" dirty="0" smtClean="0">
                <a:latin typeface="Antenna Black" panose="02000505000000020004" pitchFamily="2" charset="0"/>
              </a:rPr>
              <a:t>Opening Prayer</a:t>
            </a:r>
            <a:endParaRPr lang="en-US" cap="all" baseline="30000" dirty="0">
              <a:latin typeface="Antenna Black" panose="02000505000000020004" pitchFamily="2" charset="0"/>
            </a:endParaRPr>
          </a:p>
        </p:txBody>
      </p:sp>
      <p:pic>
        <p:nvPicPr>
          <p:cNvPr id="8" name="Content Placeholder 7"/>
          <p:cNvPicPr>
            <a:picLocks noGrp="1" noChangeAspect="1"/>
          </p:cNvPicPr>
          <p:nvPr>
            <p:ph idx="1"/>
          </p:nvPr>
        </p:nvPicPr>
        <p:blipFill>
          <a:blip r:embed="rId2" cstate="screen">
            <a:extLst>
              <a:ext uri="{28A0092B-C50C-407E-A947-70E740481C1C}">
                <a14:useLocalDpi xmlns:a14="http://schemas.microsoft.com/office/drawing/2010/main"/>
              </a:ext>
            </a:extLst>
          </a:blip>
          <a:stretch>
            <a:fillRect/>
          </a:stretch>
        </p:blipFill>
        <p:spPr>
          <a:xfrm>
            <a:off x="9339843" y="2201529"/>
            <a:ext cx="1929484" cy="1929484"/>
          </a:xfrm>
        </p:spPr>
      </p:pic>
    </p:spTree>
    <p:extLst>
      <p:ext uri="{BB962C8B-B14F-4D97-AF65-F5344CB8AC3E}">
        <p14:creationId xmlns:p14="http://schemas.microsoft.com/office/powerpoint/2010/main" val="4537990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1DBD7"/>
        </a:solidFill>
        <a:effectLst/>
      </p:bgPr>
    </p:bg>
    <p:spTree>
      <p:nvGrpSpPr>
        <p:cNvPr id="1" name=""/>
        <p:cNvGrpSpPr/>
        <p:nvPr/>
      </p:nvGrpSpPr>
      <p:grpSpPr>
        <a:xfrm>
          <a:off x="0" y="0"/>
          <a:ext cx="0" cy="0"/>
          <a:chOff x="0" y="0"/>
          <a:chExt cx="0" cy="0"/>
        </a:xfrm>
      </p:grpSpPr>
      <p:sp>
        <p:nvSpPr>
          <p:cNvPr id="9" name="Rectangle 8"/>
          <p:cNvSpPr/>
          <p:nvPr/>
        </p:nvSpPr>
        <p:spPr>
          <a:xfrm>
            <a:off x="0" y="0"/>
            <a:ext cx="12192000" cy="1078523"/>
          </a:xfrm>
          <a:prstGeom prst="rect">
            <a:avLst/>
          </a:prstGeom>
          <a:solidFill>
            <a:srgbClr val="F2E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txBox="1">
            <a:spLocks/>
          </p:cNvSpPr>
          <p:nvPr/>
        </p:nvSpPr>
        <p:spPr>
          <a:xfrm>
            <a:off x="4379302" y="118941"/>
            <a:ext cx="3626828" cy="149884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cap="all" baseline="30000" dirty="0" smtClean="0">
                <a:latin typeface="Antenna Black" panose="02000505000000020004" pitchFamily="2" charset="0"/>
              </a:rPr>
              <a:t>Ice Breaker</a:t>
            </a:r>
            <a:endParaRPr lang="en-US" sz="4800" cap="all" baseline="30000" dirty="0">
              <a:latin typeface="Antenna Black" panose="02000505000000020004" pitchFamily="2" charset="0"/>
            </a:endParaRPr>
          </a:p>
        </p:txBody>
      </p:sp>
      <p:sp>
        <p:nvSpPr>
          <p:cNvPr id="7" name="Content Placeholder 2"/>
          <p:cNvSpPr txBox="1">
            <a:spLocks/>
          </p:cNvSpPr>
          <p:nvPr/>
        </p:nvSpPr>
        <p:spPr>
          <a:xfrm>
            <a:off x="797170" y="1736726"/>
            <a:ext cx="10791092" cy="36639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6600" dirty="0" smtClean="0"/>
              <a:t>Who is it? </a:t>
            </a:r>
            <a:endParaRPr lang="en-US" sz="13800" baseline="30000" dirty="0"/>
          </a:p>
        </p:txBody>
      </p:sp>
      <p:pic>
        <p:nvPicPr>
          <p:cNvPr id="4" name="Picture 3" descr="Man-With-Question-0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96102" y="2456104"/>
            <a:ext cx="4354484" cy="4354484"/>
          </a:xfrm>
          <a:prstGeom prst="rect">
            <a:avLst/>
          </a:prstGeom>
        </p:spPr>
      </p:pic>
    </p:spTree>
    <p:extLst>
      <p:ext uri="{BB962C8B-B14F-4D97-AF65-F5344CB8AC3E}">
        <p14:creationId xmlns:p14="http://schemas.microsoft.com/office/powerpoint/2010/main" val="21533074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79516" y="848978"/>
            <a:ext cx="10515600" cy="1325563"/>
          </a:xfrm>
        </p:spPr>
        <p:txBody>
          <a:bodyPr>
            <a:normAutofit/>
          </a:bodyPr>
          <a:lstStyle/>
          <a:p>
            <a:pPr algn="ctr"/>
            <a:r>
              <a:rPr lang="en-US" sz="6000" b="1" baseline="30000" dirty="0"/>
              <a:t>What were the names of the two trees that were </a:t>
            </a:r>
            <a:r>
              <a:rPr lang="en-US" sz="6000" b="1" baseline="30000" dirty="0" smtClean="0"/>
              <a:t/>
            </a:r>
            <a:br>
              <a:rPr lang="en-US" sz="6000" b="1" baseline="30000" dirty="0" smtClean="0"/>
            </a:br>
            <a:r>
              <a:rPr lang="en-US" sz="6000" b="1" baseline="30000" dirty="0" smtClean="0"/>
              <a:t>in </a:t>
            </a:r>
            <a:r>
              <a:rPr lang="en-US" sz="6000" b="1" baseline="30000" dirty="0"/>
              <a:t>the center of the garden?</a:t>
            </a:r>
            <a:endParaRPr lang="en-US" sz="6000" baseline="300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5767" y="-897774"/>
            <a:ext cx="12448479" cy="7832169"/>
          </a:xfrm>
        </p:spPr>
      </p:pic>
    </p:spTree>
    <p:extLst>
      <p:ext uri="{BB962C8B-B14F-4D97-AF65-F5344CB8AC3E}">
        <p14:creationId xmlns:p14="http://schemas.microsoft.com/office/powerpoint/2010/main" val="5386977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
            <a:ext cx="12192000" cy="1242647"/>
          </a:xfrm>
          <a:prstGeom prst="rect">
            <a:avLst/>
          </a:prstGeom>
          <a:solidFill>
            <a:srgbClr val="C1DB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0BF67"/>
              </a:solidFill>
            </a:endParaRPr>
          </a:p>
        </p:txBody>
      </p:sp>
      <p:sp>
        <p:nvSpPr>
          <p:cNvPr id="2" name="Title 1"/>
          <p:cNvSpPr>
            <a:spLocks noGrp="1"/>
          </p:cNvSpPr>
          <p:nvPr>
            <p:ph type="title"/>
          </p:nvPr>
        </p:nvSpPr>
        <p:spPr>
          <a:xfrm>
            <a:off x="838200" y="0"/>
            <a:ext cx="10515600" cy="1325563"/>
          </a:xfrm>
        </p:spPr>
        <p:txBody>
          <a:bodyPr/>
          <a:lstStyle/>
          <a:p>
            <a:pPr algn="ctr"/>
            <a:r>
              <a:rPr lang="en-US" dirty="0" smtClean="0">
                <a:latin typeface="Antenna Medium" panose="02000603000000020004" pitchFamily="2" charset="0"/>
              </a:rPr>
              <a:t>Our Topic for this month</a:t>
            </a:r>
            <a:endParaRPr lang="en-US" dirty="0">
              <a:latin typeface="Antenna Medium" panose="02000603000000020004" pitchFamily="2" charset="0"/>
            </a:endParaRPr>
          </a:p>
        </p:txBody>
      </p:sp>
      <p:sp>
        <p:nvSpPr>
          <p:cNvPr id="3" name="Content Placeholder 2"/>
          <p:cNvSpPr>
            <a:spLocks noGrp="1"/>
          </p:cNvSpPr>
          <p:nvPr>
            <p:ph idx="1"/>
          </p:nvPr>
        </p:nvSpPr>
        <p:spPr>
          <a:xfrm>
            <a:off x="838200" y="1690688"/>
            <a:ext cx="10515600" cy="4351338"/>
          </a:xfrm>
        </p:spPr>
        <p:txBody>
          <a:bodyPr>
            <a:normAutofit/>
          </a:bodyPr>
          <a:lstStyle/>
          <a:p>
            <a:pPr marL="0" indent="0" algn="ctr">
              <a:buNone/>
            </a:pPr>
            <a:r>
              <a:rPr lang="en-US" sz="6000" dirty="0"/>
              <a:t>Temptation and the Fall</a:t>
            </a:r>
          </a:p>
        </p:txBody>
      </p:sp>
      <p:pic>
        <p:nvPicPr>
          <p:cNvPr id="6" name="Picture 5" descr="Download Apple Fruit File HQ PNG Image | FreePNGIm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0841" y="3206853"/>
            <a:ext cx="3150318" cy="3137615"/>
          </a:xfrm>
          <a:prstGeom prst="rect">
            <a:avLst/>
          </a:prstGeom>
        </p:spPr>
      </p:pic>
    </p:spTree>
    <p:extLst>
      <p:ext uri="{BB962C8B-B14F-4D97-AF65-F5344CB8AC3E}">
        <p14:creationId xmlns:p14="http://schemas.microsoft.com/office/powerpoint/2010/main" val="8988806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2ECDF"/>
        </a:solidFill>
        <a:effectLst/>
      </p:bgPr>
    </p:bg>
    <p:spTree>
      <p:nvGrpSpPr>
        <p:cNvPr id="1" name=""/>
        <p:cNvGrpSpPr/>
        <p:nvPr/>
      </p:nvGrpSpPr>
      <p:grpSpPr>
        <a:xfrm>
          <a:off x="0" y="0"/>
          <a:ext cx="0" cy="0"/>
          <a:chOff x="0" y="0"/>
          <a:chExt cx="0" cy="0"/>
        </a:xfrm>
      </p:grpSpPr>
      <p:sp>
        <p:nvSpPr>
          <p:cNvPr id="5" name="Rectangle 4"/>
          <p:cNvSpPr/>
          <p:nvPr/>
        </p:nvSpPr>
        <p:spPr>
          <a:xfrm>
            <a:off x="0" y="0"/>
            <a:ext cx="12192000" cy="82061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909037" y="142387"/>
            <a:ext cx="2373923" cy="959583"/>
          </a:xfrm>
        </p:spPr>
        <p:txBody>
          <a:bodyPr>
            <a:normAutofit fontScale="90000"/>
          </a:bodyPr>
          <a:lstStyle/>
          <a:p>
            <a:pPr algn="ctr"/>
            <a:r>
              <a:rPr lang="en-US" sz="8000" b="1" baseline="30000" dirty="0" smtClean="0"/>
              <a:t>Content</a:t>
            </a:r>
            <a:endParaRPr lang="en-US" sz="8000" dirty="0"/>
          </a:p>
        </p:txBody>
      </p:sp>
      <p:sp>
        <p:nvSpPr>
          <p:cNvPr id="4" name="Content Placeholder 2"/>
          <p:cNvSpPr txBox="1">
            <a:spLocks/>
          </p:cNvSpPr>
          <p:nvPr/>
        </p:nvSpPr>
        <p:spPr>
          <a:xfrm>
            <a:off x="3094889" y="6253027"/>
            <a:ext cx="6002218" cy="12099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baseline="30000" dirty="0">
                <a:hlinkClick r:id="rId3"/>
              </a:rPr>
              <a:t>https://</a:t>
            </a:r>
            <a:r>
              <a:rPr lang="en-US" baseline="30000" dirty="0" smtClean="0">
                <a:hlinkClick r:id="rId3"/>
              </a:rPr>
              <a:t>youtu.be/D7LZnMHYrmY</a:t>
            </a:r>
            <a:endParaRPr lang="en-US" baseline="30000" dirty="0" smtClean="0"/>
          </a:p>
          <a:p>
            <a:pPr marL="0" indent="0">
              <a:buNone/>
            </a:pPr>
            <a:endParaRPr lang="en-US" baseline="30000" dirty="0"/>
          </a:p>
          <a:p>
            <a:pPr marL="0" indent="0">
              <a:lnSpc>
                <a:spcPct val="120000"/>
              </a:lnSpc>
              <a:buNone/>
            </a:pPr>
            <a:endParaRPr lang="en-US" dirty="0"/>
          </a:p>
        </p:txBody>
      </p:sp>
      <p:pic>
        <p:nvPicPr>
          <p:cNvPr id="7" name="D7LZnMHYrmY"/>
          <p:cNvPicPr>
            <a:picLocks noGrp="1" noRot="1" noChangeAspect="1"/>
          </p:cNvPicPr>
          <p:nvPr>
            <p:ph idx="1"/>
            <a:videoFile r:link="rId1"/>
          </p:nvPr>
        </p:nvPicPr>
        <p:blipFill>
          <a:blip r:embed="rId4"/>
          <a:stretch>
            <a:fillRect/>
          </a:stretch>
        </p:blipFill>
        <p:spPr>
          <a:xfrm>
            <a:off x="1549887" y="963003"/>
            <a:ext cx="9090404" cy="5113352"/>
          </a:xfrm>
          <a:prstGeom prst="rect">
            <a:avLst/>
          </a:prstGeom>
        </p:spPr>
      </p:pic>
    </p:spTree>
    <p:extLst>
      <p:ext uri="{BB962C8B-B14F-4D97-AF65-F5344CB8AC3E}">
        <p14:creationId xmlns:p14="http://schemas.microsoft.com/office/powerpoint/2010/main" val="2141299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2ECDF"/>
        </a:solidFill>
        <a:effectLst/>
      </p:bgPr>
    </p:bg>
    <p:spTree>
      <p:nvGrpSpPr>
        <p:cNvPr id="1" name=""/>
        <p:cNvGrpSpPr/>
        <p:nvPr/>
      </p:nvGrpSpPr>
      <p:grpSpPr>
        <a:xfrm>
          <a:off x="0" y="0"/>
          <a:ext cx="0" cy="0"/>
          <a:chOff x="0" y="0"/>
          <a:chExt cx="0" cy="0"/>
        </a:xfrm>
      </p:grpSpPr>
      <p:sp>
        <p:nvSpPr>
          <p:cNvPr id="5" name="Rectangle 4"/>
          <p:cNvSpPr/>
          <p:nvPr/>
        </p:nvSpPr>
        <p:spPr>
          <a:xfrm>
            <a:off x="-1" y="0"/>
            <a:ext cx="12192000" cy="1488831"/>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105690" y="163268"/>
            <a:ext cx="5980617" cy="1325563"/>
          </a:xfrm>
        </p:spPr>
        <p:txBody>
          <a:bodyPr/>
          <a:lstStyle/>
          <a:p>
            <a:pPr algn="ctr"/>
            <a:r>
              <a:rPr lang="en-US" dirty="0" smtClean="0">
                <a:latin typeface="Antenna Medium" panose="02000603000000020004" pitchFamily="2" charset="0"/>
              </a:rPr>
              <a:t>Family Conversation</a:t>
            </a:r>
            <a:endParaRPr lang="en-US" dirty="0">
              <a:latin typeface="Antenna Medium" panose="02000603000000020004" pitchFamily="2" charset="0"/>
            </a:endParaRPr>
          </a:p>
        </p:txBody>
      </p:sp>
      <p:sp>
        <p:nvSpPr>
          <p:cNvPr id="3" name="Content Placeholder 2"/>
          <p:cNvSpPr>
            <a:spLocks noGrp="1"/>
          </p:cNvSpPr>
          <p:nvPr>
            <p:ph idx="1"/>
          </p:nvPr>
        </p:nvSpPr>
        <p:spPr/>
        <p:txBody>
          <a:bodyPr>
            <a:normAutofit/>
          </a:bodyPr>
          <a:lstStyle/>
          <a:p>
            <a:pPr marL="0" indent="0" algn="ctr">
              <a:buNone/>
            </a:pPr>
            <a:r>
              <a:rPr lang="en-US" sz="3600" baseline="30000" dirty="0"/>
              <a:t>What sacrifices does your family make for one another out of love?  </a:t>
            </a:r>
          </a:p>
          <a:p>
            <a:pPr marL="0" indent="0" algn="ctr">
              <a:buNone/>
            </a:pPr>
            <a:r>
              <a:rPr lang="en-US" sz="3600" baseline="30000" dirty="0"/>
              <a:t>Do mom and dad work outside and inside the home?  </a:t>
            </a:r>
          </a:p>
          <a:p>
            <a:pPr marL="0" indent="0" algn="ctr">
              <a:buNone/>
            </a:pPr>
            <a:r>
              <a:rPr lang="en-US" sz="3600" baseline="30000" dirty="0"/>
              <a:t>What acts of kindness or sacrifices do your family members do for one another?  </a:t>
            </a:r>
          </a:p>
          <a:p>
            <a:pPr marL="0" indent="0" algn="ctr">
              <a:buNone/>
            </a:pPr>
            <a:r>
              <a:rPr lang="en-US" sz="3600" baseline="30000" dirty="0"/>
              <a:t>How do you show one another love?</a:t>
            </a:r>
          </a:p>
        </p:txBody>
      </p:sp>
      <p:pic>
        <p:nvPicPr>
          <p:cNvPr id="4" name="Picture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434095" y="4001294"/>
            <a:ext cx="5323809" cy="2028571"/>
          </a:xfrm>
          <a:prstGeom prst="rect">
            <a:avLst/>
          </a:prstGeom>
        </p:spPr>
      </p:pic>
    </p:spTree>
    <p:extLst>
      <p:ext uri="{BB962C8B-B14F-4D97-AF65-F5344CB8AC3E}">
        <p14:creationId xmlns:p14="http://schemas.microsoft.com/office/powerpoint/2010/main" val="6088708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6" name="Rectangle 5"/>
          <p:cNvSpPr/>
          <p:nvPr/>
        </p:nvSpPr>
        <p:spPr>
          <a:xfrm>
            <a:off x="0" y="0"/>
            <a:ext cx="12192000" cy="1127982"/>
          </a:xfrm>
          <a:prstGeom prst="rect">
            <a:avLst/>
          </a:prstGeom>
          <a:solidFill>
            <a:srgbClr val="C1DB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0BF67"/>
              </a:solidFill>
            </a:endParaRPr>
          </a:p>
        </p:txBody>
      </p:sp>
      <p:sp>
        <p:nvSpPr>
          <p:cNvPr id="2" name="Title 1"/>
          <p:cNvSpPr>
            <a:spLocks noGrp="1"/>
          </p:cNvSpPr>
          <p:nvPr>
            <p:ph type="title"/>
          </p:nvPr>
        </p:nvSpPr>
        <p:spPr>
          <a:xfrm>
            <a:off x="4822581" y="0"/>
            <a:ext cx="2546838" cy="1127981"/>
          </a:xfrm>
        </p:spPr>
        <p:txBody>
          <a:bodyPr>
            <a:normAutofit/>
          </a:bodyPr>
          <a:lstStyle/>
          <a:p>
            <a:pPr algn="ctr"/>
            <a:r>
              <a:rPr lang="en-US" sz="4800" dirty="0" smtClean="0">
                <a:latin typeface="Antenna Medium" panose="02000603000000020004" pitchFamily="2" charset="0"/>
              </a:rPr>
              <a:t>Mission</a:t>
            </a:r>
            <a:endParaRPr lang="en-US" sz="4800" dirty="0">
              <a:latin typeface="Antenna Medium" panose="02000603000000020004" pitchFamily="2" charset="0"/>
            </a:endParaRPr>
          </a:p>
        </p:txBody>
      </p:sp>
      <p:sp>
        <p:nvSpPr>
          <p:cNvPr id="3" name="Content Placeholder 2"/>
          <p:cNvSpPr>
            <a:spLocks noGrp="1"/>
          </p:cNvSpPr>
          <p:nvPr>
            <p:ph idx="1"/>
          </p:nvPr>
        </p:nvSpPr>
        <p:spPr>
          <a:xfrm>
            <a:off x="556847" y="1561733"/>
            <a:ext cx="3042138" cy="2160221"/>
          </a:xfrm>
        </p:spPr>
        <p:txBody>
          <a:bodyPr>
            <a:normAutofit/>
          </a:bodyPr>
          <a:lstStyle/>
          <a:p>
            <a:pPr marL="0" indent="0">
              <a:buNone/>
            </a:pPr>
            <a:r>
              <a:rPr lang="en-US" b="1" baseline="30000" dirty="0"/>
              <a:t>1. Introduce Mission </a:t>
            </a:r>
            <a:r>
              <a:rPr lang="en-US" b="1" baseline="30000" dirty="0" smtClean="0"/>
              <a:t>Activities</a:t>
            </a:r>
            <a:endParaRPr lang="en-US" baseline="30000" dirty="0"/>
          </a:p>
          <a:p>
            <a:pPr marL="0" indent="0">
              <a:buNone/>
            </a:pPr>
            <a:r>
              <a:rPr lang="en-US" baseline="30000" dirty="0"/>
              <a:t>Mission Activities are to be done at home during Week 2 and to be shared at the gathering of families on Week 3.</a:t>
            </a:r>
            <a:endParaRPr lang="en-US" dirty="0"/>
          </a:p>
        </p:txBody>
      </p:sp>
      <p:sp>
        <p:nvSpPr>
          <p:cNvPr id="4" name="Content Placeholder 2"/>
          <p:cNvSpPr txBox="1">
            <a:spLocks/>
          </p:cNvSpPr>
          <p:nvPr/>
        </p:nvSpPr>
        <p:spPr>
          <a:xfrm>
            <a:off x="4392490" y="1561733"/>
            <a:ext cx="3407019" cy="3974543"/>
          </a:xfrm>
          <a:prstGeom prst="rect">
            <a:avLst/>
          </a:prstGeom>
        </p:spPr>
        <p:txBody>
          <a:bodyPr vert="horz" lIns="91440" tIns="45720" rIns="91440" bIns="45720" rtlCol="0">
            <a:normAutofit fontScale="3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8600" b="1" baseline="30000" dirty="0"/>
              <a:t>2. Explain </a:t>
            </a:r>
            <a:r>
              <a:rPr lang="en-US" sz="8600" b="1" baseline="30000" dirty="0" smtClean="0"/>
              <a:t>Activity</a:t>
            </a:r>
            <a:endParaRPr lang="en-US" sz="8600" baseline="30000" dirty="0"/>
          </a:p>
          <a:p>
            <a:pPr marL="0" indent="0">
              <a:buNone/>
            </a:pPr>
            <a:r>
              <a:rPr lang="en-US" sz="6400" dirty="0" err="1" smtClean="0"/>
              <a:t>i</a:t>
            </a:r>
            <a:r>
              <a:rPr lang="en-US" sz="6400" dirty="0" smtClean="0"/>
              <a:t>. Read </a:t>
            </a:r>
            <a:r>
              <a:rPr lang="en-US" sz="6400" dirty="0"/>
              <a:t>the USCCB explanations about the Spiritual and </a:t>
            </a:r>
            <a:r>
              <a:rPr lang="en-US" sz="6400" dirty="0" smtClean="0"/>
              <a:t>Corporal </a:t>
            </a:r>
            <a:r>
              <a:rPr lang="en-US" sz="6400" dirty="0"/>
              <a:t>Works of Mercy (links provided in week 2’s handout).</a:t>
            </a:r>
          </a:p>
          <a:p>
            <a:pPr marL="0" indent="0">
              <a:buNone/>
            </a:pPr>
            <a:endParaRPr lang="en-US" sz="6400" dirty="0"/>
          </a:p>
          <a:p>
            <a:pPr marL="0" indent="0">
              <a:buNone/>
            </a:pPr>
            <a:r>
              <a:rPr lang="en-US" sz="6400" dirty="0"/>
              <a:t>ii.  Decide which Works of Mercy your family will do this </a:t>
            </a:r>
          </a:p>
          <a:p>
            <a:pPr marL="0" indent="0">
              <a:buNone/>
            </a:pPr>
            <a:r>
              <a:rPr lang="en-US" sz="6400" dirty="0"/>
              <a:t>Advent and make a Family Advent Plan.</a:t>
            </a:r>
          </a:p>
          <a:p>
            <a:pPr marL="0" indent="0">
              <a:buNone/>
            </a:pPr>
            <a:r>
              <a:rPr lang="en-US" sz="6400" dirty="0" smtClean="0"/>
              <a:t>iii. Etc</a:t>
            </a:r>
            <a:r>
              <a:rPr lang="en-US" sz="6400" dirty="0"/>
              <a:t>. </a:t>
            </a:r>
          </a:p>
        </p:txBody>
      </p:sp>
      <p:sp>
        <p:nvSpPr>
          <p:cNvPr id="5" name="Content Placeholder 2"/>
          <p:cNvSpPr txBox="1">
            <a:spLocks/>
          </p:cNvSpPr>
          <p:nvPr/>
        </p:nvSpPr>
        <p:spPr>
          <a:xfrm>
            <a:off x="8815754" y="1561733"/>
            <a:ext cx="3171092" cy="216022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baseline="30000" dirty="0"/>
              <a:t>3. </a:t>
            </a:r>
            <a:r>
              <a:rPr lang="en-US" b="1" baseline="30000" dirty="0" smtClean="0"/>
              <a:t>Family Sharing</a:t>
            </a:r>
            <a:endParaRPr lang="en-US" baseline="30000" dirty="0"/>
          </a:p>
          <a:p>
            <a:pPr marL="0" indent="0">
              <a:buNone/>
            </a:pPr>
            <a:r>
              <a:rPr lang="en-US" sz="2000" dirty="0"/>
              <a:t>Be prepared to share with other families your answers to the questions. </a:t>
            </a:r>
          </a:p>
        </p:txBody>
      </p:sp>
    </p:spTree>
    <p:extLst>
      <p:ext uri="{BB962C8B-B14F-4D97-AF65-F5344CB8AC3E}">
        <p14:creationId xmlns:p14="http://schemas.microsoft.com/office/powerpoint/2010/main" val="37309105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2ECDF"/>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114886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02673" y="529249"/>
            <a:ext cx="4586654" cy="1006475"/>
          </a:xfrm>
        </p:spPr>
        <p:txBody>
          <a:bodyPr>
            <a:normAutofit fontScale="90000"/>
          </a:bodyPr>
          <a:lstStyle/>
          <a:p>
            <a:pPr algn="ctr"/>
            <a:r>
              <a:rPr lang="en-US" b="1" baseline="30000" dirty="0">
                <a:latin typeface="Antenna Medium" panose="02000603000000020004" pitchFamily="2" charset="0"/>
              </a:rPr>
              <a:t>Review &amp; Close in Prayer</a:t>
            </a:r>
            <a:r>
              <a:rPr lang="en-US" b="1" baseline="30000" dirty="0"/>
              <a:t/>
            </a:r>
            <a:br>
              <a:rPr lang="en-US" b="1" baseline="30000" dirty="0"/>
            </a:br>
            <a:endParaRPr lang="en-US" dirty="0"/>
          </a:p>
        </p:txBody>
      </p:sp>
      <p:sp>
        <p:nvSpPr>
          <p:cNvPr id="3" name="Content Placeholder 2"/>
          <p:cNvSpPr>
            <a:spLocks noGrp="1"/>
          </p:cNvSpPr>
          <p:nvPr>
            <p:ph idx="1"/>
          </p:nvPr>
        </p:nvSpPr>
        <p:spPr/>
        <p:txBody>
          <a:bodyPr>
            <a:normAutofit/>
          </a:bodyPr>
          <a:lstStyle/>
          <a:p>
            <a:pPr marL="0" indent="0">
              <a:buNone/>
            </a:pPr>
            <a:r>
              <a:rPr lang="en-US" baseline="30000" dirty="0"/>
              <a:t>God our Father, loving and merciful, bring together and keep all of our families in the perfect unity of love and mutual support. Instill in each of us the spirit of understanding and affection for each other. Keep quarrels and bitterness far from us, and for our </a:t>
            </a:r>
            <a:r>
              <a:rPr lang="en-US" baseline="30000" dirty="0" smtClean="0"/>
              <a:t>occasional </a:t>
            </a:r>
            <a:r>
              <a:rPr lang="en-US" baseline="30000" dirty="0"/>
              <a:t>failures please grant us your forgiveness and peace</a:t>
            </a:r>
            <a:r>
              <a:rPr lang="en-US" baseline="30000" dirty="0" smtClean="0"/>
              <a:t>.</a:t>
            </a:r>
            <a:endParaRPr lang="en-US" baseline="30000" dirty="0"/>
          </a:p>
          <a:p>
            <a:pPr marL="0" indent="0">
              <a:buNone/>
            </a:pPr>
            <a:r>
              <a:rPr lang="en-US" baseline="30000" dirty="0"/>
              <a:t>Strengthen the mutual love and affection of parents so that they may set a good example. Instill in our children self-respect and an awareness of Your love that they may respect and love others and grow in mature independence</a:t>
            </a:r>
            <a:r>
              <a:rPr lang="en-US" baseline="30000" dirty="0" smtClean="0"/>
              <a:t>.</a:t>
            </a:r>
            <a:endParaRPr lang="en-US" baseline="30000" dirty="0"/>
          </a:p>
          <a:p>
            <a:pPr marL="0" indent="0">
              <a:buNone/>
            </a:pPr>
            <a:r>
              <a:rPr lang="en-US" baseline="30000" dirty="0"/>
              <a:t>May the mutual affection and respect of our families be a sign of Christian life, through Jesus Christ, our Lord and Savior. Amen</a:t>
            </a:r>
            <a:r>
              <a:rPr lang="en-US" baseline="30000" dirty="0" smtClean="0"/>
              <a:t>.</a:t>
            </a:r>
          </a:p>
          <a:p>
            <a:pPr marL="0" indent="0">
              <a:buNone/>
            </a:pPr>
            <a:r>
              <a:rPr lang="en-US" baseline="30000" dirty="0" smtClean="0"/>
              <a:t> </a:t>
            </a:r>
            <a:endParaRPr lang="en-US" sz="3200" dirty="0">
              <a:latin typeface="Adobe Garamond Pro" panose="02020502060506020403" pitchFamily="18" charset="0"/>
            </a:endParaRPr>
          </a:p>
        </p:txBody>
      </p:sp>
      <p:pic>
        <p:nvPicPr>
          <p:cNvPr id="5" name="Picture 4"/>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52868" y="4642337"/>
            <a:ext cx="1286263" cy="1992923"/>
          </a:xfrm>
          <a:prstGeom prst="rect">
            <a:avLst/>
          </a:prstGeom>
        </p:spPr>
      </p:pic>
    </p:spTree>
    <p:extLst>
      <p:ext uri="{BB962C8B-B14F-4D97-AF65-F5344CB8AC3E}">
        <p14:creationId xmlns:p14="http://schemas.microsoft.com/office/powerpoint/2010/main" val="39498501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6062</TotalTime>
  <Words>404</Words>
  <Application>Microsoft Office PowerPoint</Application>
  <PresentationFormat>Widescreen</PresentationFormat>
  <Paragraphs>41</Paragraphs>
  <Slides>9</Slides>
  <Notes>0</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Adobe Garamond Pro</vt:lpstr>
      <vt:lpstr>Antenna Black</vt:lpstr>
      <vt:lpstr>Antenna Medium</vt:lpstr>
      <vt:lpstr>Arial</vt:lpstr>
      <vt:lpstr>Calibri</vt:lpstr>
      <vt:lpstr>Calibri Light</vt:lpstr>
      <vt:lpstr>Office Theme</vt:lpstr>
      <vt:lpstr>Families Forming Disciples </vt:lpstr>
      <vt:lpstr>PowerPoint Presentation</vt:lpstr>
      <vt:lpstr>PowerPoint Presentation</vt:lpstr>
      <vt:lpstr>What were the names of the two trees that were  in the center of the garden?</vt:lpstr>
      <vt:lpstr>Our Topic for this month</vt:lpstr>
      <vt:lpstr>Content</vt:lpstr>
      <vt:lpstr>Family Conversation</vt:lpstr>
      <vt:lpstr>Mission</vt:lpstr>
      <vt:lpstr>Review &amp; Close in Prayer </vt:lpstr>
    </vt:vector>
  </TitlesOfParts>
  <Company>AOA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Families Forming Disciples</dc:title>
  <dc:creator>Patrick Metts</dc:creator>
  <cp:lastModifiedBy>Patrick Metts</cp:lastModifiedBy>
  <cp:revision>34</cp:revision>
  <dcterms:created xsi:type="dcterms:W3CDTF">2020-07-27T17:11:20Z</dcterms:created>
  <dcterms:modified xsi:type="dcterms:W3CDTF">2021-09-21T16:37:59Z</dcterms:modified>
</cp:coreProperties>
</file>