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8" r:id="rId2"/>
    <p:sldId id="258" r:id="rId3"/>
    <p:sldId id="259" r:id="rId4"/>
    <p:sldId id="271" r:id="rId5"/>
    <p:sldId id="260" r:id="rId6"/>
    <p:sldId id="281" r:id="rId7"/>
    <p:sldId id="262" r:id="rId8"/>
    <p:sldId id="279" r:id="rId9"/>
    <p:sldId id="282" r:id="rId10"/>
    <p:sldId id="283" r:id="rId11"/>
    <p:sldId id="286" r:id="rId12"/>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FFFFFF"/>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7" autoAdjust="0"/>
    <p:restoredTop sz="94660"/>
  </p:normalViewPr>
  <p:slideViewPr>
    <p:cSldViewPr snapToGrid="0">
      <p:cViewPr varScale="1">
        <p:scale>
          <a:sx n="88" d="100"/>
          <a:sy n="88" d="100"/>
        </p:scale>
        <p:origin x="403"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MX"/>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MX"/>
          </a:p>
        </p:txBody>
      </p:sp>
      <p:sp>
        <p:nvSpPr>
          <p:cNvPr id="4" name="Date Placeholder 3"/>
          <p:cNvSpPr>
            <a:spLocks noGrp="1"/>
          </p:cNvSpPr>
          <p:nvPr>
            <p:ph type="dt" sz="half" idx="10"/>
          </p:nvPr>
        </p:nvSpPr>
        <p:spPr/>
        <p:txBody>
          <a:bodyPr/>
          <a:lstStyle/>
          <a:p>
            <a:fld id="{F98ECF60-19F8-4C88-A195-93F06459BF74}" type="datetimeFigureOut">
              <a:rPr lang="es-MX" smtClean="0"/>
              <a:t>06/09/2023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4017838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MX"/>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p:cNvSpPr>
            <a:spLocks noGrp="1"/>
          </p:cNvSpPr>
          <p:nvPr>
            <p:ph type="dt" sz="half" idx="10"/>
          </p:nvPr>
        </p:nvSpPr>
        <p:spPr/>
        <p:txBody>
          <a:bodyPr/>
          <a:lstStyle/>
          <a:p>
            <a:fld id="{F98ECF60-19F8-4C88-A195-93F06459BF74}" type="datetimeFigureOut">
              <a:rPr lang="es-MX" smtClean="0"/>
              <a:t>06/09/2023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3792608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s-MX"/>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p:cNvSpPr>
            <a:spLocks noGrp="1"/>
          </p:cNvSpPr>
          <p:nvPr>
            <p:ph type="dt" sz="half" idx="10"/>
          </p:nvPr>
        </p:nvSpPr>
        <p:spPr/>
        <p:txBody>
          <a:bodyPr/>
          <a:lstStyle/>
          <a:p>
            <a:fld id="{F98ECF60-19F8-4C88-A195-93F06459BF74}" type="datetimeFigureOut">
              <a:rPr lang="es-MX" smtClean="0"/>
              <a:t>06/09/2023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1092700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MX"/>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p:cNvSpPr>
            <a:spLocks noGrp="1"/>
          </p:cNvSpPr>
          <p:nvPr>
            <p:ph type="dt" sz="half" idx="10"/>
          </p:nvPr>
        </p:nvSpPr>
        <p:spPr/>
        <p:txBody>
          <a:bodyPr/>
          <a:lstStyle/>
          <a:p>
            <a:fld id="{F98ECF60-19F8-4C88-A195-93F06459BF74}" type="datetimeFigureOut">
              <a:rPr lang="es-MX" smtClean="0"/>
              <a:t>06/09/2023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1357951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MX"/>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98ECF60-19F8-4C88-A195-93F06459BF74}" type="datetimeFigureOut">
              <a:rPr lang="es-MX" smtClean="0"/>
              <a:t>06/09/2023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3472579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MX"/>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5" name="Date Placeholder 4"/>
          <p:cNvSpPr>
            <a:spLocks noGrp="1"/>
          </p:cNvSpPr>
          <p:nvPr>
            <p:ph type="dt" sz="half" idx="10"/>
          </p:nvPr>
        </p:nvSpPr>
        <p:spPr/>
        <p:txBody>
          <a:bodyPr/>
          <a:lstStyle/>
          <a:p>
            <a:fld id="{F98ECF60-19F8-4C88-A195-93F06459BF74}" type="datetimeFigureOut">
              <a:rPr lang="es-MX" smtClean="0"/>
              <a:t>06/09/2023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2342968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s-MX"/>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7" name="Date Placeholder 6"/>
          <p:cNvSpPr>
            <a:spLocks noGrp="1"/>
          </p:cNvSpPr>
          <p:nvPr>
            <p:ph type="dt" sz="half" idx="10"/>
          </p:nvPr>
        </p:nvSpPr>
        <p:spPr/>
        <p:txBody>
          <a:bodyPr/>
          <a:lstStyle/>
          <a:p>
            <a:fld id="{F98ECF60-19F8-4C88-A195-93F06459BF74}" type="datetimeFigureOut">
              <a:rPr lang="es-MX" smtClean="0"/>
              <a:t>06/09/2023</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2036402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MX"/>
          </a:p>
        </p:txBody>
      </p:sp>
      <p:sp>
        <p:nvSpPr>
          <p:cNvPr id="3" name="Date Placeholder 2"/>
          <p:cNvSpPr>
            <a:spLocks noGrp="1"/>
          </p:cNvSpPr>
          <p:nvPr>
            <p:ph type="dt" sz="half" idx="10"/>
          </p:nvPr>
        </p:nvSpPr>
        <p:spPr/>
        <p:txBody>
          <a:bodyPr/>
          <a:lstStyle/>
          <a:p>
            <a:fld id="{F98ECF60-19F8-4C88-A195-93F06459BF74}" type="datetimeFigureOut">
              <a:rPr lang="es-MX" smtClean="0"/>
              <a:t>06/09/2023</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604845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8ECF60-19F8-4C88-A195-93F06459BF74}" type="datetimeFigureOut">
              <a:rPr lang="es-MX" smtClean="0"/>
              <a:t>06/09/2023</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1423937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MX"/>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98ECF60-19F8-4C88-A195-93F06459BF74}" type="datetimeFigureOut">
              <a:rPr lang="es-MX" smtClean="0"/>
              <a:t>06/09/2023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2743780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MX"/>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98ECF60-19F8-4C88-A195-93F06459BF74}" type="datetimeFigureOut">
              <a:rPr lang="es-MX" smtClean="0"/>
              <a:t>06/09/2023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3577016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MX"/>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8ECF60-19F8-4C88-A195-93F06459BF74}" type="datetimeFigureOut">
              <a:rPr lang="es-MX" smtClean="0"/>
              <a:t>06/09/2023</a:t>
            </a:fld>
            <a:endParaRPr lang="es-MX"/>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58947A-2726-4768-8CC2-C638D98E3F45}" type="slidenum">
              <a:rPr lang="es-MX" smtClean="0"/>
              <a:t>‹#›</a:t>
            </a:fld>
            <a:endParaRPr lang="es-MX"/>
          </a:p>
        </p:txBody>
      </p:sp>
    </p:spTree>
    <p:extLst>
      <p:ext uri="{BB962C8B-B14F-4D97-AF65-F5344CB8AC3E}">
        <p14:creationId xmlns:p14="http://schemas.microsoft.com/office/powerpoint/2010/main" val="1525672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video" Target="https://www.youtube.com/embed/05YB2jdHLsY"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081" y="-8314"/>
            <a:ext cx="12204081" cy="6882939"/>
          </a:xfrm>
          <a:prstGeom prst="rect">
            <a:avLst/>
          </a:prstGeom>
        </p:spPr>
      </p:pic>
      <p:sp>
        <p:nvSpPr>
          <p:cNvPr id="2" name="Subtitle 1"/>
          <p:cNvSpPr>
            <a:spLocks noGrp="1"/>
          </p:cNvSpPr>
          <p:nvPr>
            <p:ph type="subTitle" idx="1"/>
          </p:nvPr>
        </p:nvSpPr>
        <p:spPr>
          <a:xfrm>
            <a:off x="243840" y="4600490"/>
            <a:ext cx="11704319" cy="1135659"/>
          </a:xfrm>
          <a:noFill/>
          <a:ln w="19050">
            <a:noFill/>
          </a:ln>
        </p:spPr>
        <p:txBody>
          <a:bodyPr>
            <a:noAutofit/>
          </a:bodyPr>
          <a:lstStyle/>
          <a:p>
            <a:endParaRPr lang="en-US" sz="3200" b="1" i="1" dirty="0" smtClean="0"/>
          </a:p>
          <a:p>
            <a:r>
              <a:rPr lang="en-US" sz="3200" b="1" i="1" dirty="0" smtClean="0"/>
              <a:t>GOD’S SAVING LOVE FOR US: </a:t>
            </a:r>
          </a:p>
          <a:p>
            <a:r>
              <a:rPr lang="en-US" sz="3200" b="1" i="1" dirty="0" smtClean="0"/>
              <a:t>LITURGY AND THE SEVEN SACRAMENTS</a:t>
            </a:r>
            <a:endParaRPr lang="en-US" sz="3200" b="1" i="1" dirty="0">
              <a:latin typeface="Antenna Black" panose="02000505000000020004" pitchFamily="2" charset="0"/>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7820" y="716011"/>
            <a:ext cx="8604712" cy="1239240"/>
          </a:xfrm>
          <a:prstGeom prst="rect">
            <a:avLst/>
          </a:prstGeom>
        </p:spPr>
      </p:pic>
      <p:sp>
        <p:nvSpPr>
          <p:cNvPr id="7" name="Subtitle 1"/>
          <p:cNvSpPr txBox="1">
            <a:spLocks/>
          </p:cNvSpPr>
          <p:nvPr/>
        </p:nvSpPr>
        <p:spPr>
          <a:xfrm>
            <a:off x="1211580" y="5736150"/>
            <a:ext cx="9113520" cy="766008"/>
          </a:xfrm>
          <a:prstGeom prst="rect">
            <a:avLst/>
          </a:prstGeom>
          <a:noFill/>
          <a:ln w="19050">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smtClean="0">
                <a:ln>
                  <a:noFill/>
                </a:ln>
                <a:solidFill>
                  <a:prstClr val="black"/>
                </a:solidFill>
                <a:effectLst/>
                <a:uLnTx/>
                <a:uFillTx/>
                <a:latin typeface="Calibri" panose="020F0502020204030204"/>
                <a:ea typeface="+mn-ea"/>
                <a:cs typeface="+mn-cs"/>
              </a:rPr>
              <a:t>SACRAMENTS OF CHRISTIAN INITIATION: BAPTISM</a:t>
            </a:r>
            <a:endParaRPr kumimoji="0" lang="en-US" sz="3200" b="1" i="0" u="none" strike="noStrike" kern="1200" cap="none" spc="0" normalizeH="0" baseline="0" noProof="0" dirty="0">
              <a:ln>
                <a:noFill/>
              </a:ln>
              <a:solidFill>
                <a:prstClr val="black"/>
              </a:solidFill>
              <a:effectLst/>
              <a:uLnTx/>
              <a:uFillTx/>
              <a:latin typeface="Antenna Black" panose="02000505000000020004" pitchFamily="2" charset="0"/>
              <a:ea typeface="+mn-ea"/>
              <a:cs typeface="+mn-cs"/>
            </a:endParaRPr>
          </a:p>
        </p:txBody>
      </p:sp>
    </p:spTree>
    <p:extLst>
      <p:ext uri="{BB962C8B-B14F-4D97-AF65-F5344CB8AC3E}">
        <p14:creationId xmlns:p14="http://schemas.microsoft.com/office/powerpoint/2010/main" val="37405436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ectangle 1"/>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5" name="TextBox 4"/>
          <p:cNvSpPr txBox="1"/>
          <p:nvPr/>
        </p:nvSpPr>
        <p:spPr>
          <a:xfrm>
            <a:off x="1389748" y="278632"/>
            <a:ext cx="9400779" cy="584775"/>
          </a:xfrm>
          <a:prstGeom prst="rect">
            <a:avLst/>
          </a:prstGeom>
          <a:noFill/>
        </p:spPr>
        <p:txBody>
          <a:bodyPr wrap="none" rtlCol="0">
            <a:spAutoFit/>
          </a:bodyPr>
          <a:lstStyle/>
          <a:p>
            <a:r>
              <a:rPr lang="en-US" sz="3200" dirty="0" smtClean="0"/>
              <a:t>CLOSING </a:t>
            </a:r>
            <a:r>
              <a:rPr lang="en-US" sz="3200" dirty="0" smtClean="0"/>
              <a:t>PRAYER: </a:t>
            </a:r>
            <a:r>
              <a:rPr lang="en-US" sz="3200" dirty="0" smtClean="0">
                <a:solidFill>
                  <a:srgbClr val="FF0000"/>
                </a:solidFill>
              </a:rPr>
              <a:t>RENEWAL </a:t>
            </a:r>
            <a:r>
              <a:rPr lang="en-US" sz="3200" dirty="0" smtClean="0">
                <a:solidFill>
                  <a:srgbClr val="FF0000"/>
                </a:solidFill>
              </a:rPr>
              <a:t>OF BAPTISMAL PROMISES</a:t>
            </a:r>
            <a:endParaRPr lang="es-MX" sz="3200" b="1" dirty="0">
              <a:solidFill>
                <a:srgbClr val="FF0000"/>
              </a:solidFill>
            </a:endParaRPr>
          </a:p>
        </p:txBody>
      </p:sp>
      <p:sp>
        <p:nvSpPr>
          <p:cNvPr id="3" name="TextBox 2"/>
          <p:cNvSpPr txBox="1"/>
          <p:nvPr/>
        </p:nvSpPr>
        <p:spPr>
          <a:xfrm>
            <a:off x="268960" y="1250482"/>
            <a:ext cx="11252480" cy="5170646"/>
          </a:xfrm>
          <a:prstGeom prst="rect">
            <a:avLst/>
          </a:prstGeom>
          <a:noFill/>
        </p:spPr>
        <p:txBody>
          <a:bodyPr wrap="square" rtlCol="0">
            <a:spAutoFit/>
          </a:bodyPr>
          <a:lstStyle/>
          <a:p>
            <a:pPr algn="ctr"/>
            <a:r>
              <a:rPr lang="en-US" sz="2800" b="1" i="1" dirty="0"/>
              <a:t>Dear Heavenly Father, we thank You for loving us and for sending Your beloved Son, Jesus, to save us from our sins. </a:t>
            </a:r>
            <a:endParaRPr lang="en-US" sz="2800" b="1" i="1" dirty="0" smtClean="0"/>
          </a:p>
          <a:p>
            <a:pPr algn="ctr"/>
            <a:r>
              <a:rPr lang="en-US" sz="2800" b="1" i="1" dirty="0" smtClean="0"/>
              <a:t>Now </a:t>
            </a:r>
            <a:r>
              <a:rPr lang="en-US" sz="2800" b="1" i="1" dirty="0"/>
              <a:t>that we have reflected on our own Baptisms, we ask Jesus with the Holy Spirit to be in our midst. </a:t>
            </a:r>
            <a:endParaRPr lang="en-US" sz="2800" b="1" dirty="0"/>
          </a:p>
          <a:p>
            <a:pPr algn="ctr"/>
            <a:r>
              <a:rPr lang="en-US" sz="2800" b="1" i="1" dirty="0"/>
              <a:t>As families, we come before You as we bless one another with holy water in the name of the Father, and of the Son, and of the Holy Spirit. </a:t>
            </a:r>
            <a:endParaRPr lang="en-US" sz="2800" b="1" i="1" dirty="0" smtClean="0"/>
          </a:p>
          <a:p>
            <a:endParaRPr lang="en-US" dirty="0" smtClean="0"/>
          </a:p>
          <a:p>
            <a:pPr lvl="0" algn="ctr"/>
            <a:r>
              <a:rPr lang="en-US" sz="2400" dirty="0" smtClean="0">
                <a:solidFill>
                  <a:srgbClr val="FF0000"/>
                </a:solidFill>
              </a:rPr>
              <a:t>Parents </a:t>
            </a:r>
            <a:r>
              <a:rPr lang="en-US" sz="2400" dirty="0">
                <a:solidFill>
                  <a:srgbClr val="FF0000"/>
                </a:solidFill>
              </a:rPr>
              <a:t>use the holy water to bless each of their children and one </a:t>
            </a:r>
            <a:r>
              <a:rPr lang="en-US" sz="2400" dirty="0" smtClean="0">
                <a:solidFill>
                  <a:srgbClr val="FF0000"/>
                </a:solidFill>
              </a:rPr>
              <a:t>another,</a:t>
            </a:r>
          </a:p>
          <a:p>
            <a:pPr lvl="0" algn="ctr"/>
            <a:r>
              <a:rPr lang="en-US" sz="2400" dirty="0" smtClean="0">
                <a:solidFill>
                  <a:srgbClr val="FF0000"/>
                </a:solidFill>
              </a:rPr>
              <a:t> </a:t>
            </a:r>
            <a:r>
              <a:rPr lang="en-US" sz="2400" dirty="0">
                <a:solidFill>
                  <a:srgbClr val="FF0000"/>
                </a:solidFill>
              </a:rPr>
              <a:t>by making the sign of the cross on their </a:t>
            </a:r>
            <a:r>
              <a:rPr lang="en-US" sz="2400" dirty="0" smtClean="0">
                <a:solidFill>
                  <a:srgbClr val="FF0000"/>
                </a:solidFill>
              </a:rPr>
              <a:t>foreheads </a:t>
            </a:r>
            <a:r>
              <a:rPr lang="en-US" sz="2400" dirty="0">
                <a:solidFill>
                  <a:srgbClr val="FF0000"/>
                </a:solidFill>
              </a:rPr>
              <a:t>(with your thumbs) </a:t>
            </a:r>
            <a:endParaRPr lang="en-US" sz="2400" dirty="0" smtClean="0">
              <a:solidFill>
                <a:srgbClr val="FF0000"/>
              </a:solidFill>
            </a:endParaRPr>
          </a:p>
          <a:p>
            <a:pPr lvl="0" algn="ctr"/>
            <a:r>
              <a:rPr lang="en-US" sz="2400" dirty="0" smtClean="0">
                <a:solidFill>
                  <a:srgbClr val="FF0000"/>
                </a:solidFill>
              </a:rPr>
              <a:t>and saying:</a:t>
            </a:r>
          </a:p>
          <a:p>
            <a:pPr lvl="0" algn="ctr"/>
            <a:r>
              <a:rPr lang="en-US" sz="2400" b="1" i="1" dirty="0" smtClean="0"/>
              <a:t>”</a:t>
            </a:r>
            <a:r>
              <a:rPr lang="en-US" sz="2400" b="1" i="1" dirty="0"/>
              <a:t>I bless you in the name of the Father, and of the Son, and of the Holy Spirit. Amen.</a:t>
            </a:r>
            <a:r>
              <a:rPr lang="en-US" sz="2400" dirty="0"/>
              <a:t>”</a:t>
            </a:r>
          </a:p>
          <a:p>
            <a:pPr lvl="0" algn="ctr"/>
            <a:r>
              <a:rPr lang="en-US" sz="2400" dirty="0" smtClean="0">
                <a:solidFill>
                  <a:srgbClr val="FF0000"/>
                </a:solidFill>
              </a:rPr>
              <a:t>Parents </a:t>
            </a:r>
            <a:r>
              <a:rPr lang="en-US" sz="2400" dirty="0">
                <a:solidFill>
                  <a:srgbClr val="FF0000"/>
                </a:solidFill>
              </a:rPr>
              <a:t>light the baptismal candles</a:t>
            </a:r>
            <a:r>
              <a:rPr lang="en-US" sz="2400" dirty="0" smtClean="0">
                <a:solidFill>
                  <a:srgbClr val="FF0000"/>
                </a:solidFill>
              </a:rPr>
              <a:t>.</a:t>
            </a:r>
          </a:p>
          <a:p>
            <a:pPr lvl="0" algn="ctr"/>
            <a:r>
              <a:rPr lang="en-US" sz="2400" dirty="0" smtClean="0">
                <a:solidFill>
                  <a:srgbClr val="FF0000"/>
                </a:solidFill>
              </a:rPr>
              <a:t>Families renew their Baptismal Promises. (next slide)</a:t>
            </a:r>
            <a:endParaRPr lang="en-US" sz="2400" dirty="0">
              <a:solidFill>
                <a:srgbClr val="FF0000"/>
              </a:solidFill>
            </a:endParaRPr>
          </a:p>
        </p:txBody>
      </p:sp>
    </p:spTree>
    <p:extLst>
      <p:ext uri="{BB962C8B-B14F-4D97-AF65-F5344CB8AC3E}">
        <p14:creationId xmlns:p14="http://schemas.microsoft.com/office/powerpoint/2010/main" val="5271234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ectangle 1"/>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5" name="TextBox 4"/>
          <p:cNvSpPr txBox="1"/>
          <p:nvPr/>
        </p:nvSpPr>
        <p:spPr>
          <a:xfrm>
            <a:off x="504092" y="0"/>
            <a:ext cx="11287314" cy="1077218"/>
          </a:xfrm>
          <a:prstGeom prst="rect">
            <a:avLst/>
          </a:prstGeom>
          <a:noFill/>
        </p:spPr>
        <p:txBody>
          <a:bodyPr wrap="square" rtlCol="0">
            <a:spAutoFit/>
          </a:bodyPr>
          <a:lstStyle/>
          <a:p>
            <a:pPr algn="ctr"/>
            <a:r>
              <a:rPr lang="en-US" sz="3200" dirty="0" smtClean="0"/>
              <a:t>CLOSING PRAYER / </a:t>
            </a:r>
            <a:r>
              <a:rPr lang="en-US" sz="3200" dirty="0" smtClean="0">
                <a:solidFill>
                  <a:srgbClr val="FF0000"/>
                </a:solidFill>
              </a:rPr>
              <a:t>RENEWAL OF BAPTISMAL </a:t>
            </a:r>
            <a:r>
              <a:rPr lang="en-US" sz="3200" dirty="0" smtClean="0">
                <a:solidFill>
                  <a:srgbClr val="FF0000"/>
                </a:solidFill>
              </a:rPr>
              <a:t>PROMISES continued…</a:t>
            </a:r>
            <a:endParaRPr lang="es-MX" sz="3200" b="1" dirty="0">
              <a:solidFill>
                <a:srgbClr val="FF0000"/>
              </a:solidFill>
            </a:endParaRPr>
          </a:p>
        </p:txBody>
      </p:sp>
      <p:sp>
        <p:nvSpPr>
          <p:cNvPr id="3" name="TextBox 2"/>
          <p:cNvSpPr txBox="1"/>
          <p:nvPr/>
        </p:nvSpPr>
        <p:spPr>
          <a:xfrm>
            <a:off x="504091" y="1233065"/>
            <a:ext cx="11183815" cy="5909310"/>
          </a:xfrm>
          <a:prstGeom prst="rect">
            <a:avLst/>
          </a:prstGeom>
          <a:noFill/>
        </p:spPr>
        <p:txBody>
          <a:bodyPr wrap="square" rtlCol="0">
            <a:spAutoFit/>
          </a:bodyPr>
          <a:lstStyle/>
          <a:p>
            <a:r>
              <a:rPr lang="en-US" b="1" dirty="0"/>
              <a:t>Leader:</a:t>
            </a:r>
            <a:r>
              <a:rPr lang="en-US" dirty="0"/>
              <a:t> </a:t>
            </a:r>
            <a:r>
              <a:rPr lang="en-US" i="1" dirty="0"/>
              <a:t>Today, your families will renew your baptismal promises to be the light of God in the world. After each promise please respond: </a:t>
            </a:r>
            <a:r>
              <a:rPr lang="en-US" b="1" i="1" dirty="0">
                <a:solidFill>
                  <a:srgbClr val="FF0000"/>
                </a:solidFill>
              </a:rPr>
              <a:t>I do</a:t>
            </a:r>
            <a:r>
              <a:rPr lang="en-US" i="1" dirty="0"/>
              <a:t>.</a:t>
            </a:r>
            <a:r>
              <a:rPr lang="en-US" dirty="0"/>
              <a:t> </a:t>
            </a:r>
          </a:p>
          <a:p>
            <a:endParaRPr lang="en-US" b="1" dirty="0" smtClean="0"/>
          </a:p>
          <a:p>
            <a:r>
              <a:rPr lang="en-US" b="1" dirty="0" smtClean="0"/>
              <a:t>Leader</a:t>
            </a:r>
            <a:r>
              <a:rPr lang="en-US" b="1" dirty="0"/>
              <a:t>:</a:t>
            </a:r>
            <a:r>
              <a:rPr lang="en-US" dirty="0"/>
              <a:t> </a:t>
            </a:r>
            <a:r>
              <a:rPr lang="en-US" i="1" dirty="0"/>
              <a:t>Do you reject Satan?</a:t>
            </a:r>
            <a:r>
              <a:rPr lang="en-US" dirty="0"/>
              <a:t> </a:t>
            </a:r>
            <a:r>
              <a:rPr lang="en-US" b="1" dirty="0"/>
              <a:t>R</a:t>
            </a:r>
            <a:r>
              <a:rPr lang="en-US" b="1" dirty="0">
                <a:solidFill>
                  <a:srgbClr val="FF0000"/>
                </a:solidFill>
              </a:rPr>
              <a:t>. I do</a:t>
            </a:r>
            <a:r>
              <a:rPr lang="en-US" b="1" dirty="0"/>
              <a:t>.</a:t>
            </a:r>
            <a:r>
              <a:rPr lang="en-US" dirty="0"/>
              <a:t> </a:t>
            </a:r>
          </a:p>
          <a:p>
            <a:endParaRPr lang="en-US" b="1" dirty="0" smtClean="0"/>
          </a:p>
          <a:p>
            <a:r>
              <a:rPr lang="en-US" b="1" dirty="0" smtClean="0"/>
              <a:t>Leader</a:t>
            </a:r>
            <a:r>
              <a:rPr lang="en-US" b="1" dirty="0"/>
              <a:t>:</a:t>
            </a:r>
            <a:r>
              <a:rPr lang="en-US" dirty="0"/>
              <a:t> </a:t>
            </a:r>
            <a:r>
              <a:rPr lang="en-US" i="1" dirty="0"/>
              <a:t>And all his works?</a:t>
            </a:r>
            <a:r>
              <a:rPr lang="en-US" dirty="0"/>
              <a:t> </a:t>
            </a:r>
            <a:r>
              <a:rPr lang="en-US" b="1" dirty="0"/>
              <a:t>R. </a:t>
            </a:r>
            <a:r>
              <a:rPr lang="en-US" b="1" dirty="0">
                <a:solidFill>
                  <a:srgbClr val="FF0000"/>
                </a:solidFill>
              </a:rPr>
              <a:t>I do.</a:t>
            </a:r>
            <a:r>
              <a:rPr lang="en-US" dirty="0">
                <a:solidFill>
                  <a:srgbClr val="FF0000"/>
                </a:solidFill>
              </a:rPr>
              <a:t> </a:t>
            </a:r>
          </a:p>
          <a:p>
            <a:endParaRPr lang="en-US" b="1" dirty="0" smtClean="0"/>
          </a:p>
          <a:p>
            <a:r>
              <a:rPr lang="en-US" b="1" dirty="0" smtClean="0"/>
              <a:t>Leader</a:t>
            </a:r>
            <a:r>
              <a:rPr lang="en-US" b="1" dirty="0"/>
              <a:t>:</a:t>
            </a:r>
            <a:r>
              <a:rPr lang="en-US" dirty="0"/>
              <a:t> </a:t>
            </a:r>
            <a:r>
              <a:rPr lang="en-US" i="1" dirty="0"/>
              <a:t>And all his empty promises?</a:t>
            </a:r>
            <a:r>
              <a:rPr lang="en-US" dirty="0"/>
              <a:t> </a:t>
            </a:r>
            <a:r>
              <a:rPr lang="en-US" b="1" dirty="0"/>
              <a:t>R. </a:t>
            </a:r>
            <a:r>
              <a:rPr lang="en-US" b="1" dirty="0">
                <a:solidFill>
                  <a:srgbClr val="FF0000"/>
                </a:solidFill>
              </a:rPr>
              <a:t>I do.</a:t>
            </a:r>
            <a:r>
              <a:rPr lang="en-US" dirty="0">
                <a:solidFill>
                  <a:srgbClr val="FF0000"/>
                </a:solidFill>
              </a:rPr>
              <a:t> </a:t>
            </a:r>
          </a:p>
          <a:p>
            <a:endParaRPr lang="en-US" b="1" dirty="0" smtClean="0"/>
          </a:p>
          <a:p>
            <a:r>
              <a:rPr lang="en-US" b="1" dirty="0" smtClean="0"/>
              <a:t>Leader</a:t>
            </a:r>
            <a:r>
              <a:rPr lang="en-US" dirty="0"/>
              <a:t>: </a:t>
            </a:r>
            <a:r>
              <a:rPr lang="en-US" i="1" dirty="0"/>
              <a:t>Do you believe in God, the Father Almighty, creator of heaven and earth?</a:t>
            </a:r>
            <a:r>
              <a:rPr lang="en-US" dirty="0"/>
              <a:t> </a:t>
            </a:r>
            <a:r>
              <a:rPr lang="en-US" b="1" dirty="0"/>
              <a:t>R. </a:t>
            </a:r>
            <a:r>
              <a:rPr lang="en-US" b="1" dirty="0">
                <a:solidFill>
                  <a:srgbClr val="FF0000"/>
                </a:solidFill>
              </a:rPr>
              <a:t>I do.</a:t>
            </a:r>
            <a:r>
              <a:rPr lang="en-US" dirty="0">
                <a:solidFill>
                  <a:srgbClr val="FF0000"/>
                </a:solidFill>
              </a:rPr>
              <a:t> </a:t>
            </a:r>
          </a:p>
          <a:p>
            <a:endParaRPr lang="en-US" b="1" dirty="0" smtClean="0"/>
          </a:p>
          <a:p>
            <a:r>
              <a:rPr lang="en-US" b="1" dirty="0" smtClean="0"/>
              <a:t>Leader</a:t>
            </a:r>
            <a:r>
              <a:rPr lang="en-US" dirty="0"/>
              <a:t>: </a:t>
            </a:r>
            <a:r>
              <a:rPr lang="en-US" i="1" dirty="0"/>
              <a:t>Do you believe in Jesus Christ, his only Son, our Lord, who was born of the Virgin Mary was crucified, died, and was buried, rose from the dead, and is now seated at the right hand of the Father?</a:t>
            </a:r>
            <a:r>
              <a:rPr lang="en-US" dirty="0"/>
              <a:t> </a:t>
            </a:r>
            <a:r>
              <a:rPr lang="en-US" b="1" dirty="0"/>
              <a:t>R. </a:t>
            </a:r>
            <a:r>
              <a:rPr lang="en-US" b="1" dirty="0">
                <a:solidFill>
                  <a:srgbClr val="FF0000"/>
                </a:solidFill>
              </a:rPr>
              <a:t>I do</a:t>
            </a:r>
            <a:r>
              <a:rPr lang="en-US" dirty="0">
                <a:solidFill>
                  <a:srgbClr val="FF0000"/>
                </a:solidFill>
              </a:rPr>
              <a:t>. </a:t>
            </a:r>
          </a:p>
          <a:p>
            <a:endParaRPr lang="en-US" b="1" dirty="0" smtClean="0"/>
          </a:p>
          <a:p>
            <a:r>
              <a:rPr lang="en-US" b="1" dirty="0" smtClean="0"/>
              <a:t>Leader</a:t>
            </a:r>
            <a:r>
              <a:rPr lang="en-US" b="1" dirty="0"/>
              <a:t>:</a:t>
            </a:r>
            <a:r>
              <a:rPr lang="en-US" dirty="0"/>
              <a:t> </a:t>
            </a:r>
            <a:r>
              <a:rPr lang="en-US" i="1" dirty="0"/>
              <a:t>Do you believe in the Holy Spirit, the holy Catholic Church, the communion of saints, the forgiveness of sins, the resurrection of the body, and life everlasting?</a:t>
            </a:r>
            <a:r>
              <a:rPr lang="en-US" dirty="0"/>
              <a:t> </a:t>
            </a:r>
            <a:r>
              <a:rPr lang="en-US" b="1" dirty="0"/>
              <a:t>R. </a:t>
            </a:r>
            <a:r>
              <a:rPr lang="en-US" b="1" dirty="0">
                <a:solidFill>
                  <a:srgbClr val="FF0000"/>
                </a:solidFill>
              </a:rPr>
              <a:t>I do.</a:t>
            </a:r>
            <a:r>
              <a:rPr lang="en-US" dirty="0">
                <a:solidFill>
                  <a:srgbClr val="FF0000"/>
                </a:solidFill>
              </a:rPr>
              <a:t> </a:t>
            </a:r>
          </a:p>
          <a:p>
            <a:endParaRPr lang="en-US" b="1" dirty="0" smtClean="0"/>
          </a:p>
          <a:p>
            <a:r>
              <a:rPr lang="en-US" b="1" dirty="0" smtClean="0"/>
              <a:t>All</a:t>
            </a:r>
            <a:r>
              <a:rPr lang="en-US" b="1" dirty="0"/>
              <a:t>:</a:t>
            </a:r>
            <a:r>
              <a:rPr lang="en-US" dirty="0"/>
              <a:t> </a:t>
            </a:r>
            <a:r>
              <a:rPr lang="en-US" b="1" dirty="0">
                <a:solidFill>
                  <a:srgbClr val="FF0000"/>
                </a:solidFill>
              </a:rPr>
              <a:t>God, the all-powerful Father of our Lord Jesus Christ, has given us a new birth by water and the Holy Spirit, and </a:t>
            </a:r>
            <a:r>
              <a:rPr lang="en-US" b="1" dirty="0" smtClean="0">
                <a:solidFill>
                  <a:srgbClr val="FF0000"/>
                </a:solidFill>
              </a:rPr>
              <a:t>has forgiven </a:t>
            </a:r>
            <a:r>
              <a:rPr lang="en-US" b="1" dirty="0">
                <a:solidFill>
                  <a:srgbClr val="FF0000"/>
                </a:solidFill>
              </a:rPr>
              <a:t>our sins. May we always remember who we truly are, God’s beloved sons and daughters in whom He is well pleased</a:t>
            </a:r>
            <a:r>
              <a:rPr lang="en-US" b="1" dirty="0" smtClean="0">
                <a:solidFill>
                  <a:srgbClr val="FF0000"/>
                </a:solidFill>
              </a:rPr>
              <a:t>. </a:t>
            </a:r>
            <a:r>
              <a:rPr lang="en-US" b="1" dirty="0">
                <a:solidFill>
                  <a:srgbClr val="FF0000"/>
                </a:solidFill>
              </a:rPr>
              <a:t>May we live with the Trinity as children of the family of God for ever and ever. Amen. </a:t>
            </a:r>
            <a:endParaRPr lang="en-US" dirty="0">
              <a:solidFill>
                <a:srgbClr val="FF0000"/>
              </a:solidFill>
            </a:endParaRPr>
          </a:p>
          <a:p>
            <a:r>
              <a:rPr lang="en-US" dirty="0"/>
              <a:t> </a:t>
            </a:r>
          </a:p>
        </p:txBody>
      </p:sp>
    </p:spTree>
    <p:extLst>
      <p:ext uri="{BB962C8B-B14F-4D97-AF65-F5344CB8AC3E}">
        <p14:creationId xmlns:p14="http://schemas.microsoft.com/office/powerpoint/2010/main" val="6386628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29864" y="1363296"/>
            <a:ext cx="5417527" cy="5293757"/>
          </a:xfrm>
          <a:prstGeom prst="rect">
            <a:avLst/>
          </a:prstGeom>
        </p:spPr>
        <p:txBody>
          <a:bodyPr wrap="square">
            <a:spAutoFit/>
          </a:bodyPr>
          <a:lstStyle/>
          <a:p>
            <a:r>
              <a:rPr lang="en-US" sz="2600" dirty="0"/>
              <a:t>Lord Jesus Christ, </a:t>
            </a:r>
          </a:p>
          <a:p>
            <a:r>
              <a:rPr lang="en-US" sz="2600" dirty="0"/>
              <a:t>We entrust our family to You and ask for Your blessing and protection. </a:t>
            </a:r>
          </a:p>
          <a:p>
            <a:r>
              <a:rPr lang="en-US" sz="2600" dirty="0"/>
              <a:t>We love You Lord Jesus with all our hearts, and we ask that You help our family become more like the </a:t>
            </a:r>
          </a:p>
          <a:p>
            <a:r>
              <a:rPr lang="en-US" sz="2600" dirty="0"/>
              <a:t>Holy Family. </a:t>
            </a:r>
          </a:p>
          <a:p>
            <a:r>
              <a:rPr lang="en-US" sz="2600" dirty="0"/>
              <a:t>Help us to be kind, loving, and patient with one another. </a:t>
            </a:r>
          </a:p>
          <a:p>
            <a:r>
              <a:rPr lang="en-US" sz="2600" dirty="0"/>
              <a:t>Give us all the grace we need to become saints and Your faithful disciples. </a:t>
            </a:r>
          </a:p>
          <a:p>
            <a:r>
              <a:rPr lang="en-US" sz="2600" dirty="0"/>
              <a:t>Amen.</a:t>
            </a:r>
          </a:p>
        </p:txBody>
      </p:sp>
      <p:sp>
        <p:nvSpPr>
          <p:cNvPr id="5" name="Rectangle 4"/>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6" name="Title 1"/>
          <p:cNvSpPr txBox="1">
            <a:spLocks/>
          </p:cNvSpPr>
          <p:nvPr/>
        </p:nvSpPr>
        <p:spPr>
          <a:xfrm>
            <a:off x="2783497" y="40298"/>
            <a:ext cx="6537082" cy="14988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cap="all" baseline="30000" dirty="0">
                <a:latin typeface="Antenna Black" panose="02000505000000020004" pitchFamily="2" charset="0"/>
              </a:rPr>
              <a:t>Opening Prayer</a:t>
            </a:r>
            <a:endParaRPr lang="en-US" cap="all" baseline="30000" dirty="0">
              <a:latin typeface="Antenna Black" panose="02000505000000020004" pitchFamily="2" charset="0"/>
            </a:endParaRPr>
          </a:p>
        </p:txBody>
      </p:sp>
      <p:pic>
        <p:nvPicPr>
          <p:cNvPr id="2" name="Picture 1" descr="God Jesus Christ 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41848" y="420247"/>
            <a:ext cx="6738854" cy="6437753"/>
          </a:xfrm>
          <a:prstGeom prst="rect">
            <a:avLst/>
          </a:prstGeom>
        </p:spPr>
      </p:pic>
    </p:spTree>
    <p:extLst>
      <p:ext uri="{BB962C8B-B14F-4D97-AF65-F5344CB8AC3E}">
        <p14:creationId xmlns:p14="http://schemas.microsoft.com/office/powerpoint/2010/main" val="42559924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959330"/>
            <a:ext cx="12192000" cy="3898669"/>
          </a:xfrm>
          <a:prstGeom prst="rect">
            <a:avLst/>
          </a:prstGeom>
        </p:spPr>
      </p:pic>
      <p:sp>
        <p:nvSpPr>
          <p:cNvPr id="4" name="Rectangle 3"/>
          <p:cNvSpPr/>
          <p:nvPr/>
        </p:nvSpPr>
        <p:spPr>
          <a:xfrm>
            <a:off x="0" y="0"/>
            <a:ext cx="12192000" cy="107852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4282586" y="117062"/>
            <a:ext cx="3626828" cy="14988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cap="all" baseline="30000" dirty="0">
                <a:latin typeface="Antenna Black" panose="02000505000000020004" pitchFamily="2" charset="0"/>
              </a:rPr>
              <a:t>Ice Breaker</a:t>
            </a:r>
            <a:endParaRPr lang="en-US" sz="4800" cap="all" baseline="30000" dirty="0">
              <a:latin typeface="Antenna Black" panose="02000505000000020004" pitchFamily="2" charset="0"/>
            </a:endParaRPr>
          </a:p>
        </p:txBody>
      </p:sp>
      <p:sp>
        <p:nvSpPr>
          <p:cNvPr id="7" name="TextBox 6"/>
          <p:cNvSpPr txBox="1"/>
          <p:nvPr/>
        </p:nvSpPr>
        <p:spPr>
          <a:xfrm>
            <a:off x="518159" y="1840855"/>
            <a:ext cx="11155679" cy="2585323"/>
          </a:xfrm>
          <a:prstGeom prst="rect">
            <a:avLst/>
          </a:prstGeom>
          <a:noFill/>
        </p:spPr>
        <p:txBody>
          <a:bodyPr wrap="square" rtlCol="0">
            <a:spAutoFit/>
          </a:bodyPr>
          <a:lstStyle/>
          <a:p>
            <a:pPr marL="514350" indent="-514350">
              <a:buFont typeface="+mj-lt"/>
              <a:buAutoNum type="arabicPeriod"/>
            </a:pPr>
            <a:r>
              <a:rPr lang="en-US" sz="2400" dirty="0" smtClean="0"/>
              <a:t>Tear </a:t>
            </a:r>
            <a:r>
              <a:rPr lang="en-US" sz="2400" dirty="0"/>
              <a:t>off a sheet of wax paper for each player. Use the scissors to cut them into the same size. </a:t>
            </a:r>
            <a:endParaRPr lang="en-US" sz="2400" dirty="0" smtClean="0"/>
          </a:p>
          <a:p>
            <a:pPr marL="514350" indent="-514350">
              <a:buFont typeface="+mj-lt"/>
              <a:buAutoNum type="arabicPeriod"/>
            </a:pPr>
            <a:r>
              <a:rPr lang="en-US" sz="2400" dirty="0" smtClean="0"/>
              <a:t>Place </a:t>
            </a:r>
            <a:r>
              <a:rPr lang="en-US" sz="2400" dirty="0"/>
              <a:t>a large drop of water on each sheet of wax paper. </a:t>
            </a:r>
            <a:endParaRPr lang="en-US" sz="2400" dirty="0" smtClean="0"/>
          </a:p>
          <a:p>
            <a:pPr marL="514350" indent="-514350">
              <a:buFont typeface="+mj-lt"/>
              <a:buAutoNum type="arabicPeriod"/>
            </a:pPr>
            <a:r>
              <a:rPr lang="en-US" sz="2400" dirty="0" smtClean="0"/>
              <a:t>Have </a:t>
            </a:r>
            <a:r>
              <a:rPr lang="en-US" sz="2400" dirty="0"/>
              <a:t>the players blow on the drops to move them along the wax paper. </a:t>
            </a:r>
            <a:r>
              <a:rPr lang="en-US" sz="2400" dirty="0" smtClean="0"/>
              <a:t>                They </a:t>
            </a:r>
            <a:r>
              <a:rPr lang="en-US" sz="2400" dirty="0"/>
              <a:t>can either blow directly on the drop or use a straw. </a:t>
            </a:r>
            <a:endParaRPr lang="en-US" sz="2400" dirty="0" smtClean="0"/>
          </a:p>
          <a:p>
            <a:pPr marL="514350" indent="-514350">
              <a:buFont typeface="+mj-lt"/>
              <a:buAutoNum type="arabicPeriod"/>
            </a:pPr>
            <a:r>
              <a:rPr lang="en-US" sz="2400" dirty="0" smtClean="0"/>
              <a:t>First </a:t>
            </a:r>
            <a:r>
              <a:rPr lang="en-US" sz="2400" dirty="0"/>
              <a:t>player to get their drop of water (or most of it) to the opposite side </a:t>
            </a:r>
            <a:r>
              <a:rPr lang="en-US" sz="2400" dirty="0" smtClean="0"/>
              <a:t>wins</a:t>
            </a:r>
            <a:r>
              <a:rPr lang="en-US" sz="2400" dirty="0"/>
              <a:t>!</a:t>
            </a:r>
          </a:p>
          <a:p>
            <a:r>
              <a:rPr lang="en-US" dirty="0"/>
              <a:t>					</a:t>
            </a:r>
            <a:r>
              <a:rPr lang="en-US" dirty="0" smtClean="0"/>
              <a:t>		Adapted </a:t>
            </a:r>
            <a:r>
              <a:rPr lang="en-US" dirty="0"/>
              <a:t>from https://www.signupgenius.com/</a:t>
            </a:r>
          </a:p>
        </p:txBody>
      </p:sp>
      <p:sp>
        <p:nvSpPr>
          <p:cNvPr id="8" name="TextBox 7"/>
          <p:cNvSpPr txBox="1"/>
          <p:nvPr/>
        </p:nvSpPr>
        <p:spPr>
          <a:xfrm>
            <a:off x="1998784" y="1132969"/>
            <a:ext cx="8194431" cy="707886"/>
          </a:xfrm>
          <a:prstGeom prst="rect">
            <a:avLst/>
          </a:prstGeom>
          <a:noFill/>
        </p:spPr>
        <p:txBody>
          <a:bodyPr wrap="square" rtlCol="0">
            <a:spAutoFit/>
          </a:bodyPr>
          <a:lstStyle/>
          <a:p>
            <a:pPr algn="ctr"/>
            <a:r>
              <a:rPr lang="en-US" sz="4000" b="1" dirty="0"/>
              <a:t>Water Drop Race</a:t>
            </a:r>
            <a:endParaRPr lang="en-US" sz="9600" b="1" dirty="0"/>
          </a:p>
        </p:txBody>
      </p:sp>
    </p:spTree>
    <p:extLst>
      <p:ext uri="{BB962C8B-B14F-4D97-AF65-F5344CB8AC3E}">
        <p14:creationId xmlns:p14="http://schemas.microsoft.com/office/powerpoint/2010/main" val="22305888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3" name="TextBox 2"/>
          <p:cNvSpPr txBox="1"/>
          <p:nvPr/>
        </p:nvSpPr>
        <p:spPr>
          <a:xfrm>
            <a:off x="296918" y="2120670"/>
            <a:ext cx="5459767" cy="4524315"/>
          </a:xfrm>
          <a:prstGeom prst="rect">
            <a:avLst/>
          </a:prstGeom>
          <a:noFill/>
        </p:spPr>
        <p:txBody>
          <a:bodyPr wrap="square" rtlCol="0">
            <a:spAutoFit/>
          </a:bodyPr>
          <a:lstStyle/>
          <a:p>
            <a:endParaRPr lang="en-US" sz="2400" dirty="0">
              <a:solidFill>
                <a:schemeClr val="tx2">
                  <a:lumMod val="75000"/>
                </a:schemeClr>
              </a:solidFill>
            </a:endParaRPr>
          </a:p>
          <a:p>
            <a:pPr lvl="0"/>
            <a:r>
              <a:rPr lang="en-US" sz="2400" dirty="0"/>
              <a:t>Share about who the person is, and </a:t>
            </a:r>
            <a:r>
              <a:rPr lang="en-US" sz="2400" dirty="0" smtClean="0"/>
              <a:t>     why </a:t>
            </a:r>
            <a:r>
              <a:rPr lang="en-US" sz="2400" dirty="0"/>
              <a:t>he/she is important to your family. </a:t>
            </a:r>
          </a:p>
          <a:p>
            <a:pPr lvl="0"/>
            <a:endParaRPr lang="en-US" sz="2400" dirty="0" smtClean="0"/>
          </a:p>
          <a:p>
            <a:pPr lvl="0"/>
            <a:r>
              <a:rPr lang="en-US" sz="2400" dirty="0" smtClean="0"/>
              <a:t>Was </a:t>
            </a:r>
            <a:r>
              <a:rPr lang="en-US" sz="2400" dirty="0"/>
              <a:t>that special person named after a saint? </a:t>
            </a:r>
            <a:r>
              <a:rPr lang="en-US" sz="2400" dirty="0" smtClean="0"/>
              <a:t>Who is that saint?</a:t>
            </a:r>
            <a:endParaRPr lang="en-US" sz="2400" dirty="0"/>
          </a:p>
          <a:p>
            <a:pPr lvl="0"/>
            <a:endParaRPr lang="en-US" sz="2400" dirty="0" smtClean="0"/>
          </a:p>
          <a:p>
            <a:pPr lvl="0"/>
            <a:r>
              <a:rPr lang="en-US" sz="2400" dirty="0" smtClean="0"/>
              <a:t>Do </a:t>
            </a:r>
            <a:r>
              <a:rPr lang="en-US" sz="2400" dirty="0"/>
              <a:t>you have a favorite saint? </a:t>
            </a:r>
            <a:r>
              <a:rPr lang="en-US" sz="2400" dirty="0" smtClean="0"/>
              <a:t>                 Why </a:t>
            </a:r>
            <a:r>
              <a:rPr lang="en-US" sz="2400" dirty="0"/>
              <a:t>is that saint your favorite? </a:t>
            </a:r>
          </a:p>
          <a:p>
            <a:endParaRPr lang="en-US" sz="2400" dirty="0" smtClean="0"/>
          </a:p>
          <a:p>
            <a:r>
              <a:rPr lang="en-US" sz="2400" dirty="0" smtClean="0"/>
              <a:t>Are </a:t>
            </a:r>
            <a:r>
              <a:rPr lang="en-US" sz="2400" dirty="0"/>
              <a:t>you named after a saint? </a:t>
            </a:r>
            <a:r>
              <a:rPr lang="en-US" sz="2400" dirty="0" smtClean="0"/>
              <a:t>                Who </a:t>
            </a:r>
            <a:r>
              <a:rPr lang="en-US" sz="2400" dirty="0"/>
              <a:t>is that saint? </a:t>
            </a:r>
            <a:endParaRPr lang="en-US" sz="2800" b="1" i="1" dirty="0"/>
          </a:p>
        </p:txBody>
      </p:sp>
      <p:sp>
        <p:nvSpPr>
          <p:cNvPr id="5" name="TextBox 4"/>
          <p:cNvSpPr txBox="1"/>
          <p:nvPr/>
        </p:nvSpPr>
        <p:spPr>
          <a:xfrm>
            <a:off x="4234144" y="154541"/>
            <a:ext cx="4194610" cy="769441"/>
          </a:xfrm>
          <a:prstGeom prst="rect">
            <a:avLst/>
          </a:prstGeom>
          <a:noFill/>
        </p:spPr>
        <p:txBody>
          <a:bodyPr wrap="none" rtlCol="0">
            <a:spAutoFit/>
          </a:bodyPr>
          <a:lstStyle/>
          <a:p>
            <a:r>
              <a:rPr lang="en-US" sz="4400" dirty="0"/>
              <a:t>FAMILY SHARING</a:t>
            </a:r>
            <a:endParaRPr lang="es-MX" sz="4400" b="1" dirty="0"/>
          </a:p>
        </p:txBody>
      </p:sp>
      <p:sp>
        <p:nvSpPr>
          <p:cNvPr id="4" name="TextBox 3">
            <a:extLst>
              <a:ext uri="{FF2B5EF4-FFF2-40B4-BE49-F238E27FC236}">
                <a16:creationId xmlns:a16="http://schemas.microsoft.com/office/drawing/2014/main" id="{7F89AF4A-25AA-4174-999B-D4ACE2B62330}"/>
              </a:ext>
            </a:extLst>
          </p:cNvPr>
          <p:cNvSpPr txBox="1"/>
          <p:nvPr/>
        </p:nvSpPr>
        <p:spPr>
          <a:xfrm>
            <a:off x="209006" y="1166563"/>
            <a:ext cx="11568466" cy="954107"/>
          </a:xfrm>
          <a:prstGeom prst="rect">
            <a:avLst/>
          </a:prstGeom>
          <a:noFill/>
        </p:spPr>
        <p:txBody>
          <a:bodyPr wrap="square" rtlCol="0">
            <a:spAutoFit/>
          </a:bodyPr>
          <a:lstStyle/>
          <a:p>
            <a:pPr algn="ctr"/>
            <a:r>
              <a:rPr lang="en-US" sz="2800" dirty="0"/>
              <a:t>Each family shows the photo/picture of the loved one(s) </a:t>
            </a:r>
            <a:r>
              <a:rPr lang="en-US" sz="2800" dirty="0" smtClean="0"/>
              <a:t>for whom </a:t>
            </a:r>
            <a:r>
              <a:rPr lang="en-US" sz="2800" dirty="0"/>
              <a:t>they will be praying for during </a:t>
            </a:r>
            <a:r>
              <a:rPr lang="en-US" sz="2800" i="1" dirty="0"/>
              <a:t>All Souls Day</a:t>
            </a:r>
            <a:r>
              <a:rPr lang="en-US" sz="2800" dirty="0"/>
              <a:t>, which is celebrated on November 2nd.</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44768" y="2377440"/>
            <a:ext cx="5552115" cy="40507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651427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7417"/>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4" name="TextBox 3"/>
          <p:cNvSpPr txBox="1"/>
          <p:nvPr/>
        </p:nvSpPr>
        <p:spPr>
          <a:xfrm>
            <a:off x="3036988" y="116159"/>
            <a:ext cx="6118021" cy="769441"/>
          </a:xfrm>
          <a:prstGeom prst="rect">
            <a:avLst/>
          </a:prstGeom>
          <a:noFill/>
        </p:spPr>
        <p:txBody>
          <a:bodyPr wrap="none" rtlCol="0">
            <a:spAutoFit/>
          </a:bodyPr>
          <a:lstStyle/>
          <a:p>
            <a:r>
              <a:rPr lang="en-US" sz="4400" dirty="0"/>
              <a:t> </a:t>
            </a:r>
            <a:r>
              <a:rPr lang="en-US" sz="4400" b="1" dirty="0"/>
              <a:t>REVIEW MAIN CONCEPT</a:t>
            </a:r>
            <a:endParaRPr lang="es-MX" sz="4400" b="1" dirty="0"/>
          </a:p>
        </p:txBody>
      </p:sp>
      <p:sp>
        <p:nvSpPr>
          <p:cNvPr id="2" name="TextBox 1"/>
          <p:cNvSpPr txBox="1"/>
          <p:nvPr/>
        </p:nvSpPr>
        <p:spPr>
          <a:xfrm>
            <a:off x="130629" y="1194683"/>
            <a:ext cx="12061371" cy="1938992"/>
          </a:xfrm>
          <a:prstGeom prst="rect">
            <a:avLst/>
          </a:prstGeom>
          <a:noFill/>
        </p:spPr>
        <p:txBody>
          <a:bodyPr wrap="square" rtlCol="0">
            <a:spAutoFit/>
          </a:bodyPr>
          <a:lstStyle/>
          <a:p>
            <a:pPr algn="ctr"/>
            <a:r>
              <a:rPr lang="en-US" sz="2400" b="1" dirty="0"/>
              <a:t>A sacrament is an outward sign instituted by Christ to give grace, to help us grow in holiness. </a:t>
            </a:r>
            <a:r>
              <a:rPr lang="en-US" sz="2400" dirty="0"/>
              <a:t>Sacraments are mysteries of the New Covenant established by Jesus; they are signs of the sacred action and presence of God in our midst today. </a:t>
            </a:r>
            <a:endParaRPr lang="en-US" sz="2400" dirty="0" smtClean="0"/>
          </a:p>
          <a:p>
            <a:pPr algn="ctr"/>
            <a:r>
              <a:rPr lang="en-US" sz="2400" dirty="0" smtClean="0"/>
              <a:t>They </a:t>
            </a:r>
            <a:r>
              <a:rPr lang="en-US" sz="2400" dirty="0"/>
              <a:t>are more than mere signs, however, for through the </a:t>
            </a:r>
            <a:r>
              <a:rPr lang="en-US" sz="2400" dirty="0" smtClean="0"/>
              <a:t>sacraments the </a:t>
            </a:r>
          </a:p>
          <a:p>
            <a:pPr algn="ctr"/>
            <a:r>
              <a:rPr lang="en-US" sz="2400" b="1" dirty="0" smtClean="0"/>
              <a:t>Lord </a:t>
            </a:r>
            <a:r>
              <a:rPr lang="en-US" sz="2400" b="1" dirty="0"/>
              <a:t>gives His grace—His divine life—to </a:t>
            </a:r>
            <a:r>
              <a:rPr lang="en-US" sz="2400" b="1" dirty="0" smtClean="0"/>
              <a:t>us!</a:t>
            </a:r>
            <a:endParaRPr lang="en-US" sz="2400"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32099" y="3369076"/>
            <a:ext cx="3658429" cy="3488924"/>
          </a:xfrm>
          <a:prstGeom prst="rect">
            <a:avLst/>
          </a:prstGeom>
        </p:spPr>
      </p:pic>
    </p:spTree>
    <p:extLst>
      <p:ext uri="{BB962C8B-B14F-4D97-AF65-F5344CB8AC3E}">
        <p14:creationId xmlns:p14="http://schemas.microsoft.com/office/powerpoint/2010/main" val="40163391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5" name="TextBox 4"/>
          <p:cNvSpPr txBox="1"/>
          <p:nvPr/>
        </p:nvSpPr>
        <p:spPr>
          <a:xfrm>
            <a:off x="4967324" y="154541"/>
            <a:ext cx="2257349" cy="769441"/>
          </a:xfrm>
          <a:prstGeom prst="rect">
            <a:avLst/>
          </a:prstGeom>
          <a:noFill/>
        </p:spPr>
        <p:txBody>
          <a:bodyPr wrap="none" rtlCol="0">
            <a:spAutoFit/>
          </a:bodyPr>
          <a:lstStyle/>
          <a:p>
            <a:r>
              <a:rPr lang="en-US" sz="4400" i="1" dirty="0" smtClean="0"/>
              <a:t>BAPTISM</a:t>
            </a:r>
            <a:endParaRPr lang="es-MX" sz="4400" b="1" i="1" dirty="0"/>
          </a:p>
        </p:txBody>
      </p:sp>
      <p:sp>
        <p:nvSpPr>
          <p:cNvPr id="3" name="TextBox 2"/>
          <p:cNvSpPr txBox="1"/>
          <p:nvPr/>
        </p:nvSpPr>
        <p:spPr>
          <a:xfrm>
            <a:off x="1" y="1233065"/>
            <a:ext cx="5451565" cy="5724644"/>
          </a:xfrm>
          <a:prstGeom prst="rect">
            <a:avLst/>
          </a:prstGeom>
          <a:noFill/>
        </p:spPr>
        <p:txBody>
          <a:bodyPr wrap="square" rtlCol="0">
            <a:spAutoFit/>
          </a:bodyPr>
          <a:lstStyle/>
          <a:p>
            <a:pPr algn="ctr"/>
            <a:endParaRPr lang="en-US" sz="3000" dirty="0" smtClean="0"/>
          </a:p>
          <a:p>
            <a:pPr algn="ctr"/>
            <a:r>
              <a:rPr lang="en-US" sz="3000" dirty="0" smtClean="0"/>
              <a:t>Today, </a:t>
            </a:r>
            <a:r>
              <a:rPr lang="en-US" sz="3000" dirty="0"/>
              <a:t>we are going </a:t>
            </a:r>
            <a:r>
              <a:rPr lang="en-US" sz="3000" dirty="0" smtClean="0"/>
              <a:t>to:</a:t>
            </a:r>
          </a:p>
          <a:p>
            <a:pPr algn="ctr"/>
            <a:endParaRPr lang="en-US" sz="3000" dirty="0" smtClean="0"/>
          </a:p>
          <a:p>
            <a:pPr algn="ctr"/>
            <a:r>
              <a:rPr lang="en-US" sz="3000" dirty="0" smtClean="0"/>
              <a:t>	</a:t>
            </a:r>
            <a:r>
              <a:rPr lang="en-US" sz="3000" b="1" dirty="0" smtClean="0"/>
              <a:t>Learn</a:t>
            </a:r>
            <a:r>
              <a:rPr lang="en-US" sz="3000" dirty="0" smtClean="0"/>
              <a:t> </a:t>
            </a:r>
            <a:r>
              <a:rPr lang="en-US" sz="3000" dirty="0"/>
              <a:t>more </a:t>
            </a:r>
            <a:r>
              <a:rPr lang="en-US" sz="3000" dirty="0" smtClean="0"/>
              <a:t>about the 	Sacrament </a:t>
            </a:r>
            <a:r>
              <a:rPr lang="en-US" sz="3000" dirty="0"/>
              <a:t>of </a:t>
            </a:r>
            <a:r>
              <a:rPr lang="en-US" sz="3000" dirty="0" smtClean="0"/>
              <a:t>Baptism </a:t>
            </a:r>
          </a:p>
          <a:p>
            <a:pPr algn="ctr"/>
            <a:endParaRPr lang="en-US" sz="3000" dirty="0" smtClean="0"/>
          </a:p>
          <a:p>
            <a:pPr algn="ctr"/>
            <a:r>
              <a:rPr lang="en-US" sz="3000" dirty="0"/>
              <a:t>	</a:t>
            </a:r>
            <a:r>
              <a:rPr lang="en-US" sz="3000" b="1" dirty="0"/>
              <a:t>S</a:t>
            </a:r>
            <a:r>
              <a:rPr lang="en-US" sz="3000" b="1" dirty="0" smtClean="0"/>
              <a:t>hare</a:t>
            </a:r>
            <a:r>
              <a:rPr lang="en-US" sz="3000" dirty="0" smtClean="0"/>
              <a:t> </a:t>
            </a:r>
            <a:r>
              <a:rPr lang="en-US" sz="3000" dirty="0"/>
              <a:t>about our own </a:t>
            </a:r>
            <a:r>
              <a:rPr lang="en-US" sz="3000" dirty="0" smtClean="0"/>
              <a:t>	Baptisms </a:t>
            </a:r>
          </a:p>
          <a:p>
            <a:pPr algn="ctr"/>
            <a:endParaRPr lang="en-US" sz="3000" dirty="0" smtClean="0"/>
          </a:p>
          <a:p>
            <a:pPr algn="ctr"/>
            <a:r>
              <a:rPr lang="en-US" sz="3000" dirty="0"/>
              <a:t>	</a:t>
            </a:r>
            <a:r>
              <a:rPr lang="en-US" sz="3000" dirty="0" smtClean="0"/>
              <a:t>   </a:t>
            </a:r>
            <a:r>
              <a:rPr lang="en-US" sz="3000" b="1" dirty="0" smtClean="0"/>
              <a:t>Renew</a:t>
            </a:r>
            <a:r>
              <a:rPr lang="en-US" sz="3000" dirty="0" smtClean="0"/>
              <a:t> </a:t>
            </a:r>
            <a:r>
              <a:rPr lang="en-US" sz="3000" dirty="0"/>
              <a:t>our </a:t>
            </a:r>
            <a:r>
              <a:rPr lang="en-US" sz="3000" dirty="0" smtClean="0"/>
              <a:t>baptismal vows </a:t>
            </a:r>
            <a:endParaRPr lang="en-US" sz="3000" dirty="0"/>
          </a:p>
          <a:p>
            <a:pPr algn="ctr"/>
            <a:endParaRPr lang="en-US" sz="3600" dirty="0"/>
          </a:p>
        </p:txBody>
      </p:sp>
      <p:pic>
        <p:nvPicPr>
          <p:cNvPr id="6" name="05YB2jdHLsY"/>
          <p:cNvPicPr>
            <a:picLocks noRot="1" noChangeAspect="1"/>
          </p:cNvPicPr>
          <p:nvPr>
            <a:videoFile r:link="rId1"/>
          </p:nvPr>
        </p:nvPicPr>
        <p:blipFill>
          <a:blip r:embed="rId3"/>
          <a:stretch>
            <a:fillRect/>
          </a:stretch>
        </p:blipFill>
        <p:spPr>
          <a:xfrm>
            <a:off x="5847540" y="2144684"/>
            <a:ext cx="6017492" cy="3384839"/>
          </a:xfrm>
          <a:prstGeom prst="rect">
            <a:avLst/>
          </a:prstGeom>
        </p:spPr>
      </p:pic>
    </p:spTree>
    <p:extLst>
      <p:ext uri="{BB962C8B-B14F-4D97-AF65-F5344CB8AC3E}">
        <p14:creationId xmlns:p14="http://schemas.microsoft.com/office/powerpoint/2010/main" val="42571294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BAPTISM FACTS GAME</a:t>
            </a:r>
            <a:endParaRPr lang="en-US" sz="6600" i="1" dirty="0">
              <a:solidFill>
                <a:schemeClr val="tx1"/>
              </a:solidFill>
            </a:endParaRPr>
          </a:p>
        </p:txBody>
      </p:sp>
      <p:sp>
        <p:nvSpPr>
          <p:cNvPr id="3" name="TextBox 2"/>
          <p:cNvSpPr txBox="1"/>
          <p:nvPr/>
        </p:nvSpPr>
        <p:spPr>
          <a:xfrm>
            <a:off x="249381" y="1471869"/>
            <a:ext cx="5419898" cy="5601533"/>
          </a:xfrm>
          <a:prstGeom prst="rect">
            <a:avLst/>
          </a:prstGeom>
          <a:noFill/>
        </p:spPr>
        <p:txBody>
          <a:bodyPr wrap="square" rtlCol="0">
            <a:spAutoFit/>
          </a:bodyPr>
          <a:lstStyle/>
          <a:p>
            <a:pPr algn="ctr"/>
            <a:r>
              <a:rPr lang="en-US" sz="2000" dirty="0"/>
              <a:t>Each family thinks </a:t>
            </a:r>
            <a:r>
              <a:rPr lang="en-US" sz="2000" dirty="0" smtClean="0"/>
              <a:t>of, </a:t>
            </a:r>
            <a:r>
              <a:rPr lang="en-US" sz="2000" dirty="0"/>
              <a:t>and writes </a:t>
            </a:r>
            <a:r>
              <a:rPr lang="en-US" sz="2000" dirty="0" smtClean="0"/>
              <a:t>down,</a:t>
            </a:r>
          </a:p>
          <a:p>
            <a:pPr algn="ctr"/>
            <a:r>
              <a:rPr lang="en-US" sz="2000" dirty="0" smtClean="0"/>
              <a:t> </a:t>
            </a:r>
            <a:r>
              <a:rPr lang="en-US" sz="2000" dirty="0"/>
              <a:t>as many facts as they know about the </a:t>
            </a:r>
            <a:endParaRPr lang="en-US" sz="2000" dirty="0" smtClean="0"/>
          </a:p>
          <a:p>
            <a:pPr algn="ctr"/>
            <a:r>
              <a:rPr lang="en-US" sz="2000" dirty="0" smtClean="0"/>
              <a:t>Sacrament </a:t>
            </a:r>
            <a:r>
              <a:rPr lang="en-US" sz="2000" dirty="0"/>
              <a:t>of Baptism in two minutes. </a:t>
            </a:r>
            <a:endParaRPr lang="en-US" sz="2000" dirty="0" smtClean="0"/>
          </a:p>
          <a:p>
            <a:endParaRPr lang="en-US" sz="2000" dirty="0"/>
          </a:p>
          <a:p>
            <a:r>
              <a:rPr lang="en-US" dirty="0" smtClean="0"/>
              <a:t>	</a:t>
            </a:r>
            <a:r>
              <a:rPr lang="en-US" sz="2000" dirty="0" smtClean="0"/>
              <a:t>The </a:t>
            </a:r>
            <a:r>
              <a:rPr lang="en-US" sz="2000" dirty="0"/>
              <a:t>facts can include: </a:t>
            </a:r>
            <a:endParaRPr lang="en-US" sz="2000" dirty="0" smtClean="0"/>
          </a:p>
          <a:p>
            <a:pPr marL="1200150" lvl="2" indent="-285750">
              <a:buFont typeface="Arial" panose="020B0604020202020204" pitchFamily="34" charset="0"/>
              <a:buChar char="•"/>
            </a:pPr>
            <a:r>
              <a:rPr lang="en-US" sz="2000" dirty="0" smtClean="0"/>
              <a:t> </a:t>
            </a:r>
            <a:r>
              <a:rPr lang="en-US" sz="2000" dirty="0"/>
              <a:t>What is Baptism? </a:t>
            </a:r>
            <a:endParaRPr lang="en-US" sz="2000" dirty="0" smtClean="0"/>
          </a:p>
          <a:p>
            <a:pPr marL="1200150" lvl="2" indent="-285750">
              <a:buFont typeface="Arial" panose="020B0604020202020204" pitchFamily="34" charset="0"/>
              <a:buChar char="•"/>
            </a:pPr>
            <a:r>
              <a:rPr lang="en-US" sz="2000" dirty="0" smtClean="0"/>
              <a:t>What </a:t>
            </a:r>
            <a:r>
              <a:rPr lang="en-US" sz="2000" dirty="0"/>
              <a:t>does Baptism do for us? </a:t>
            </a:r>
            <a:endParaRPr lang="en-US" sz="2000" dirty="0" smtClean="0"/>
          </a:p>
          <a:p>
            <a:pPr marL="1200150" lvl="2" indent="-285750">
              <a:buFont typeface="Arial" panose="020B0604020202020204" pitchFamily="34" charset="0"/>
              <a:buChar char="•"/>
            </a:pPr>
            <a:r>
              <a:rPr lang="en-US" sz="2000" dirty="0" smtClean="0"/>
              <a:t>How </a:t>
            </a:r>
            <a:r>
              <a:rPr lang="en-US" sz="2000" dirty="0"/>
              <a:t>is someone baptized? </a:t>
            </a:r>
            <a:endParaRPr lang="en-US" sz="2000" dirty="0" smtClean="0"/>
          </a:p>
          <a:p>
            <a:pPr marL="1200150" lvl="2" indent="-285750">
              <a:buFont typeface="Arial" panose="020B0604020202020204" pitchFamily="34" charset="0"/>
              <a:buChar char="•"/>
            </a:pPr>
            <a:r>
              <a:rPr lang="en-US" sz="2000" dirty="0" smtClean="0"/>
              <a:t>How </a:t>
            </a:r>
            <a:r>
              <a:rPr lang="en-US" sz="2000" dirty="0"/>
              <a:t>many times can a person be </a:t>
            </a:r>
            <a:r>
              <a:rPr lang="en-US" sz="2000" dirty="0" smtClean="0"/>
              <a:t>baptized?</a:t>
            </a:r>
          </a:p>
          <a:p>
            <a:pPr marL="1200150" lvl="2" indent="-285750">
              <a:buFont typeface="Arial" panose="020B0604020202020204" pitchFamily="34" charset="0"/>
              <a:buChar char="•"/>
            </a:pPr>
            <a:r>
              <a:rPr lang="en-US" sz="2000" dirty="0" smtClean="0"/>
              <a:t>Who </a:t>
            </a:r>
            <a:r>
              <a:rPr lang="en-US" sz="2000" dirty="0"/>
              <a:t>in the New Testament baptized </a:t>
            </a:r>
            <a:r>
              <a:rPr lang="en-US" sz="2000" dirty="0" smtClean="0"/>
              <a:t>Jesus?</a:t>
            </a:r>
          </a:p>
          <a:p>
            <a:pPr marL="1200150" lvl="2" indent="-285750">
              <a:buFont typeface="Arial" panose="020B0604020202020204" pitchFamily="34" charset="0"/>
              <a:buChar char="•"/>
            </a:pPr>
            <a:r>
              <a:rPr lang="en-US" sz="2000" dirty="0" smtClean="0"/>
              <a:t>Why </a:t>
            </a:r>
            <a:r>
              <a:rPr lang="en-US" sz="2000" dirty="0"/>
              <a:t>do Catholics baptize infants? </a:t>
            </a:r>
            <a:endParaRPr lang="en-US" sz="2000" dirty="0" smtClean="0"/>
          </a:p>
          <a:p>
            <a:endParaRPr lang="en-US" sz="2000" dirty="0"/>
          </a:p>
          <a:p>
            <a:pPr algn="ctr"/>
            <a:r>
              <a:rPr lang="en-US" sz="2000" dirty="0" smtClean="0"/>
              <a:t>Families </a:t>
            </a:r>
            <a:r>
              <a:rPr lang="en-US" sz="2000" dirty="0" smtClean="0"/>
              <a:t>share </a:t>
            </a:r>
            <a:r>
              <a:rPr lang="en-US" sz="2000" dirty="0" smtClean="0"/>
              <a:t>their </a:t>
            </a:r>
            <a:r>
              <a:rPr lang="en-US" sz="2000" dirty="0"/>
              <a:t>lists at the end</a:t>
            </a:r>
            <a:r>
              <a:rPr lang="en-US" sz="2000" dirty="0" smtClean="0"/>
              <a:t>. </a:t>
            </a:r>
          </a:p>
          <a:p>
            <a:pPr algn="ctr"/>
            <a:r>
              <a:rPr lang="en-US" sz="2000" dirty="0" smtClean="0"/>
              <a:t>The family with the most Baptism Facts wins!</a:t>
            </a:r>
            <a:endParaRPr lang="en-US" sz="2000" dirty="0"/>
          </a:p>
          <a:p>
            <a:r>
              <a:rPr lang="en-US" sz="2000" dirty="0"/>
              <a:t> </a:t>
            </a:r>
          </a:p>
          <a:p>
            <a:endParaRPr lang="en-US" dirty="0"/>
          </a:p>
        </p:txBody>
      </p:sp>
      <p:pic>
        <p:nvPicPr>
          <p:cNvPr id="4" name="Picture 3" descr="File:Stained glass window depicting Episcopal baptism.JPG - Wikimedia ..."/>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35323" y="1321724"/>
            <a:ext cx="5371056" cy="43937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611440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42466" y="1095074"/>
            <a:ext cx="8644389" cy="5762926"/>
          </a:xfrm>
          <a:prstGeom prst="rect">
            <a:avLst/>
          </a:prstGeom>
        </p:spPr>
      </p:pic>
      <p:sp>
        <p:nvSpPr>
          <p:cNvPr id="3" name="Rectangle 2"/>
          <p:cNvSpPr/>
          <p:nvPr/>
        </p:nvSpPr>
        <p:spPr>
          <a:xfrm>
            <a:off x="-3"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FAMILY CONVERSATION</a:t>
            </a:r>
            <a:endParaRPr lang="en-US" sz="6600" i="1" dirty="0">
              <a:solidFill>
                <a:schemeClr val="tx1"/>
              </a:solidFill>
            </a:endParaRPr>
          </a:p>
        </p:txBody>
      </p:sp>
      <p:sp>
        <p:nvSpPr>
          <p:cNvPr id="2" name="TextBox 1"/>
          <p:cNvSpPr txBox="1"/>
          <p:nvPr/>
        </p:nvSpPr>
        <p:spPr>
          <a:xfrm>
            <a:off x="332510" y="1359234"/>
            <a:ext cx="7307810" cy="5078313"/>
          </a:xfrm>
          <a:prstGeom prst="rect">
            <a:avLst/>
          </a:prstGeom>
          <a:noFill/>
        </p:spPr>
        <p:txBody>
          <a:bodyPr wrap="square" rtlCol="0">
            <a:spAutoFit/>
          </a:bodyPr>
          <a:lstStyle/>
          <a:p>
            <a:pPr algn="ctr"/>
            <a:r>
              <a:rPr lang="en-US" dirty="0"/>
              <a:t>Family members to show the sacramental(s) and photos from their own Baptisms that mark the beginning of their mission as children of God. </a:t>
            </a:r>
            <a:endParaRPr lang="en-US" dirty="0" smtClean="0"/>
          </a:p>
          <a:p>
            <a:pPr algn="ctr"/>
            <a:endParaRPr lang="en-US" dirty="0"/>
          </a:p>
          <a:p>
            <a:pPr algn="ctr"/>
            <a:r>
              <a:rPr lang="en-US" dirty="0"/>
              <a:t>Families answer (some or all of) the following questions either </a:t>
            </a:r>
            <a:endParaRPr lang="en-US" dirty="0" smtClean="0"/>
          </a:p>
          <a:p>
            <a:pPr algn="ctr"/>
            <a:r>
              <a:rPr lang="en-US" dirty="0" smtClean="0"/>
              <a:t>with </a:t>
            </a:r>
            <a:r>
              <a:rPr lang="en-US" dirty="0"/>
              <a:t>their children or in a large group: </a:t>
            </a:r>
            <a:endParaRPr lang="en-US" dirty="0" smtClean="0"/>
          </a:p>
          <a:p>
            <a:pPr algn="ctr"/>
            <a:endParaRPr lang="en-US" dirty="0"/>
          </a:p>
          <a:p>
            <a:pPr marL="342900" indent="-342900">
              <a:buFont typeface="+mj-lt"/>
              <a:buAutoNum type="arabicPeriod"/>
            </a:pPr>
            <a:r>
              <a:rPr lang="en-US" dirty="0" smtClean="0"/>
              <a:t>How </a:t>
            </a:r>
            <a:r>
              <a:rPr lang="en-US" dirty="0"/>
              <a:t>old were you when you were baptized? </a:t>
            </a:r>
            <a:endParaRPr lang="en-US" dirty="0"/>
          </a:p>
          <a:p>
            <a:pPr marL="342900" indent="-342900">
              <a:buFont typeface="+mj-lt"/>
              <a:buAutoNum type="arabicPeriod"/>
            </a:pPr>
            <a:r>
              <a:rPr lang="en-US" dirty="0" smtClean="0"/>
              <a:t>What </a:t>
            </a:r>
            <a:r>
              <a:rPr lang="en-US" dirty="0"/>
              <a:t>do you know about your own Baptism? </a:t>
            </a:r>
            <a:endParaRPr lang="en-US" dirty="0"/>
          </a:p>
          <a:p>
            <a:pPr marL="342900" indent="-342900">
              <a:buFont typeface="+mj-lt"/>
              <a:buAutoNum type="arabicPeriod"/>
            </a:pPr>
            <a:r>
              <a:rPr lang="en-US" dirty="0" smtClean="0"/>
              <a:t>If </a:t>
            </a:r>
            <a:r>
              <a:rPr lang="en-US" dirty="0"/>
              <a:t>you were baptized as an adult, why did you want to be baptized? </a:t>
            </a:r>
            <a:endParaRPr lang="en-US" dirty="0"/>
          </a:p>
          <a:p>
            <a:pPr marL="342900" indent="-342900">
              <a:buFont typeface="+mj-lt"/>
              <a:buAutoNum type="arabicPeriod"/>
            </a:pPr>
            <a:r>
              <a:rPr lang="en-US" dirty="0" smtClean="0"/>
              <a:t>How </a:t>
            </a:r>
            <a:r>
              <a:rPr lang="en-US" dirty="0"/>
              <a:t>do you think you are answering God’s call to live out your </a:t>
            </a:r>
            <a:r>
              <a:rPr lang="en-US" dirty="0" smtClean="0"/>
              <a:t>Baptism?</a:t>
            </a:r>
          </a:p>
          <a:p>
            <a:pPr marL="342900" indent="-342900">
              <a:buFont typeface="+mj-lt"/>
              <a:buAutoNum type="arabicPeriod"/>
            </a:pPr>
            <a:r>
              <a:rPr lang="en-US" dirty="0" smtClean="0"/>
              <a:t>Has </a:t>
            </a:r>
            <a:r>
              <a:rPr lang="en-US" dirty="0"/>
              <a:t>Jesus helped you to live out your Baptism and if so, when or how? </a:t>
            </a:r>
            <a:endParaRPr lang="en-US" dirty="0"/>
          </a:p>
          <a:p>
            <a:pPr marL="342900" indent="-342900">
              <a:buFont typeface="+mj-lt"/>
              <a:buAutoNum type="arabicPeriod"/>
            </a:pPr>
            <a:r>
              <a:rPr lang="en-US" dirty="0" smtClean="0"/>
              <a:t>What </a:t>
            </a:r>
            <a:r>
              <a:rPr lang="en-US" dirty="0"/>
              <a:t>do you remember about each of your children’s Baptisms? </a:t>
            </a:r>
            <a:endParaRPr lang="en-US" dirty="0"/>
          </a:p>
          <a:p>
            <a:pPr marL="342900" indent="-342900">
              <a:buFont typeface="+mj-lt"/>
              <a:buAutoNum type="arabicPeriod"/>
            </a:pPr>
            <a:r>
              <a:rPr lang="en-US" dirty="0" smtClean="0"/>
              <a:t>Why </a:t>
            </a:r>
            <a:r>
              <a:rPr lang="en-US" dirty="0"/>
              <a:t>was it important to you that your children be baptized? </a:t>
            </a:r>
            <a:endParaRPr lang="en-US" dirty="0"/>
          </a:p>
          <a:p>
            <a:pPr marL="342900" indent="-342900">
              <a:buFont typeface="+mj-lt"/>
              <a:buAutoNum type="arabicPeriod"/>
            </a:pPr>
            <a:r>
              <a:rPr lang="en-US" dirty="0" smtClean="0"/>
              <a:t>Parents</a:t>
            </a:r>
            <a:r>
              <a:rPr lang="en-US" dirty="0"/>
              <a:t>, what do you hope for your children as they answer God’s call to live out their Baptism and share in Jesus’ mission in the world? </a:t>
            </a:r>
            <a:endParaRPr lang="en-US" dirty="0"/>
          </a:p>
          <a:p>
            <a:pPr marL="342900" indent="-342900">
              <a:buFont typeface="+mj-lt"/>
              <a:buAutoNum type="arabicPeriod"/>
            </a:pPr>
            <a:r>
              <a:rPr lang="en-US" dirty="0" smtClean="0"/>
              <a:t>Children</a:t>
            </a:r>
            <a:r>
              <a:rPr lang="en-US" dirty="0"/>
              <a:t>, what do you hope for your parents as they answer God’s call to live out their Baptism and share in Jesus’ mission? </a:t>
            </a:r>
          </a:p>
          <a:p>
            <a:endParaRPr lang="en-US" dirty="0"/>
          </a:p>
        </p:txBody>
      </p:sp>
    </p:spTree>
    <p:extLst>
      <p:ext uri="{BB962C8B-B14F-4D97-AF65-F5344CB8AC3E}">
        <p14:creationId xmlns:p14="http://schemas.microsoft.com/office/powerpoint/2010/main" val="31755448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5" name="TextBox 4"/>
          <p:cNvSpPr txBox="1"/>
          <p:nvPr/>
        </p:nvSpPr>
        <p:spPr>
          <a:xfrm>
            <a:off x="4021810" y="154541"/>
            <a:ext cx="4148380" cy="769441"/>
          </a:xfrm>
          <a:prstGeom prst="rect">
            <a:avLst/>
          </a:prstGeom>
          <a:noFill/>
        </p:spPr>
        <p:txBody>
          <a:bodyPr wrap="none" rtlCol="0">
            <a:spAutoFit/>
          </a:bodyPr>
          <a:lstStyle/>
          <a:p>
            <a:r>
              <a:rPr lang="en-US" sz="4400" dirty="0" smtClean="0"/>
              <a:t>FAMILY ACTIVITY</a:t>
            </a:r>
            <a:endParaRPr lang="es-MX" sz="4400" b="1" dirty="0"/>
          </a:p>
        </p:txBody>
      </p:sp>
      <p:sp>
        <p:nvSpPr>
          <p:cNvPr id="3" name="TextBox 2"/>
          <p:cNvSpPr txBox="1"/>
          <p:nvPr/>
        </p:nvSpPr>
        <p:spPr>
          <a:xfrm>
            <a:off x="670560" y="1233065"/>
            <a:ext cx="10861040" cy="646331"/>
          </a:xfrm>
          <a:prstGeom prst="rect">
            <a:avLst/>
          </a:prstGeom>
          <a:noFill/>
        </p:spPr>
        <p:txBody>
          <a:bodyPr wrap="square" rtlCol="0">
            <a:spAutoFit/>
          </a:bodyPr>
          <a:lstStyle/>
          <a:p>
            <a:pPr algn="ctr"/>
            <a:r>
              <a:rPr lang="en-US" sz="3600" dirty="0"/>
              <a:t>Baptismal Promises Drops of Water Activity</a:t>
            </a:r>
            <a:endParaRPr lang="en-US" sz="5400" dirty="0">
              <a:solidFill>
                <a:schemeClr val="bg1"/>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46480" y="2033936"/>
            <a:ext cx="4008120" cy="3867836"/>
          </a:xfrm>
          <a:prstGeom prst="rect">
            <a:avLst/>
          </a:prstGeom>
          <a:ln w="38100">
            <a:solidFill>
              <a:schemeClr val="accent1">
                <a:lumMod val="50000"/>
              </a:schemeClr>
            </a:solidFill>
          </a:ln>
        </p:spPr>
      </p:pic>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82858" y="2033936"/>
            <a:ext cx="4359612" cy="3867836"/>
          </a:xfrm>
          <a:prstGeom prst="rect">
            <a:avLst/>
          </a:prstGeom>
          <a:ln w="38100">
            <a:solidFill>
              <a:schemeClr val="accent1">
                <a:lumMod val="50000"/>
              </a:schemeClr>
            </a:solidFill>
          </a:ln>
        </p:spPr>
      </p:pic>
    </p:spTree>
    <p:extLst>
      <p:ext uri="{BB962C8B-B14F-4D97-AF65-F5344CB8AC3E}">
        <p14:creationId xmlns:p14="http://schemas.microsoft.com/office/powerpoint/2010/main" val="16439439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18126</TotalTime>
  <Words>1006</Words>
  <Application>Microsoft Office PowerPoint</Application>
  <PresentationFormat>Widescreen</PresentationFormat>
  <Paragraphs>104</Paragraphs>
  <Slides>11</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Antenna Black</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AOA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Monica Oppermann</dc:creator>
  <cp:lastModifiedBy>Patrice Spirou</cp:lastModifiedBy>
  <cp:revision>126</cp:revision>
  <dcterms:created xsi:type="dcterms:W3CDTF">2021-11-19T16:04:10Z</dcterms:created>
  <dcterms:modified xsi:type="dcterms:W3CDTF">2023-09-06T21:30:26Z</dcterms:modified>
</cp:coreProperties>
</file>