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0" r:id="rId6"/>
    <p:sldId id="261" r:id="rId7"/>
    <p:sldId id="266" r:id="rId8"/>
    <p:sldId id="267" r:id="rId9"/>
    <p:sldId id="268" r:id="rId10"/>
    <p:sldId id="269" r:id="rId11"/>
    <p:sldId id="270" r:id="rId12"/>
    <p:sldId id="271" r:id="rId13"/>
    <p:sldId id="272" r:id="rId14"/>
    <p:sldId id="273" r:id="rId15"/>
    <p:sldId id="274" r:id="rId16"/>
    <p:sldId id="262" r:id="rId17"/>
    <p:sldId id="263"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DBD7"/>
    <a:srgbClr val="F2ECDF"/>
    <a:srgbClr val="F0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63" d="100"/>
          <a:sy n="63" d="100"/>
        </p:scale>
        <p:origin x="102"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002B5-5786-48D0-95F4-B054B4377C33}"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002B5-5786-48D0-95F4-B054B4377C33}" type="datetimeFigureOut">
              <a:rPr lang="en-US" smtClean="0"/>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002B5-5786-48D0-95F4-B054B4377C33}" type="datetimeFigureOut">
              <a:rPr lang="en-US" smtClean="0"/>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8/16/2021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cc.usccb.org/flipbooks/uscca/files/assets/basic-html/page-560.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MDBMeDOI_Gg" TargetMode="External"/><Relationship Id="rId4" Type="http://schemas.openxmlformats.org/officeDocument/2006/relationships/hyperlink" Target="https://www.youtube.com/watch?v=MDBMeDOI_G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2033" y="-60158"/>
            <a:ext cx="12224085" cy="6930190"/>
          </a:xfrm>
          <a:prstGeom prst="rect">
            <a:avLst/>
          </a:prstGeom>
        </p:spPr>
      </p:pic>
      <p:sp>
        <p:nvSpPr>
          <p:cNvPr id="2" name="Title 1"/>
          <p:cNvSpPr>
            <a:spLocks noGrp="1"/>
          </p:cNvSpPr>
          <p:nvPr>
            <p:ph type="ctrTitle"/>
          </p:nvPr>
        </p:nvSpPr>
        <p:spPr>
          <a:xfrm>
            <a:off x="325598" y="734936"/>
            <a:ext cx="11508204" cy="1800719"/>
          </a:xfrm>
        </p:spPr>
        <p:txBody>
          <a:bodyPr>
            <a:normAutofit fontScale="90000"/>
          </a:bodyPr>
          <a:lstStyle/>
          <a:p>
            <a:r>
              <a:rPr lang="en-US" sz="8000" b="1" cap="all" baseline="30000" dirty="0">
                <a:solidFill>
                  <a:schemeClr val="bg1"/>
                </a:solidFill>
                <a:latin typeface="Antenna Black" panose="02000505000000020004" pitchFamily="2" charset="0"/>
              </a:rPr>
              <a:t>Families Forming Disciples</a:t>
            </a:r>
            <a:r>
              <a:rPr lang="en-US" b="1" baseline="30000" dirty="0"/>
              <a:t/>
            </a:r>
            <a:br>
              <a:rPr lang="en-US" b="1" baseline="30000" dirty="0"/>
            </a:br>
            <a:endParaRPr lang="en-US" dirty="0"/>
          </a:p>
        </p:txBody>
      </p:sp>
      <p:sp>
        <p:nvSpPr>
          <p:cNvPr id="3" name="Subtitle 2"/>
          <p:cNvSpPr>
            <a:spLocks noGrp="1"/>
          </p:cNvSpPr>
          <p:nvPr>
            <p:ph type="subTitle" idx="1"/>
          </p:nvPr>
        </p:nvSpPr>
        <p:spPr>
          <a:xfrm>
            <a:off x="4006515" y="2805183"/>
            <a:ext cx="4146371" cy="624729"/>
          </a:xfrm>
          <a:solidFill>
            <a:schemeClr val="bg1">
              <a:lumMod val="65000"/>
            </a:schemeClr>
          </a:solidFill>
        </p:spPr>
        <p:txBody>
          <a:bodyPr>
            <a:noAutofit/>
          </a:bodyPr>
          <a:lstStyle/>
          <a:p>
            <a:r>
              <a:rPr lang="en-US" sz="4000" cap="all" dirty="0" smtClean="0">
                <a:solidFill>
                  <a:schemeClr val="bg1"/>
                </a:solidFill>
                <a:latin typeface="Antenna Black" panose="02000505000000020004" pitchFamily="2" charset="0"/>
              </a:rPr>
              <a:t>Creation</a:t>
            </a:r>
            <a:endParaRPr lang="en-US" sz="4000" cap="all" dirty="0">
              <a:solidFill>
                <a:schemeClr val="bg1"/>
              </a:solidFill>
              <a:latin typeface="Antenna Black" panose="02000505000000020004"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79" y="5859379"/>
            <a:ext cx="2657226" cy="998449"/>
          </a:xfrm>
          <a:prstGeom prst="rect">
            <a:avLst/>
          </a:prstGeom>
        </p:spPr>
      </p:pic>
    </p:spTree>
    <p:extLst>
      <p:ext uri="{BB962C8B-B14F-4D97-AF65-F5344CB8AC3E}">
        <p14:creationId xmlns:p14="http://schemas.microsoft.com/office/powerpoint/2010/main" val="94984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4252"/>
          <a:stretch/>
        </p:blipFill>
        <p:spPr>
          <a:xfrm>
            <a:off x="0" y="1271895"/>
            <a:ext cx="12192000" cy="5586106"/>
          </a:xfrm>
          <a:prstGeom prst="rect">
            <a:avLst/>
          </a:prstGeom>
        </p:spPr>
      </p:pic>
      <p:sp>
        <p:nvSpPr>
          <p:cNvPr id="4" name="Rectangle 3"/>
          <p:cNvSpPr/>
          <p:nvPr/>
        </p:nvSpPr>
        <p:spPr>
          <a:xfrm>
            <a:off x="0" y="0"/>
            <a:ext cx="12192000" cy="1648326"/>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a:spLocks noGrp="1"/>
          </p:cNvSpPr>
          <p:nvPr>
            <p:ph type="title"/>
          </p:nvPr>
        </p:nvSpPr>
        <p:spPr>
          <a:xfrm>
            <a:off x="838200" y="220746"/>
            <a:ext cx="10515600" cy="1325563"/>
          </a:xfrm>
        </p:spPr>
        <p:txBody>
          <a:bodyPr>
            <a:normAutofit fontScale="90000"/>
          </a:bodyPr>
          <a:lstStyle/>
          <a:p>
            <a:pPr algn="ctr"/>
            <a:r>
              <a:rPr lang="en-US" sz="6000" b="1" dirty="0" smtClean="0"/>
              <a:t>The Second Day</a:t>
            </a:r>
            <a:br>
              <a:rPr lang="en-US" sz="6000" b="1" dirty="0" smtClean="0"/>
            </a:br>
            <a:r>
              <a:rPr lang="en-US" dirty="0"/>
              <a:t> Sky &amp;/or </a:t>
            </a:r>
            <a:r>
              <a:rPr lang="en-US" b="1" dirty="0"/>
              <a:t>SPACE</a:t>
            </a:r>
            <a:endParaRPr lang="en-US" sz="6000"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237" t="7894" r="50089" b="48597"/>
          <a:stretch/>
        </p:blipFill>
        <p:spPr>
          <a:xfrm>
            <a:off x="0" y="3874168"/>
            <a:ext cx="2189747" cy="2983832"/>
          </a:xfrm>
          <a:prstGeom prst="rect">
            <a:avLst/>
          </a:prstGeom>
        </p:spPr>
      </p:pic>
    </p:spTree>
    <p:extLst>
      <p:ext uri="{BB962C8B-B14F-4D97-AF65-F5344CB8AC3E}">
        <p14:creationId xmlns:p14="http://schemas.microsoft.com/office/powerpoint/2010/main" val="63854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4252"/>
          <a:stretch/>
        </p:blipFill>
        <p:spPr>
          <a:xfrm>
            <a:off x="0" y="1271895"/>
            <a:ext cx="12192000" cy="5586106"/>
          </a:xfrm>
          <a:prstGeom prst="rect">
            <a:avLst/>
          </a:prstGeom>
        </p:spPr>
      </p:pic>
      <p:sp>
        <p:nvSpPr>
          <p:cNvPr id="4" name="Rectangle 3"/>
          <p:cNvSpPr/>
          <p:nvPr/>
        </p:nvSpPr>
        <p:spPr>
          <a:xfrm>
            <a:off x="0" y="0"/>
            <a:ext cx="12192000" cy="1648326"/>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a:spLocks noGrp="1"/>
          </p:cNvSpPr>
          <p:nvPr>
            <p:ph type="title"/>
          </p:nvPr>
        </p:nvSpPr>
        <p:spPr>
          <a:xfrm>
            <a:off x="838200" y="220746"/>
            <a:ext cx="10515600" cy="1325563"/>
          </a:xfrm>
        </p:spPr>
        <p:txBody>
          <a:bodyPr>
            <a:normAutofit fontScale="90000"/>
          </a:bodyPr>
          <a:lstStyle/>
          <a:p>
            <a:pPr algn="ctr"/>
            <a:r>
              <a:rPr lang="en-US" sz="6000" b="1" dirty="0" smtClean="0"/>
              <a:t>The Third Day</a:t>
            </a:r>
            <a:br>
              <a:rPr lang="en-US" sz="6000" b="1" dirty="0" smtClean="0"/>
            </a:br>
            <a:r>
              <a:rPr lang="en-US" dirty="0"/>
              <a:t> God created a </a:t>
            </a:r>
            <a:r>
              <a:rPr lang="en-US" b="1" dirty="0"/>
              <a:t>HOME</a:t>
            </a:r>
            <a:r>
              <a:rPr lang="en-US" dirty="0"/>
              <a:t> for </a:t>
            </a:r>
            <a:r>
              <a:rPr lang="en-US" b="1" dirty="0"/>
              <a:t>MAN</a:t>
            </a:r>
            <a:endParaRPr lang="en-US" sz="6000"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2079" t="7720" r="25010" b="48771"/>
          <a:stretch/>
        </p:blipFill>
        <p:spPr>
          <a:xfrm>
            <a:off x="0" y="3874168"/>
            <a:ext cx="2033337" cy="2983832"/>
          </a:xfrm>
          <a:prstGeom prst="rect">
            <a:avLst/>
          </a:prstGeom>
        </p:spPr>
      </p:pic>
    </p:spTree>
    <p:extLst>
      <p:ext uri="{BB962C8B-B14F-4D97-AF65-F5344CB8AC3E}">
        <p14:creationId xmlns:p14="http://schemas.microsoft.com/office/powerpoint/2010/main" val="423774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4252"/>
          <a:stretch/>
        </p:blipFill>
        <p:spPr>
          <a:xfrm>
            <a:off x="0" y="1271895"/>
            <a:ext cx="12192000" cy="5586106"/>
          </a:xfrm>
          <a:prstGeom prst="rect">
            <a:avLst/>
          </a:prstGeom>
        </p:spPr>
      </p:pic>
      <p:sp>
        <p:nvSpPr>
          <p:cNvPr id="4" name="Rectangle 3"/>
          <p:cNvSpPr/>
          <p:nvPr/>
        </p:nvSpPr>
        <p:spPr>
          <a:xfrm>
            <a:off x="0" y="0"/>
            <a:ext cx="12192000" cy="1648326"/>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a:spLocks noGrp="1"/>
          </p:cNvSpPr>
          <p:nvPr>
            <p:ph type="title"/>
          </p:nvPr>
        </p:nvSpPr>
        <p:spPr>
          <a:xfrm>
            <a:off x="-782052" y="161381"/>
            <a:ext cx="13375105" cy="1325563"/>
          </a:xfrm>
        </p:spPr>
        <p:txBody>
          <a:bodyPr>
            <a:normAutofit fontScale="90000"/>
          </a:bodyPr>
          <a:lstStyle/>
          <a:p>
            <a:pPr algn="ctr"/>
            <a:r>
              <a:rPr lang="en-US" sz="6000" b="1" dirty="0" smtClean="0"/>
              <a:t>The Forth Day</a:t>
            </a:r>
            <a:br>
              <a:rPr lang="en-US" sz="6000" b="1" dirty="0" smtClean="0"/>
            </a:br>
            <a:r>
              <a:rPr lang="en-US" dirty="0"/>
              <a:t> </a:t>
            </a:r>
            <a:r>
              <a:rPr lang="en-US" sz="3600" dirty="0"/>
              <a:t>The sun to govern the day and the moon to govern the night</a:t>
            </a:r>
            <a:endParaRPr lang="en-US" sz="4900"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5804" t="6842" r="-206" b="49649"/>
          <a:stretch/>
        </p:blipFill>
        <p:spPr>
          <a:xfrm>
            <a:off x="0" y="3874168"/>
            <a:ext cx="2165685" cy="2983832"/>
          </a:xfrm>
          <a:prstGeom prst="rect">
            <a:avLst/>
          </a:prstGeom>
        </p:spPr>
      </p:pic>
    </p:spTree>
    <p:extLst>
      <p:ext uri="{BB962C8B-B14F-4D97-AF65-F5344CB8AC3E}">
        <p14:creationId xmlns:p14="http://schemas.microsoft.com/office/powerpoint/2010/main" val="41312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4252"/>
          <a:stretch/>
        </p:blipFill>
        <p:spPr>
          <a:xfrm>
            <a:off x="0" y="1271895"/>
            <a:ext cx="12192000" cy="5586106"/>
          </a:xfrm>
          <a:prstGeom prst="rect">
            <a:avLst/>
          </a:prstGeom>
        </p:spPr>
      </p:pic>
      <p:sp>
        <p:nvSpPr>
          <p:cNvPr id="4" name="Rectangle 3"/>
          <p:cNvSpPr/>
          <p:nvPr/>
        </p:nvSpPr>
        <p:spPr>
          <a:xfrm>
            <a:off x="0" y="0"/>
            <a:ext cx="12192000" cy="1648326"/>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a:spLocks noGrp="1"/>
          </p:cNvSpPr>
          <p:nvPr>
            <p:ph type="title"/>
          </p:nvPr>
        </p:nvSpPr>
        <p:spPr>
          <a:xfrm>
            <a:off x="838200" y="220746"/>
            <a:ext cx="10515600" cy="1325563"/>
          </a:xfrm>
        </p:spPr>
        <p:txBody>
          <a:bodyPr>
            <a:normAutofit fontScale="90000"/>
          </a:bodyPr>
          <a:lstStyle/>
          <a:p>
            <a:pPr algn="ctr"/>
            <a:r>
              <a:rPr lang="en-US" sz="6000" b="1" dirty="0" smtClean="0"/>
              <a:t>The Fifth Day</a:t>
            </a:r>
            <a:br>
              <a:rPr lang="en-US" sz="6000" b="1" dirty="0" smtClean="0"/>
            </a:br>
            <a:r>
              <a:rPr lang="en-US" dirty="0"/>
              <a:t> </a:t>
            </a:r>
            <a:r>
              <a:rPr lang="en-US" sz="3600" dirty="0"/>
              <a:t>God filled the sky and water with all kinds of living creatures.</a:t>
            </a:r>
            <a:endParaRPr lang="en-US" sz="4900"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86" t="51052" r="64867" b="5439"/>
          <a:stretch/>
        </p:blipFill>
        <p:spPr>
          <a:xfrm>
            <a:off x="0" y="3874168"/>
            <a:ext cx="3152274" cy="2983832"/>
          </a:xfrm>
          <a:prstGeom prst="rect">
            <a:avLst/>
          </a:prstGeom>
        </p:spPr>
      </p:pic>
    </p:spTree>
    <p:extLst>
      <p:ext uri="{BB962C8B-B14F-4D97-AF65-F5344CB8AC3E}">
        <p14:creationId xmlns:p14="http://schemas.microsoft.com/office/powerpoint/2010/main" val="288073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4252"/>
          <a:stretch/>
        </p:blipFill>
        <p:spPr>
          <a:xfrm>
            <a:off x="0" y="1271895"/>
            <a:ext cx="12192000" cy="5586106"/>
          </a:xfrm>
          <a:prstGeom prst="rect">
            <a:avLst/>
          </a:prstGeom>
        </p:spPr>
      </p:pic>
      <p:sp>
        <p:nvSpPr>
          <p:cNvPr id="4" name="Rectangle 3"/>
          <p:cNvSpPr/>
          <p:nvPr/>
        </p:nvSpPr>
        <p:spPr>
          <a:xfrm>
            <a:off x="0" y="0"/>
            <a:ext cx="12192000" cy="1648326"/>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a:spLocks noGrp="1"/>
          </p:cNvSpPr>
          <p:nvPr>
            <p:ph type="title"/>
          </p:nvPr>
        </p:nvSpPr>
        <p:spPr>
          <a:xfrm>
            <a:off x="838200" y="220746"/>
            <a:ext cx="10515600" cy="1325563"/>
          </a:xfrm>
        </p:spPr>
        <p:txBody>
          <a:bodyPr>
            <a:normAutofit fontScale="90000"/>
          </a:bodyPr>
          <a:lstStyle/>
          <a:p>
            <a:pPr algn="ctr"/>
            <a:r>
              <a:rPr lang="en-US" sz="6000" b="1" dirty="0" smtClean="0"/>
              <a:t>The Sixth Day</a:t>
            </a:r>
            <a:br>
              <a:rPr lang="en-US" sz="6000" b="1" dirty="0" smtClean="0"/>
            </a:br>
            <a:r>
              <a:rPr lang="en-US" dirty="0"/>
              <a:t> Wild animals, creeping </a:t>
            </a:r>
            <a:r>
              <a:rPr lang="en-US" dirty="0" smtClean="0"/>
              <a:t>things, and </a:t>
            </a:r>
            <a:r>
              <a:rPr lang="en-US" dirty="0"/>
              <a:t>h</a:t>
            </a:r>
            <a:r>
              <a:rPr lang="en-US" dirty="0" smtClean="0"/>
              <a:t>uman beings</a:t>
            </a:r>
            <a:endParaRPr lang="en-US" sz="6000"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4997" t="51581" r="33958" b="6138"/>
          <a:stretch/>
        </p:blipFill>
        <p:spPr>
          <a:xfrm>
            <a:off x="1" y="3874168"/>
            <a:ext cx="2755231" cy="2899611"/>
          </a:xfrm>
          <a:prstGeom prst="rect">
            <a:avLst/>
          </a:prstGeom>
        </p:spPr>
      </p:pic>
    </p:spTree>
    <p:extLst>
      <p:ext uri="{BB962C8B-B14F-4D97-AF65-F5344CB8AC3E}">
        <p14:creationId xmlns:p14="http://schemas.microsoft.com/office/powerpoint/2010/main" val="283819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52074"/>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226511"/>
            <a:ext cx="10515600" cy="1325563"/>
          </a:xfrm>
        </p:spPr>
        <p:txBody>
          <a:bodyPr>
            <a:noAutofit/>
          </a:bodyPr>
          <a:lstStyle/>
          <a:p>
            <a:pPr algn="ctr"/>
            <a:r>
              <a:rPr lang="en-US" sz="4000" dirty="0"/>
              <a:t>What happened every time we read the words, “God said” in the First Story of Creation?</a:t>
            </a:r>
          </a:p>
        </p:txBody>
      </p:sp>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These clues give us hints about what will happen in the New Testament when Jesus comes to save us, forming the New Covenant.  </a:t>
            </a:r>
          </a:p>
          <a:p>
            <a:r>
              <a:rPr lang="en-US" dirty="0" smtClean="0"/>
              <a:t>We will have to put on our bible detective hats and keep our eyes open for these signs.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930" y="3603891"/>
            <a:ext cx="3026108" cy="2995863"/>
          </a:xfrm>
          <a:prstGeom prst="rect">
            <a:avLst/>
          </a:prstGeom>
        </p:spPr>
      </p:pic>
    </p:spTree>
    <p:extLst>
      <p:ext uri="{BB962C8B-B14F-4D97-AF65-F5344CB8AC3E}">
        <p14:creationId xmlns:p14="http://schemas.microsoft.com/office/powerpoint/2010/main" val="1883513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14888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05690" y="163268"/>
            <a:ext cx="5980617" cy="1325563"/>
          </a:xfrm>
        </p:spPr>
        <p:txBody>
          <a:bodyPr/>
          <a:lstStyle/>
          <a:p>
            <a:pPr algn="ctr"/>
            <a:r>
              <a:rPr lang="en-US" dirty="0" smtClean="0">
                <a:latin typeface="Antenna Medium" panose="02000603000000020004" pitchFamily="2" charset="0"/>
              </a:rPr>
              <a:t>Family Conversation</a:t>
            </a:r>
            <a:endParaRPr lang="en-US" dirty="0">
              <a:latin typeface="Antenna Medium" panose="02000603000000020004" pitchFamily="2" charset="0"/>
            </a:endParaRPr>
          </a:p>
        </p:txBody>
      </p:sp>
      <p:sp>
        <p:nvSpPr>
          <p:cNvPr id="3" name="Content Placeholder 2"/>
          <p:cNvSpPr>
            <a:spLocks noGrp="1"/>
          </p:cNvSpPr>
          <p:nvPr>
            <p:ph idx="1"/>
          </p:nvPr>
        </p:nvSpPr>
        <p:spPr/>
        <p:txBody>
          <a:bodyPr/>
          <a:lstStyle/>
          <a:p>
            <a:pPr marL="0" indent="0" fontAlgn="base">
              <a:buNone/>
            </a:pPr>
            <a:r>
              <a:rPr lang="en-US" dirty="0"/>
              <a:t>Is there a place that you have been to that reminds you of God’s presence? </a:t>
            </a:r>
          </a:p>
          <a:p>
            <a:pPr marL="0" indent="0" fontAlgn="base">
              <a:buNone/>
            </a:pPr>
            <a:r>
              <a:rPr lang="en-US" dirty="0"/>
              <a:t>God gave human beings dominion over the earth.  How does your family enjoy what God has created? How does your family care for his creation?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095" y="4001294"/>
            <a:ext cx="5323809" cy="2028571"/>
          </a:xfrm>
          <a:prstGeom prst="rect">
            <a:avLst/>
          </a:prstGeom>
        </p:spPr>
      </p:pic>
    </p:spTree>
    <p:extLst>
      <p:ext uri="{BB962C8B-B14F-4D97-AF65-F5344CB8AC3E}">
        <p14:creationId xmlns:p14="http://schemas.microsoft.com/office/powerpoint/2010/main" val="608870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27982"/>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4822581" y="0"/>
            <a:ext cx="2546838" cy="1127981"/>
          </a:xfrm>
        </p:spPr>
        <p:txBody>
          <a:bodyPr>
            <a:normAutofit/>
          </a:bodyPr>
          <a:lstStyle/>
          <a:p>
            <a:pPr algn="ctr"/>
            <a:r>
              <a:rPr lang="en-US" sz="4800" dirty="0" smtClean="0">
                <a:latin typeface="Antenna Medium" panose="02000603000000020004" pitchFamily="2" charset="0"/>
              </a:rPr>
              <a:t>Mission</a:t>
            </a:r>
            <a:endParaRPr lang="en-US" sz="4800" dirty="0">
              <a:latin typeface="Antenna Medium" panose="02000603000000020004" pitchFamily="2" charset="0"/>
            </a:endParaRPr>
          </a:p>
        </p:txBody>
      </p:sp>
      <p:sp>
        <p:nvSpPr>
          <p:cNvPr id="3" name="Content Placeholder 2"/>
          <p:cNvSpPr>
            <a:spLocks noGrp="1"/>
          </p:cNvSpPr>
          <p:nvPr>
            <p:ph idx="1"/>
          </p:nvPr>
        </p:nvSpPr>
        <p:spPr>
          <a:xfrm>
            <a:off x="556847" y="1561733"/>
            <a:ext cx="3042138" cy="2160221"/>
          </a:xfrm>
        </p:spPr>
        <p:txBody>
          <a:bodyPr>
            <a:normAutofit/>
          </a:bodyPr>
          <a:lstStyle/>
          <a:p>
            <a:pPr marL="0" indent="0">
              <a:buNone/>
            </a:pPr>
            <a:r>
              <a:rPr lang="en-US" b="1" baseline="30000" dirty="0"/>
              <a:t>1. Introduce Mission </a:t>
            </a:r>
            <a:r>
              <a:rPr lang="en-US" b="1" baseline="30000" dirty="0" smtClean="0"/>
              <a:t>Activities</a:t>
            </a:r>
            <a:endParaRPr lang="en-US" baseline="30000" dirty="0"/>
          </a:p>
          <a:p>
            <a:pPr marL="0" indent="0">
              <a:buNone/>
            </a:pPr>
            <a:r>
              <a:rPr lang="en-US" baseline="30000" dirty="0"/>
              <a:t>Mission Activities are to be done at home during Week 2 and to be shared at the gathering of families on Week 3.</a:t>
            </a:r>
            <a:endParaRPr lang="en-US" dirty="0"/>
          </a:p>
        </p:txBody>
      </p:sp>
      <p:sp>
        <p:nvSpPr>
          <p:cNvPr id="4" name="Content Placeholder 2"/>
          <p:cNvSpPr txBox="1">
            <a:spLocks/>
          </p:cNvSpPr>
          <p:nvPr/>
        </p:nvSpPr>
        <p:spPr>
          <a:xfrm>
            <a:off x="4643804" y="1465480"/>
            <a:ext cx="3171092" cy="21602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2. Explain Activity</a:t>
            </a:r>
          </a:p>
          <a:p>
            <a:pPr marL="0" indent="0">
              <a:buNone/>
            </a:pPr>
            <a:r>
              <a:rPr lang="en-US" sz="1800" dirty="0"/>
              <a:t>Watch one or both of the videos about the bible. </a:t>
            </a:r>
          </a:p>
          <a:p>
            <a:pPr marL="0" indent="0">
              <a:buNone/>
            </a:pPr>
            <a:r>
              <a:rPr lang="en-US" sz="1800" dirty="0"/>
              <a:t>Find a picture of a family member or friend of the family who has died that you would like us all to pray for during Week 3 and on All Soul’s Day, or draw a picture of that person if you don’t have a photo.</a:t>
            </a:r>
          </a:p>
          <a:p>
            <a:pPr marL="0" indent="0">
              <a:buNone/>
            </a:pPr>
            <a:r>
              <a:rPr lang="en-US" sz="1800" dirty="0"/>
              <a:t>Etc. </a:t>
            </a:r>
          </a:p>
        </p:txBody>
      </p:sp>
      <p:sp>
        <p:nvSpPr>
          <p:cNvPr id="5" name="Content Placeholder 2"/>
          <p:cNvSpPr txBox="1">
            <a:spLocks/>
          </p:cNvSpPr>
          <p:nvPr/>
        </p:nvSpPr>
        <p:spPr>
          <a:xfrm>
            <a:off x="8815754" y="1561733"/>
            <a:ext cx="3171092" cy="216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baseline="30000" dirty="0"/>
              <a:t>3. </a:t>
            </a:r>
            <a:r>
              <a:rPr lang="en-US" b="1" baseline="30000" dirty="0" smtClean="0"/>
              <a:t>Family Sharing</a:t>
            </a:r>
            <a:endParaRPr lang="en-US" baseline="30000" dirty="0"/>
          </a:p>
          <a:p>
            <a:pPr marL="0" indent="0">
              <a:buNone/>
            </a:pPr>
            <a:r>
              <a:rPr lang="en-US" sz="2000" dirty="0"/>
              <a:t>Be prepared to share with other families your answers to the questions. </a:t>
            </a:r>
          </a:p>
        </p:txBody>
      </p:sp>
    </p:spTree>
    <p:extLst>
      <p:ext uri="{BB962C8B-B14F-4D97-AF65-F5344CB8AC3E}">
        <p14:creationId xmlns:p14="http://schemas.microsoft.com/office/powerpoint/2010/main" val="3730910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488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02673" y="529249"/>
            <a:ext cx="4586654" cy="1006475"/>
          </a:xfrm>
        </p:spPr>
        <p:txBody>
          <a:bodyPr>
            <a:normAutofit fontScale="90000"/>
          </a:bodyPr>
          <a:lstStyle/>
          <a:p>
            <a:pPr algn="ctr"/>
            <a:r>
              <a:rPr lang="en-US" b="1" baseline="30000" dirty="0">
                <a:latin typeface="Antenna Medium" panose="02000603000000020004" pitchFamily="2" charset="0"/>
              </a:rPr>
              <a:t>Review &amp; Close in Prayer</a:t>
            </a:r>
            <a:r>
              <a:rPr lang="en-US" b="1" baseline="30000" dirty="0"/>
              <a:t/>
            </a:r>
            <a:br>
              <a:rPr lang="en-US" b="1" baseline="30000"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3200" baseline="30000" dirty="0">
                <a:latin typeface="Adobe Garamond Pro" panose="02020502060506020403" pitchFamily="18" charset="0"/>
              </a:rPr>
              <a:t>Review briefly the goals of the lesson and remind everyone of the expectations for week 2 and 3. </a:t>
            </a:r>
          </a:p>
          <a:p>
            <a:pPr marL="0" indent="0">
              <a:buNone/>
            </a:pPr>
            <a:endParaRPr lang="en-US" sz="3200" baseline="30000" dirty="0" smtClean="0">
              <a:latin typeface="Adobe Garamond Pro" panose="02020502060506020403" pitchFamily="18" charset="0"/>
            </a:endParaRPr>
          </a:p>
          <a:p>
            <a:pPr marL="0" indent="0" algn="ctr">
              <a:buNone/>
            </a:pPr>
            <a:r>
              <a:rPr lang="en-US" sz="3200" b="1" baseline="30000" dirty="0" smtClean="0">
                <a:latin typeface="Adobe Garamond Pro" panose="02020502060506020403" pitchFamily="18" charset="0"/>
              </a:rPr>
              <a:t>Option </a:t>
            </a:r>
            <a:r>
              <a:rPr lang="en-US" sz="3200" b="1" baseline="30000" dirty="0">
                <a:latin typeface="Adobe Garamond Pro" panose="02020502060506020403" pitchFamily="18" charset="0"/>
              </a:rPr>
              <a:t>1</a:t>
            </a:r>
            <a:r>
              <a:rPr lang="en-US" sz="3200" baseline="30000" dirty="0">
                <a:latin typeface="Adobe Garamond Pro" panose="02020502060506020403" pitchFamily="18" charset="0"/>
              </a:rPr>
              <a:t>: Pray together the </a:t>
            </a:r>
            <a:r>
              <a:rPr lang="en-US" sz="3200" baseline="30000" dirty="0" smtClean="0">
                <a:latin typeface="Adobe Garamond Pro" panose="02020502060506020403" pitchFamily="18" charset="0"/>
                <a:hlinkClick r:id="rId2"/>
              </a:rPr>
              <a:t>Our Father</a:t>
            </a:r>
            <a:endParaRPr lang="en-US" sz="3200" baseline="30000" dirty="0">
              <a:latin typeface="Adobe Garamond Pro" panose="02020502060506020403" pitchFamily="18" charset="0"/>
            </a:endParaRPr>
          </a:p>
          <a:p>
            <a:pPr marL="0" indent="0" algn="ctr">
              <a:buNone/>
            </a:pPr>
            <a:endParaRPr lang="en-US" sz="3200" baseline="30000" dirty="0" smtClean="0">
              <a:latin typeface="Adobe Garamond Pro" panose="02020502060506020403" pitchFamily="18" charset="0"/>
            </a:endParaRPr>
          </a:p>
          <a:p>
            <a:pPr marL="0" indent="0" algn="ctr">
              <a:buNone/>
            </a:pPr>
            <a:r>
              <a:rPr lang="en-US" sz="3200" b="1" baseline="30000" dirty="0" smtClean="0">
                <a:latin typeface="Adobe Garamond Pro" panose="02020502060506020403" pitchFamily="18" charset="0"/>
              </a:rPr>
              <a:t>Option 2</a:t>
            </a:r>
            <a:r>
              <a:rPr lang="en-US" sz="3200" baseline="30000" dirty="0">
                <a:latin typeface="Adobe Garamond Pro" panose="02020502060506020403" pitchFamily="18" charset="0"/>
              </a:rPr>
              <a:t>: Lord God, we thank You for the gift of Your inspired Word in Sacred Scripture. We thank you for the gift and goodness of creation. Help us live according to Your word. </a:t>
            </a:r>
            <a:endParaRPr lang="en-US" sz="3200" baseline="30000" dirty="0" smtClean="0">
              <a:latin typeface="Adobe Garamond Pro" panose="02020502060506020403" pitchFamily="18" charset="0"/>
            </a:endParaRPr>
          </a:p>
          <a:p>
            <a:pPr marL="0" indent="0" algn="ctr">
              <a:buNone/>
            </a:pPr>
            <a:r>
              <a:rPr lang="en-US" sz="3200" baseline="30000" dirty="0" smtClean="0">
                <a:latin typeface="Adobe Garamond Pro" panose="02020502060506020403" pitchFamily="18" charset="0"/>
              </a:rPr>
              <a:t>In </a:t>
            </a:r>
            <a:r>
              <a:rPr lang="en-US" sz="3200" baseline="30000" dirty="0">
                <a:latin typeface="Adobe Garamond Pro" panose="02020502060506020403" pitchFamily="18" charset="0"/>
              </a:rPr>
              <a:t>Jesus’ Name, we pray. Amen</a:t>
            </a:r>
            <a:r>
              <a:rPr lang="en-US" sz="3200" baseline="30000" dirty="0" smtClean="0">
                <a:latin typeface="Adobe Garamond Pro" panose="02020502060506020403" pitchFamily="18" charset="0"/>
              </a:rPr>
              <a:t>.</a:t>
            </a:r>
          </a:p>
          <a:p>
            <a:pPr marL="0" indent="0" algn="ctr">
              <a:buNone/>
            </a:pPr>
            <a:endParaRPr lang="en-US" sz="3200" baseline="30000" dirty="0">
              <a:latin typeface="Adobe Garamond Pro" panose="020205020605060204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68" y="4642337"/>
            <a:ext cx="1286263" cy="1992923"/>
          </a:xfrm>
          <a:prstGeom prst="rect">
            <a:avLst/>
          </a:prstGeom>
        </p:spPr>
      </p:pic>
    </p:spTree>
    <p:extLst>
      <p:ext uri="{BB962C8B-B14F-4D97-AF65-F5344CB8AC3E}">
        <p14:creationId xmlns:p14="http://schemas.microsoft.com/office/powerpoint/2010/main" val="394985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799492" y="1414740"/>
            <a:ext cx="8593015" cy="340182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Lord Jesus Christ</a:t>
            </a:r>
            <a:r>
              <a:rPr lang="en-US" sz="2400" dirty="0" smtClean="0"/>
              <a:t>,</a:t>
            </a:r>
          </a:p>
          <a:p>
            <a:pPr marL="0" indent="0">
              <a:buNone/>
            </a:pPr>
            <a:endParaRPr lang="en-US" sz="2400" dirty="0"/>
          </a:p>
          <a:p>
            <a:pPr marL="0" indent="0">
              <a:buNone/>
            </a:pPr>
            <a:r>
              <a:rPr lang="en-US" sz="2400" dirty="0"/>
              <a:t>We entrust our family to you and ask for your blessing</a:t>
            </a:r>
          </a:p>
          <a:p>
            <a:pPr marL="0" indent="0">
              <a:buNone/>
            </a:pPr>
            <a:r>
              <a:rPr lang="en-US" sz="2400" dirty="0"/>
              <a:t>and protection. We love you Lord Jesus with all our</a:t>
            </a:r>
          </a:p>
          <a:p>
            <a:pPr marL="0" indent="0">
              <a:buNone/>
            </a:pPr>
            <a:r>
              <a:rPr lang="en-US" sz="2400" dirty="0"/>
              <a:t>hearts and we ask that you help our family become</a:t>
            </a:r>
          </a:p>
          <a:p>
            <a:pPr marL="0" indent="0">
              <a:buNone/>
            </a:pPr>
            <a:r>
              <a:rPr lang="en-US" sz="2400" dirty="0"/>
              <a:t>more like the Holy Family. Help us to be kind, loving,</a:t>
            </a:r>
          </a:p>
          <a:p>
            <a:pPr marL="0" indent="0">
              <a:buNone/>
            </a:pPr>
            <a:r>
              <a:rPr lang="en-US" sz="2400" dirty="0"/>
              <a:t>and patient with one another. Give us all the grace</a:t>
            </a:r>
          </a:p>
          <a:p>
            <a:pPr marL="0" indent="0">
              <a:buNone/>
            </a:pPr>
            <a:r>
              <a:rPr lang="en-US" sz="2400" dirty="0"/>
              <a:t>we need to become saints and your faithful disciples</a:t>
            </a:r>
            <a:r>
              <a:rPr lang="en-US" sz="2400" dirty="0" smtClean="0"/>
              <a:t>.</a:t>
            </a:r>
          </a:p>
          <a:p>
            <a:pPr marL="0" indent="0">
              <a:buNone/>
            </a:pPr>
            <a:endParaRPr lang="en-US" sz="2400" dirty="0"/>
          </a:p>
          <a:p>
            <a:pPr marL="0" indent="0">
              <a:buNone/>
            </a:pPr>
            <a:r>
              <a:rPr lang="en-US" sz="2400" dirty="0"/>
              <a:t>Amen.</a:t>
            </a:r>
            <a:endParaRPr lang="en-US" sz="1600" i="1" baseline="30000" dirty="0" smtClean="0"/>
          </a:p>
        </p:txBody>
      </p:sp>
      <p:sp>
        <p:nvSpPr>
          <p:cNvPr id="9" name="Rectangle 8"/>
          <p:cNvSpPr/>
          <p:nvPr/>
        </p:nvSpPr>
        <p:spPr>
          <a:xfrm>
            <a:off x="0" y="0"/>
            <a:ext cx="12192000" cy="1078524"/>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9339843" y="2201529"/>
            <a:ext cx="1929484" cy="1929484"/>
          </a:xfrm>
        </p:spPr>
      </p:pic>
    </p:spTree>
    <p:extLst>
      <p:ext uri="{BB962C8B-B14F-4D97-AF65-F5344CB8AC3E}">
        <p14:creationId xmlns:p14="http://schemas.microsoft.com/office/powerpoint/2010/main" val="45379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DBD7"/>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7" name="Content Placeholder 2"/>
          <p:cNvSpPr txBox="1">
            <a:spLocks/>
          </p:cNvSpPr>
          <p:nvPr/>
        </p:nvSpPr>
        <p:spPr>
          <a:xfrm>
            <a:off x="797170" y="1201643"/>
            <a:ext cx="10791092" cy="52636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Try not to laugh challenge</a:t>
            </a:r>
          </a:p>
          <a:p>
            <a:pPr marL="0" indent="0">
              <a:buNone/>
            </a:pPr>
            <a:endParaRPr lang="en-US" dirty="0"/>
          </a:p>
          <a:p>
            <a:pPr marL="514350" indent="-514350">
              <a:buFont typeface="+mj-lt"/>
              <a:buAutoNum type="arabicPeriod"/>
            </a:pPr>
            <a:r>
              <a:rPr lang="en-US" dirty="0"/>
              <a:t>Families sit in a circle and the catechist chooses one person in each family to start the </a:t>
            </a:r>
            <a:r>
              <a:rPr lang="en-US" dirty="0" smtClean="0"/>
              <a:t>game.</a:t>
            </a:r>
          </a:p>
          <a:p>
            <a:pPr marL="514350" indent="-514350">
              <a:buFont typeface="+mj-lt"/>
              <a:buAutoNum type="arabicPeriod"/>
            </a:pPr>
            <a:r>
              <a:rPr lang="en-US" dirty="0" smtClean="0"/>
              <a:t>That </a:t>
            </a:r>
            <a:r>
              <a:rPr lang="en-US" dirty="0"/>
              <a:t>person smiles their widest, biggest, cheesiest smile at everyone else in the circle, trying to make them laugh. However, they must be silent, and cannot make faces or be silly, all they can do is </a:t>
            </a:r>
            <a:r>
              <a:rPr lang="en-US" dirty="0" smtClean="0"/>
              <a:t>smile.</a:t>
            </a:r>
          </a:p>
          <a:p>
            <a:pPr marL="514350" indent="-514350">
              <a:buFont typeface="+mj-lt"/>
              <a:buAutoNum type="arabicPeriod"/>
            </a:pPr>
            <a:r>
              <a:rPr lang="en-US" dirty="0" smtClean="0"/>
              <a:t>For </a:t>
            </a:r>
            <a:r>
              <a:rPr lang="en-US" dirty="0"/>
              <a:t>every person in the group who laughs at their smile, they receive one </a:t>
            </a:r>
            <a:r>
              <a:rPr lang="en-US" dirty="0" smtClean="0"/>
              <a:t>point.</a:t>
            </a:r>
          </a:p>
          <a:p>
            <a:pPr marL="514350" indent="-514350">
              <a:buFont typeface="+mj-lt"/>
              <a:buAutoNum type="arabicPeriod"/>
            </a:pPr>
            <a:r>
              <a:rPr lang="en-US" dirty="0" smtClean="0"/>
              <a:t>After </a:t>
            </a:r>
            <a:r>
              <a:rPr lang="en-US" dirty="0"/>
              <a:t>they have smiled at everyone in the group, they </a:t>
            </a:r>
            <a:r>
              <a:rPr lang="en-US" dirty="0" smtClean="0"/>
              <a:t>“wipe</a:t>
            </a:r>
            <a:r>
              <a:rPr lang="en-US" dirty="0" smtClean="0"/>
              <a:t>”</a:t>
            </a:r>
            <a:r>
              <a:rPr lang="en-US" dirty="0" smtClean="0"/>
              <a:t> </a:t>
            </a:r>
            <a:r>
              <a:rPr lang="en-US" dirty="0"/>
              <a:t>the smile off their face with their hand and </a:t>
            </a:r>
            <a:r>
              <a:rPr lang="en-US" dirty="0" smtClean="0"/>
              <a:t>“pass</a:t>
            </a:r>
            <a:r>
              <a:rPr lang="en-US" dirty="0" smtClean="0"/>
              <a:t>”</a:t>
            </a:r>
            <a:r>
              <a:rPr lang="en-US" dirty="0" smtClean="0"/>
              <a:t> </a:t>
            </a:r>
            <a:r>
              <a:rPr lang="en-US" dirty="0"/>
              <a:t>the smile to the next person in the circle.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28" y="118941"/>
            <a:ext cx="1913108" cy="166395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460" y="-402162"/>
            <a:ext cx="2484844" cy="2541049"/>
          </a:xfrm>
          <a:prstGeom prst="rect">
            <a:avLst/>
          </a:prstGeom>
        </p:spPr>
      </p:pic>
    </p:spTree>
    <p:extLst>
      <p:ext uri="{BB962C8B-B14F-4D97-AF65-F5344CB8AC3E}">
        <p14:creationId xmlns:p14="http://schemas.microsoft.com/office/powerpoint/2010/main" val="2153307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74" y="668504"/>
            <a:ext cx="10515600" cy="1325563"/>
          </a:xfrm>
        </p:spPr>
        <p:txBody>
          <a:bodyPr>
            <a:normAutofit/>
          </a:bodyPr>
          <a:lstStyle/>
          <a:p>
            <a:pPr algn="ctr"/>
            <a:r>
              <a:rPr lang="en-US" sz="11500" baseline="30000" dirty="0"/>
              <a:t>Who wrote the Bible? </a:t>
            </a:r>
          </a:p>
        </p:txBody>
      </p:sp>
      <p:pic>
        <p:nvPicPr>
          <p:cNvPr id="8" name="MDBMeDOI_Gg"/>
          <p:cNvPicPr>
            <a:picLocks noGrp="1" noRot="1" noChangeAspect="1"/>
          </p:cNvPicPr>
          <p:nvPr>
            <p:ph idx="1"/>
            <a:videoFile r:link="rId1"/>
          </p:nvPr>
        </p:nvPicPr>
        <p:blipFill>
          <a:blip r:embed="rId3"/>
          <a:stretch>
            <a:fillRect/>
          </a:stretch>
        </p:blipFill>
        <p:spPr>
          <a:xfrm>
            <a:off x="1840832" y="1331285"/>
            <a:ext cx="8566484" cy="4818647"/>
          </a:xfrm>
          <a:prstGeom prst="rect">
            <a:avLst/>
          </a:prstGeom>
        </p:spPr>
      </p:pic>
      <p:sp>
        <p:nvSpPr>
          <p:cNvPr id="9" name="Content Placeholder 2"/>
          <p:cNvSpPr txBox="1">
            <a:spLocks/>
          </p:cNvSpPr>
          <p:nvPr/>
        </p:nvSpPr>
        <p:spPr>
          <a:xfrm>
            <a:off x="1930452" y="6253027"/>
            <a:ext cx="8387244" cy="1209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u="sng" dirty="0">
                <a:hlinkClick r:id="rId4"/>
              </a:rPr>
              <a:t>https://www.youtube.com/watch?v=MDBMeDOI_Gg</a:t>
            </a:r>
            <a:endParaRPr lang="en-US" dirty="0"/>
          </a:p>
        </p:txBody>
      </p:sp>
    </p:spTree>
    <p:extLst>
      <p:ext uri="{BB962C8B-B14F-4D97-AF65-F5344CB8AC3E}">
        <p14:creationId xmlns:p14="http://schemas.microsoft.com/office/powerpoint/2010/main" val="53869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31382"/>
          <a:stretch/>
        </p:blipFill>
        <p:spPr>
          <a:xfrm>
            <a:off x="0" y="1325564"/>
            <a:ext cx="12192000" cy="5556499"/>
          </a:xfrm>
          <a:prstGeom prst="rect">
            <a:avLst/>
          </a:prstGeom>
        </p:spPr>
      </p:pic>
      <p:sp>
        <p:nvSpPr>
          <p:cNvPr id="5" name="Rectangle 4"/>
          <p:cNvSpPr/>
          <p:nvPr/>
        </p:nvSpPr>
        <p:spPr>
          <a:xfrm>
            <a:off x="0" y="-1"/>
            <a:ext cx="12192000" cy="1242647"/>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smtClean="0">
                <a:latin typeface="Antenna Medium" panose="02000603000000020004" pitchFamily="2" charset="0"/>
              </a:rPr>
              <a:t>Our Topic for this month</a:t>
            </a:r>
            <a:endParaRPr lang="en-US" dirty="0">
              <a:latin typeface="Antenna Medium" panose="02000603000000020004" pitchFamily="2" charset="0"/>
            </a:endParaRPr>
          </a:p>
        </p:txBody>
      </p:sp>
      <p:sp>
        <p:nvSpPr>
          <p:cNvPr id="3" name="Content Placeholder 2"/>
          <p:cNvSpPr>
            <a:spLocks noGrp="1"/>
          </p:cNvSpPr>
          <p:nvPr>
            <p:ph idx="1"/>
          </p:nvPr>
        </p:nvSpPr>
        <p:spPr>
          <a:xfrm>
            <a:off x="838200" y="1690688"/>
            <a:ext cx="10515600" cy="4351338"/>
          </a:xfrm>
        </p:spPr>
        <p:txBody>
          <a:bodyPr>
            <a:normAutofit/>
          </a:bodyPr>
          <a:lstStyle/>
          <a:p>
            <a:pPr marL="0" indent="0" algn="ctr">
              <a:buNone/>
            </a:pPr>
            <a:r>
              <a:rPr lang="en-US" sz="4800" dirty="0"/>
              <a:t>The Bible is the inspired word of God.</a:t>
            </a:r>
            <a:endParaRPr lang="en-US" sz="6000" dirty="0"/>
          </a:p>
        </p:txBody>
      </p:sp>
    </p:spTree>
    <p:extLst>
      <p:ext uri="{BB962C8B-B14F-4D97-AF65-F5344CB8AC3E}">
        <p14:creationId xmlns:p14="http://schemas.microsoft.com/office/powerpoint/2010/main" val="898880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8206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09037" y="142387"/>
            <a:ext cx="2373923" cy="959583"/>
          </a:xfrm>
        </p:spPr>
        <p:txBody>
          <a:bodyPr>
            <a:normAutofit fontScale="90000"/>
          </a:bodyPr>
          <a:lstStyle/>
          <a:p>
            <a:pPr algn="ctr"/>
            <a:r>
              <a:rPr lang="en-US" sz="8000" b="1" baseline="30000" dirty="0" smtClean="0"/>
              <a:t>Content</a:t>
            </a:r>
            <a:endParaRPr lang="en-US" sz="8000" dirty="0"/>
          </a:p>
        </p:txBody>
      </p:sp>
      <p:sp>
        <p:nvSpPr>
          <p:cNvPr id="7" name="Content Placeholder 6"/>
          <p:cNvSpPr>
            <a:spLocks noGrp="1"/>
          </p:cNvSpPr>
          <p:nvPr>
            <p:ph idx="1"/>
          </p:nvPr>
        </p:nvSpPr>
        <p:spPr>
          <a:xfrm>
            <a:off x="308810" y="2391109"/>
            <a:ext cx="10515600" cy="4351338"/>
          </a:xfrm>
        </p:spPr>
        <p:txBody>
          <a:bodyPr/>
          <a:lstStyle/>
          <a:p>
            <a:pPr marL="0" indent="0">
              <a:buNone/>
            </a:pPr>
            <a:r>
              <a:rPr lang="en-US" dirty="0"/>
              <a:t/>
            </a:r>
            <a:br>
              <a:rPr lang="en-US" dirty="0"/>
            </a:br>
            <a:r>
              <a:rPr lang="en-US" dirty="0"/>
              <a:t>Testament = Covenant = Promise</a:t>
            </a:r>
          </a:p>
          <a:p>
            <a:pPr marL="0" indent="0">
              <a:buNone/>
            </a:pPr>
            <a:endParaRPr lang="en-US" dirty="0"/>
          </a:p>
          <a:p>
            <a:pPr marL="0" indent="0">
              <a:buNone/>
            </a:pPr>
            <a:r>
              <a:rPr lang="en-US" dirty="0"/>
              <a:t>Old Testament = Old Covenant = Old Promise</a:t>
            </a:r>
          </a:p>
          <a:p>
            <a:pPr marL="0" indent="0">
              <a:buNone/>
            </a:pPr>
            <a:endParaRPr lang="en-US" dirty="0"/>
          </a:p>
          <a:p>
            <a:pPr marL="0" indent="0">
              <a:buNone/>
            </a:pPr>
            <a:r>
              <a:rPr lang="en-US" dirty="0"/>
              <a:t>New Testament = New Covenant = New Promise</a:t>
            </a:r>
          </a:p>
        </p:txBody>
      </p:sp>
      <p:sp>
        <p:nvSpPr>
          <p:cNvPr id="8" name="TextBox 7"/>
          <p:cNvSpPr txBox="1"/>
          <p:nvPr/>
        </p:nvSpPr>
        <p:spPr>
          <a:xfrm>
            <a:off x="649703" y="899882"/>
            <a:ext cx="10892589" cy="1200329"/>
          </a:xfrm>
          <a:prstGeom prst="rect">
            <a:avLst/>
          </a:prstGeom>
          <a:noFill/>
        </p:spPr>
        <p:txBody>
          <a:bodyPr wrap="square" rtlCol="0">
            <a:spAutoFit/>
          </a:bodyPr>
          <a:lstStyle/>
          <a:p>
            <a:pPr algn="ctr"/>
            <a:r>
              <a:rPr lang="en-US" sz="2400" dirty="0"/>
              <a:t>This year we are going to learn about the very important covenants God made with His people in the Bible and how God makes covenants/promises with you and me today when we receive the sacraments.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007" y="2550235"/>
            <a:ext cx="6683930" cy="3200860"/>
          </a:xfrm>
          <a:prstGeom prst="rect">
            <a:avLst/>
          </a:prstGeom>
        </p:spPr>
      </p:pic>
    </p:spTree>
    <p:extLst>
      <p:ext uri="{BB962C8B-B14F-4D97-AF65-F5344CB8AC3E}">
        <p14:creationId xmlns:p14="http://schemas.microsoft.com/office/powerpoint/2010/main" val="21412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42647"/>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77271"/>
            <a:ext cx="10515600" cy="1325563"/>
          </a:xfrm>
        </p:spPr>
        <p:txBody>
          <a:bodyPr/>
          <a:lstStyle/>
          <a:p>
            <a:pPr algn="ctr"/>
            <a:r>
              <a:rPr lang="en-US" dirty="0"/>
              <a:t>God put clues or signs in the Old Testament</a:t>
            </a:r>
          </a:p>
        </p:txBody>
      </p:sp>
      <p:sp>
        <p:nvSpPr>
          <p:cNvPr id="3" name="Content Placeholder 2"/>
          <p:cNvSpPr>
            <a:spLocks noGrp="1"/>
          </p:cNvSpPr>
          <p:nvPr>
            <p:ph idx="1"/>
          </p:nvPr>
        </p:nvSpPr>
        <p:spPr/>
        <p:txBody>
          <a:bodyPr/>
          <a:lstStyle/>
          <a:p>
            <a:r>
              <a:rPr lang="en-US" dirty="0" smtClean="0"/>
              <a:t>These clues give </a:t>
            </a:r>
            <a:r>
              <a:rPr lang="en-US" dirty="0"/>
              <a:t>us hints about what will happen in the New Testament when Jesus comes to save us, forming the New Covenant.  </a:t>
            </a:r>
            <a:endParaRPr lang="en-US" dirty="0" smtClean="0"/>
          </a:p>
          <a:p>
            <a:r>
              <a:rPr lang="en-US" dirty="0" smtClean="0"/>
              <a:t>We </a:t>
            </a:r>
            <a:r>
              <a:rPr lang="en-US" dirty="0"/>
              <a:t>will have to put on our bible detective hats and keep our eyes open for these signs.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930" y="3603891"/>
            <a:ext cx="3026108" cy="2995863"/>
          </a:xfrm>
          <a:prstGeom prst="rect">
            <a:avLst/>
          </a:prstGeom>
        </p:spPr>
      </p:pic>
    </p:spTree>
    <p:extLst>
      <p:ext uri="{BB962C8B-B14F-4D97-AF65-F5344CB8AC3E}">
        <p14:creationId xmlns:p14="http://schemas.microsoft.com/office/powerpoint/2010/main" val="144821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5625"/>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p:txBody>
          <a:bodyPr>
            <a:normAutofit fontScale="90000"/>
          </a:bodyPr>
          <a:lstStyle/>
          <a:p>
            <a:pPr algn="ctr"/>
            <a:r>
              <a:rPr lang="en-US" sz="6000" b="1" dirty="0" smtClean="0"/>
              <a:t>Read the story of creation</a:t>
            </a:r>
            <a:br>
              <a:rPr lang="en-US" sz="6000" b="1" dirty="0" smtClean="0"/>
            </a:br>
            <a:r>
              <a:rPr lang="en-US" sz="6000" b="1" dirty="0" smtClean="0"/>
              <a:t>Genesis </a:t>
            </a:r>
            <a:r>
              <a:rPr lang="en-US" sz="6000" b="1" dirty="0"/>
              <a:t>1</a:t>
            </a:r>
          </a:p>
        </p:txBody>
      </p:sp>
      <p:sp>
        <p:nvSpPr>
          <p:cNvPr id="3" name="Content Placeholder 2"/>
          <p:cNvSpPr>
            <a:spLocks noGrp="1"/>
          </p:cNvSpPr>
          <p:nvPr>
            <p:ph idx="1"/>
          </p:nvPr>
        </p:nvSpPr>
        <p:spPr>
          <a:xfrm>
            <a:off x="517358" y="2346158"/>
            <a:ext cx="11157284" cy="3854867"/>
          </a:xfrm>
        </p:spPr>
        <p:txBody>
          <a:bodyPr/>
          <a:lstStyle/>
          <a:p>
            <a:pPr marL="0" indent="0">
              <a:buNone/>
            </a:pPr>
            <a:r>
              <a:rPr lang="en-US" dirty="0">
                <a:solidFill>
                  <a:srgbClr val="00B0F0"/>
                </a:solidFill>
              </a:rPr>
              <a:t>Clue: </a:t>
            </a:r>
            <a:r>
              <a:rPr lang="en-US" dirty="0"/>
              <a:t>Listen and look at what happens every time the Bible says, “God said</a:t>
            </a:r>
            <a:r>
              <a:rPr lang="en-US" dirty="0" smtClean="0"/>
              <a:t>”.</a:t>
            </a:r>
          </a:p>
          <a:p>
            <a:pPr marL="0" indent="0">
              <a:buNone/>
            </a:pPr>
            <a:endParaRPr lang="en-US" dirty="0"/>
          </a:p>
          <a:p>
            <a:pPr marL="0" indent="0" algn="ctr">
              <a:buNone/>
            </a:pPr>
            <a:r>
              <a:rPr lang="en-US" dirty="0"/>
              <a:t>What did God create on the first day?</a:t>
            </a:r>
          </a:p>
        </p:txBody>
      </p:sp>
    </p:spTree>
    <p:extLst>
      <p:ext uri="{BB962C8B-B14F-4D97-AF65-F5344CB8AC3E}">
        <p14:creationId xmlns:p14="http://schemas.microsoft.com/office/powerpoint/2010/main" val="274061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4252"/>
          <a:stretch/>
        </p:blipFill>
        <p:spPr>
          <a:xfrm>
            <a:off x="0" y="1271895"/>
            <a:ext cx="12192000" cy="5586106"/>
          </a:xfrm>
          <a:prstGeom prst="rect">
            <a:avLst/>
          </a:prstGeom>
        </p:spPr>
      </p:pic>
      <p:sp>
        <p:nvSpPr>
          <p:cNvPr id="4" name="Rectangle 3"/>
          <p:cNvSpPr/>
          <p:nvPr/>
        </p:nvSpPr>
        <p:spPr>
          <a:xfrm>
            <a:off x="0" y="0"/>
            <a:ext cx="12192000" cy="1648326"/>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a:spLocks noGrp="1"/>
          </p:cNvSpPr>
          <p:nvPr>
            <p:ph type="title"/>
          </p:nvPr>
        </p:nvSpPr>
        <p:spPr>
          <a:xfrm>
            <a:off x="838200" y="220746"/>
            <a:ext cx="10515600" cy="1325563"/>
          </a:xfrm>
        </p:spPr>
        <p:txBody>
          <a:bodyPr>
            <a:normAutofit fontScale="90000"/>
          </a:bodyPr>
          <a:lstStyle/>
          <a:p>
            <a:pPr algn="ctr"/>
            <a:r>
              <a:rPr lang="en-US" sz="6000" b="1" dirty="0" smtClean="0"/>
              <a:t>The First Day</a:t>
            </a:r>
            <a:br>
              <a:rPr lang="en-US" sz="6000" b="1" dirty="0" smtClean="0"/>
            </a:br>
            <a:r>
              <a:rPr lang="en-US" dirty="0"/>
              <a:t> </a:t>
            </a:r>
            <a:r>
              <a:rPr lang="en-US" b="1" dirty="0"/>
              <a:t>LIGHT</a:t>
            </a:r>
            <a:r>
              <a:rPr lang="en-US" dirty="0"/>
              <a:t>; then, Day and Night &amp;/or </a:t>
            </a:r>
            <a:r>
              <a:rPr lang="en-US" b="1" dirty="0"/>
              <a:t>TIME</a:t>
            </a:r>
            <a:endParaRPr lang="en-US" sz="6000"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99" t="7017" r="76390" b="49474"/>
          <a:stretch/>
        </p:blipFill>
        <p:spPr>
          <a:xfrm>
            <a:off x="0" y="3874168"/>
            <a:ext cx="2033337" cy="2983832"/>
          </a:xfrm>
          <a:prstGeom prst="rect">
            <a:avLst/>
          </a:prstGeom>
        </p:spPr>
      </p:pic>
    </p:spTree>
    <p:extLst>
      <p:ext uri="{BB962C8B-B14F-4D97-AF65-F5344CB8AC3E}">
        <p14:creationId xmlns:p14="http://schemas.microsoft.com/office/powerpoint/2010/main" val="1665598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12415</TotalTime>
  <Words>768</Words>
  <Application>Microsoft Office PowerPoint</Application>
  <PresentationFormat>Widescreen</PresentationFormat>
  <Paragraphs>66</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Adobe Garamond Pro</vt:lpstr>
      <vt:lpstr>Antenna Black</vt:lpstr>
      <vt:lpstr>Antenna Medium</vt:lpstr>
      <vt:lpstr>Arial</vt:lpstr>
      <vt:lpstr>Calibri</vt:lpstr>
      <vt:lpstr>Calibri Light</vt:lpstr>
      <vt:lpstr>Office Theme</vt:lpstr>
      <vt:lpstr>Families Forming Disciples </vt:lpstr>
      <vt:lpstr>PowerPoint Presentation</vt:lpstr>
      <vt:lpstr>PowerPoint Presentation</vt:lpstr>
      <vt:lpstr>Who wrote the Bible? </vt:lpstr>
      <vt:lpstr>Our Topic for this month</vt:lpstr>
      <vt:lpstr>Content</vt:lpstr>
      <vt:lpstr>God put clues or signs in the Old Testament</vt:lpstr>
      <vt:lpstr>Read the story of creation Genesis 1</vt:lpstr>
      <vt:lpstr>The First Day  LIGHT; then, Day and Night &amp;/or TIME</vt:lpstr>
      <vt:lpstr>The Second Day  Sky &amp;/or SPACE</vt:lpstr>
      <vt:lpstr>The Third Day  God created a HOME for MAN</vt:lpstr>
      <vt:lpstr>The Forth Day  The sun to govern the day and the moon to govern the night</vt:lpstr>
      <vt:lpstr>The Fifth Day  God filled the sky and water with all kinds of living creatures.</vt:lpstr>
      <vt:lpstr>The Sixth Day  Wild animals, creeping things, and human beings</vt:lpstr>
      <vt:lpstr>What happened every time we read the words, “God said” in the First Story of Creation?</vt:lpstr>
      <vt:lpstr>Family Conversation</vt:lpstr>
      <vt:lpstr>Mission</vt:lpstr>
      <vt:lpstr>Review &amp; Close in Prayer </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37</cp:revision>
  <dcterms:created xsi:type="dcterms:W3CDTF">2020-07-27T17:11:20Z</dcterms:created>
  <dcterms:modified xsi:type="dcterms:W3CDTF">2021-08-17T11:48:08Z</dcterms:modified>
</cp:coreProperties>
</file>