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5BE"/>
    <a:srgbClr val="C1DBD7"/>
    <a:srgbClr val="F2ECDF"/>
    <a:srgbClr val="F0B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03" d="100"/>
          <a:sy n="103" d="100"/>
        </p:scale>
        <p:origin x="13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6091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48406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832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71875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5002B5-5786-48D0-95F4-B054B4377C33}"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51455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5002B5-5786-48D0-95F4-B054B4377C33}"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00659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5002B5-5786-48D0-95F4-B054B4377C33}" type="datetimeFigureOut">
              <a:rPr lang="en-US" smtClean="0"/>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88132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5002B5-5786-48D0-95F4-B054B4377C33}" type="datetimeFigureOut">
              <a:rPr lang="en-US" smtClean="0"/>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9854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002B5-5786-48D0-95F4-B054B4377C33}" type="datetimeFigureOut">
              <a:rPr lang="en-US" smtClean="0"/>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27512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5616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9374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002B5-5786-48D0-95F4-B054B4377C33}" type="datetimeFigureOut">
              <a:rPr lang="en-US" smtClean="0"/>
              <a:t>10/11/2021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92BE7-E67D-49F8-9B1A-CBACC7AA83B6}" type="slidenum">
              <a:rPr lang="en-US" smtClean="0"/>
              <a:t>‹#›</a:t>
            </a:fld>
            <a:endParaRPr lang="en-US"/>
          </a:p>
        </p:txBody>
      </p:sp>
    </p:spTree>
    <p:extLst>
      <p:ext uri="{BB962C8B-B14F-4D97-AF65-F5344CB8AC3E}">
        <p14:creationId xmlns:p14="http://schemas.microsoft.com/office/powerpoint/2010/main" val="222137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9491" b="9589"/>
          <a:stretch/>
        </p:blipFill>
        <p:spPr>
          <a:xfrm>
            <a:off x="0" y="-16625"/>
            <a:ext cx="12192000" cy="6882938"/>
          </a:xfrm>
          <a:prstGeom prst="rect">
            <a:avLst/>
          </a:prstGeom>
        </p:spPr>
      </p:pic>
      <p:sp>
        <p:nvSpPr>
          <p:cNvPr id="2" name="Title 1"/>
          <p:cNvSpPr>
            <a:spLocks noGrp="1"/>
          </p:cNvSpPr>
          <p:nvPr>
            <p:ph type="ctrTitle"/>
          </p:nvPr>
        </p:nvSpPr>
        <p:spPr>
          <a:xfrm>
            <a:off x="355752" y="747130"/>
            <a:ext cx="11508204" cy="1863065"/>
          </a:xfrm>
        </p:spPr>
        <p:txBody>
          <a:bodyPr>
            <a:normAutofit fontScale="90000"/>
          </a:bodyPr>
          <a:lstStyle/>
          <a:p>
            <a:r>
              <a:rPr lang="en-US" sz="8000" b="1" cap="all" baseline="30000" dirty="0">
                <a:solidFill>
                  <a:schemeClr val="bg1"/>
                </a:solidFill>
                <a:latin typeface="Antenna Black" panose="02000505000000020004" pitchFamily="2" charset="0"/>
              </a:rPr>
              <a:t>Families Forming Disciples</a:t>
            </a:r>
            <a:r>
              <a:rPr lang="en-US" b="1" baseline="30000" dirty="0"/>
              <a:t/>
            </a:r>
            <a:br>
              <a:rPr lang="en-US" b="1" baseline="30000" dirty="0"/>
            </a:br>
            <a:endParaRPr lang="en-US" dirty="0"/>
          </a:p>
        </p:txBody>
      </p:sp>
      <p:sp>
        <p:nvSpPr>
          <p:cNvPr id="3" name="Subtitle 2"/>
          <p:cNvSpPr>
            <a:spLocks noGrp="1"/>
          </p:cNvSpPr>
          <p:nvPr>
            <p:ph type="subTitle" idx="1"/>
          </p:nvPr>
        </p:nvSpPr>
        <p:spPr>
          <a:xfrm>
            <a:off x="3234600" y="2225276"/>
            <a:ext cx="5750508" cy="645148"/>
          </a:xfrm>
          <a:solidFill>
            <a:schemeClr val="bg1">
              <a:lumMod val="65000"/>
            </a:schemeClr>
          </a:solidFill>
        </p:spPr>
        <p:txBody>
          <a:bodyPr>
            <a:noAutofit/>
          </a:bodyPr>
          <a:lstStyle/>
          <a:p>
            <a:r>
              <a:rPr lang="en-US" sz="3600" b="1" dirty="0">
                <a:solidFill>
                  <a:schemeClr val="bg1"/>
                </a:solidFill>
              </a:rPr>
              <a:t>Covenants and Sacraments</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379" y="5859379"/>
            <a:ext cx="2657226" cy="998449"/>
          </a:xfrm>
          <a:prstGeom prst="rect">
            <a:avLst/>
          </a:prstGeom>
        </p:spPr>
      </p:pic>
    </p:spTree>
    <p:extLst>
      <p:ext uri="{BB962C8B-B14F-4D97-AF65-F5344CB8AC3E}">
        <p14:creationId xmlns:p14="http://schemas.microsoft.com/office/powerpoint/2010/main" val="949845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799492" y="1414740"/>
            <a:ext cx="8593015" cy="340182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Lord Jesus Christ</a:t>
            </a:r>
            <a:r>
              <a:rPr lang="en-US" sz="2400" dirty="0" smtClean="0"/>
              <a:t>,</a:t>
            </a:r>
          </a:p>
          <a:p>
            <a:pPr marL="0" indent="0">
              <a:buNone/>
            </a:pPr>
            <a:endParaRPr lang="en-US" sz="2400" dirty="0"/>
          </a:p>
          <a:p>
            <a:pPr marL="0" indent="0">
              <a:buNone/>
            </a:pPr>
            <a:r>
              <a:rPr lang="en-US" sz="2400" dirty="0" smtClean="0"/>
              <a:t>We entrust our family to you and ask for your blessing</a:t>
            </a:r>
          </a:p>
          <a:p>
            <a:pPr marL="0" indent="0">
              <a:buNone/>
            </a:pPr>
            <a:r>
              <a:rPr lang="en-US" sz="2400" dirty="0" smtClean="0"/>
              <a:t>and protection. We love you Lord Jesus with all our</a:t>
            </a:r>
          </a:p>
          <a:p>
            <a:pPr marL="0" indent="0">
              <a:buNone/>
            </a:pPr>
            <a:r>
              <a:rPr lang="en-US" sz="2400" dirty="0" smtClean="0"/>
              <a:t>hearts and we ask that you help our family become</a:t>
            </a:r>
          </a:p>
          <a:p>
            <a:pPr marL="0" indent="0">
              <a:buNone/>
            </a:pPr>
            <a:r>
              <a:rPr lang="en-US" sz="2400" dirty="0" smtClean="0"/>
              <a:t>more like the Holy Family. Help us to be kind, loving,</a:t>
            </a:r>
          </a:p>
          <a:p>
            <a:pPr marL="0" indent="0">
              <a:buNone/>
            </a:pPr>
            <a:r>
              <a:rPr lang="en-US" sz="2400" dirty="0" smtClean="0"/>
              <a:t>and patient with one another. Give us all the grace</a:t>
            </a:r>
          </a:p>
          <a:p>
            <a:pPr marL="0" indent="0">
              <a:buNone/>
            </a:pPr>
            <a:r>
              <a:rPr lang="en-US" sz="2400" dirty="0" smtClean="0"/>
              <a:t>we need to become saints and your faithful disciples.</a:t>
            </a:r>
          </a:p>
          <a:p>
            <a:pPr marL="0" indent="0">
              <a:buNone/>
            </a:pPr>
            <a:endParaRPr lang="en-US" sz="2400" dirty="0"/>
          </a:p>
          <a:p>
            <a:pPr marL="0" indent="0">
              <a:buNone/>
            </a:pPr>
            <a:r>
              <a:rPr lang="en-US" sz="2400" dirty="0"/>
              <a:t>Amen.</a:t>
            </a:r>
            <a:endParaRPr lang="en-US" sz="1600" i="1" baseline="30000" dirty="0" smtClean="0"/>
          </a:p>
        </p:txBody>
      </p:sp>
      <p:sp>
        <p:nvSpPr>
          <p:cNvPr id="9" name="Rectangle 8"/>
          <p:cNvSpPr/>
          <p:nvPr/>
        </p:nvSpPr>
        <p:spPr>
          <a:xfrm>
            <a:off x="0" y="0"/>
            <a:ext cx="12192000" cy="1078524"/>
          </a:xfrm>
          <a:prstGeom prst="rect">
            <a:avLst/>
          </a:prstGeom>
          <a:solidFill>
            <a:srgbClr val="B6A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smtClean="0">
                <a:latin typeface="Antenna Black" panose="02000505000000020004" pitchFamily="2" charset="0"/>
              </a:rPr>
              <a:t>Opening Prayer</a:t>
            </a:r>
            <a:endParaRPr lang="en-US" cap="all" baseline="30000" dirty="0">
              <a:latin typeface="Antenna Black" panose="02000505000000020004" pitchFamily="2" charset="0"/>
            </a:endParaRPr>
          </a:p>
        </p:txBody>
      </p:sp>
      <p:pic>
        <p:nvPicPr>
          <p:cNvPr id="8" name="Content Placeholder 7"/>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339843" y="2201529"/>
            <a:ext cx="1929484" cy="1929484"/>
          </a:xfrm>
        </p:spPr>
      </p:pic>
    </p:spTree>
    <p:extLst>
      <p:ext uri="{BB962C8B-B14F-4D97-AF65-F5344CB8AC3E}">
        <p14:creationId xmlns:p14="http://schemas.microsoft.com/office/powerpoint/2010/main" val="453799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6A5BE"/>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078523"/>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379302" y="118941"/>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smtClean="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7" name="Content Placeholder 2"/>
          <p:cNvSpPr txBox="1">
            <a:spLocks/>
          </p:cNvSpPr>
          <p:nvPr/>
        </p:nvSpPr>
        <p:spPr>
          <a:xfrm>
            <a:off x="700454" y="1163409"/>
            <a:ext cx="10791092" cy="3663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dirty="0"/>
              <a:t>Noah’s Ark Charades</a:t>
            </a:r>
          </a:p>
        </p:txBody>
      </p:sp>
      <p:sp>
        <p:nvSpPr>
          <p:cNvPr id="2" name="TextBox 1"/>
          <p:cNvSpPr txBox="1"/>
          <p:nvPr/>
        </p:nvSpPr>
        <p:spPr>
          <a:xfrm>
            <a:off x="518160" y="2385753"/>
            <a:ext cx="11155680" cy="2215991"/>
          </a:xfrm>
          <a:prstGeom prst="rect">
            <a:avLst/>
          </a:prstGeom>
          <a:noFill/>
        </p:spPr>
        <p:txBody>
          <a:bodyPr wrap="square" rtlCol="0">
            <a:spAutoFit/>
          </a:bodyPr>
          <a:lstStyle/>
          <a:p>
            <a:pPr marL="342900" indent="-342900">
              <a:buFont typeface="+mj-lt"/>
              <a:buAutoNum type="arabicPeriod"/>
            </a:pPr>
            <a:r>
              <a:rPr lang="en-US" sz="2400" dirty="0"/>
              <a:t>Each family member thinks of one animal or insect that they would like to have been saved from the flood on Noah’s Ark, but does not share it with anyone.  </a:t>
            </a:r>
            <a:endParaRPr lang="en-US" sz="2400" dirty="0" smtClean="0"/>
          </a:p>
          <a:p>
            <a:pPr marL="342900" indent="-342900">
              <a:buFont typeface="+mj-lt"/>
              <a:buAutoNum type="arabicPeriod"/>
            </a:pPr>
            <a:endParaRPr lang="en-US" sz="2400" dirty="0" smtClean="0"/>
          </a:p>
          <a:p>
            <a:pPr marL="342900" indent="-342900">
              <a:buFont typeface="+mj-lt"/>
              <a:buAutoNum type="arabicPeriod"/>
            </a:pPr>
            <a:r>
              <a:rPr lang="en-US" sz="2400" dirty="0" smtClean="0"/>
              <a:t>Then </a:t>
            </a:r>
            <a:r>
              <a:rPr lang="en-US" sz="2400" dirty="0"/>
              <a:t>taking turns, each person acts out how their chosen animal or insect would act and sound, while the other members of the family guess which animal or insect it is. </a:t>
            </a:r>
            <a:r>
              <a:rPr lang="en-US" sz="2400" baseline="30000" dirty="0"/>
              <a:t> </a:t>
            </a:r>
          </a:p>
          <a:p>
            <a:endParaRPr lang="en-US" dirty="0"/>
          </a:p>
        </p:txBody>
      </p:sp>
    </p:spTree>
    <p:extLst>
      <p:ext uri="{BB962C8B-B14F-4D97-AF65-F5344CB8AC3E}">
        <p14:creationId xmlns:p14="http://schemas.microsoft.com/office/powerpoint/2010/main" val="2153307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9391" y="391777"/>
            <a:ext cx="10515600" cy="1325563"/>
          </a:xfrm>
        </p:spPr>
        <p:txBody>
          <a:bodyPr>
            <a:normAutofit/>
          </a:bodyPr>
          <a:lstStyle/>
          <a:p>
            <a:pPr algn="ctr"/>
            <a:r>
              <a:rPr lang="en-US" dirty="0"/>
              <a:t>What is your favorite story so far from the </a:t>
            </a:r>
            <a:br>
              <a:rPr lang="en-US" dirty="0"/>
            </a:br>
            <a:r>
              <a:rPr lang="en-US" dirty="0" smtClean="0"/>
              <a:t>ornaments </a:t>
            </a:r>
            <a:r>
              <a:rPr lang="en-US" dirty="0"/>
              <a:t>your family has created?</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4254" y="1054559"/>
            <a:ext cx="11745874" cy="5760720"/>
          </a:xfrm>
        </p:spPr>
      </p:pic>
    </p:spTree>
    <p:extLst>
      <p:ext uri="{BB962C8B-B14F-4D97-AF65-F5344CB8AC3E}">
        <p14:creationId xmlns:p14="http://schemas.microsoft.com/office/powerpoint/2010/main" val="538697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1242647"/>
          </a:xfrm>
          <a:prstGeom prst="rect">
            <a:avLst/>
          </a:prstGeom>
          <a:solidFill>
            <a:srgbClr val="B6A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200" y="0"/>
            <a:ext cx="10515600" cy="1325563"/>
          </a:xfrm>
        </p:spPr>
        <p:txBody>
          <a:bodyPr/>
          <a:lstStyle/>
          <a:p>
            <a:pPr algn="ctr"/>
            <a:r>
              <a:rPr lang="en-US" dirty="0" smtClean="0">
                <a:latin typeface="Antenna Medium" panose="02000603000000020004" pitchFamily="2" charset="0"/>
              </a:rPr>
              <a:t>Our Topic for this month</a:t>
            </a:r>
            <a:endParaRPr lang="en-US" dirty="0">
              <a:latin typeface="Antenna Medium" panose="02000603000000020004" pitchFamily="2" charset="0"/>
            </a:endParaRPr>
          </a:p>
        </p:txBody>
      </p:sp>
      <p:sp>
        <p:nvSpPr>
          <p:cNvPr id="3" name="Content Placeholder 2"/>
          <p:cNvSpPr>
            <a:spLocks noGrp="1"/>
          </p:cNvSpPr>
          <p:nvPr>
            <p:ph idx="1"/>
          </p:nvPr>
        </p:nvSpPr>
        <p:spPr>
          <a:xfrm>
            <a:off x="838200" y="1690688"/>
            <a:ext cx="10515600" cy="4351338"/>
          </a:xfrm>
        </p:spPr>
        <p:txBody>
          <a:bodyPr>
            <a:normAutofit/>
          </a:bodyPr>
          <a:lstStyle/>
          <a:p>
            <a:pPr marL="0" indent="0" algn="ctr">
              <a:buNone/>
            </a:pPr>
            <a:r>
              <a:rPr lang="en-US" sz="4800" dirty="0"/>
              <a:t>Covenants and Sacraments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8147" y="2653261"/>
            <a:ext cx="3715706" cy="3947043"/>
          </a:xfrm>
          <a:prstGeom prst="rect">
            <a:avLst/>
          </a:prstGeom>
        </p:spPr>
      </p:pic>
    </p:spTree>
    <p:extLst>
      <p:ext uri="{BB962C8B-B14F-4D97-AF65-F5344CB8AC3E}">
        <p14:creationId xmlns:p14="http://schemas.microsoft.com/office/powerpoint/2010/main" val="898880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543"/>
            <a:ext cx="12266645" cy="6925543"/>
          </a:xfrm>
          <a:prstGeom prst="rect">
            <a:avLst/>
          </a:prstGeom>
        </p:spPr>
      </p:pic>
      <p:sp>
        <p:nvSpPr>
          <p:cNvPr id="5" name="Rectangle 4"/>
          <p:cNvSpPr/>
          <p:nvPr/>
        </p:nvSpPr>
        <p:spPr>
          <a:xfrm>
            <a:off x="0" y="0"/>
            <a:ext cx="12192000" cy="8206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71715" y="142387"/>
            <a:ext cx="2373923" cy="959583"/>
          </a:xfrm>
        </p:spPr>
        <p:txBody>
          <a:bodyPr>
            <a:normAutofit fontScale="90000"/>
          </a:bodyPr>
          <a:lstStyle/>
          <a:p>
            <a:pPr algn="ctr"/>
            <a:r>
              <a:rPr lang="en-US" sz="8000" b="1" baseline="30000" dirty="0" smtClean="0"/>
              <a:t>Content</a:t>
            </a:r>
            <a:endParaRPr lang="en-US" sz="8000" dirty="0"/>
          </a:p>
        </p:txBody>
      </p:sp>
      <p:sp>
        <p:nvSpPr>
          <p:cNvPr id="3" name="Content Placeholder 2"/>
          <p:cNvSpPr>
            <a:spLocks noGrp="1"/>
          </p:cNvSpPr>
          <p:nvPr>
            <p:ph idx="1"/>
          </p:nvPr>
        </p:nvSpPr>
        <p:spPr>
          <a:xfrm>
            <a:off x="800876" y="2016370"/>
            <a:ext cx="10515600" cy="4351338"/>
          </a:xfrm>
        </p:spPr>
        <p:txBody>
          <a:bodyPr/>
          <a:lstStyle/>
          <a:p>
            <a:pPr marL="0" indent="0" algn="ctr">
              <a:buNone/>
            </a:pPr>
            <a:r>
              <a:rPr lang="da-DK" sz="3600" b="1" dirty="0">
                <a:solidFill>
                  <a:schemeClr val="bg1"/>
                </a:solidFill>
              </a:rPr>
              <a:t>God’s Promise &amp; Sign </a:t>
            </a:r>
            <a:endParaRPr lang="da-DK" sz="3600" b="1" dirty="0" smtClean="0">
              <a:solidFill>
                <a:schemeClr val="bg1"/>
              </a:solidFill>
            </a:endParaRPr>
          </a:p>
          <a:p>
            <a:pPr marL="0" indent="0" algn="ctr">
              <a:buNone/>
            </a:pPr>
            <a:r>
              <a:rPr lang="da-DK" sz="3600" b="1" dirty="0" smtClean="0">
                <a:solidFill>
                  <a:schemeClr val="bg1"/>
                </a:solidFill>
              </a:rPr>
              <a:t>(</a:t>
            </a:r>
            <a:r>
              <a:rPr lang="da-DK" sz="3600" b="1" dirty="0">
                <a:solidFill>
                  <a:schemeClr val="bg1"/>
                </a:solidFill>
              </a:rPr>
              <a:t>Gen 6:5 – 9:17)</a:t>
            </a:r>
          </a:p>
          <a:p>
            <a:endParaRPr lang="en-US" dirty="0"/>
          </a:p>
        </p:txBody>
      </p:sp>
    </p:spTree>
    <p:extLst>
      <p:ext uri="{BB962C8B-B14F-4D97-AF65-F5344CB8AC3E}">
        <p14:creationId xmlns:p14="http://schemas.microsoft.com/office/powerpoint/2010/main" val="214129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1" y="0"/>
            <a:ext cx="12192000" cy="14888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05690" y="163268"/>
            <a:ext cx="5980617" cy="1325563"/>
          </a:xfrm>
        </p:spPr>
        <p:txBody>
          <a:bodyPr/>
          <a:lstStyle/>
          <a:p>
            <a:pPr algn="ctr"/>
            <a:r>
              <a:rPr lang="en-US" dirty="0" smtClean="0">
                <a:latin typeface="Antenna Medium" panose="02000603000000020004" pitchFamily="2" charset="0"/>
              </a:rPr>
              <a:t>Family Conversation</a:t>
            </a:r>
            <a:endParaRPr lang="en-US" dirty="0">
              <a:latin typeface="Antenna Medium" panose="02000603000000020004" pitchFamily="2" charset="0"/>
            </a:endParaRPr>
          </a:p>
        </p:txBody>
      </p:sp>
      <p:sp>
        <p:nvSpPr>
          <p:cNvPr id="3" name="Content Placeholder 2"/>
          <p:cNvSpPr>
            <a:spLocks noGrp="1"/>
          </p:cNvSpPr>
          <p:nvPr>
            <p:ph idx="1"/>
          </p:nvPr>
        </p:nvSpPr>
        <p:spPr>
          <a:xfrm>
            <a:off x="838198" y="1678527"/>
            <a:ext cx="10515600" cy="4351338"/>
          </a:xfrm>
        </p:spPr>
        <p:txBody>
          <a:bodyPr>
            <a:normAutofit/>
          </a:bodyPr>
          <a:lstStyle/>
          <a:p>
            <a:pPr marL="0" indent="0" algn="ctr">
              <a:buNone/>
            </a:pPr>
            <a:r>
              <a:rPr lang="en-US" baseline="30000" dirty="0"/>
              <a:t>What do you know about your own baptism?  </a:t>
            </a:r>
            <a:endParaRPr lang="en-US" baseline="30000" dirty="0" smtClean="0"/>
          </a:p>
          <a:p>
            <a:pPr marL="0" indent="0" algn="ctr">
              <a:buNone/>
            </a:pPr>
            <a:r>
              <a:rPr lang="en-US" baseline="30000" dirty="0" smtClean="0"/>
              <a:t>What </a:t>
            </a:r>
            <a:r>
              <a:rPr lang="en-US" baseline="30000" dirty="0"/>
              <a:t>do parents remember about their children’s baptisms?  </a:t>
            </a:r>
            <a:endParaRPr lang="en-US" baseline="30000" dirty="0" smtClean="0"/>
          </a:p>
          <a:p>
            <a:pPr marL="0" indent="0" algn="ctr">
              <a:buNone/>
            </a:pPr>
            <a:r>
              <a:rPr lang="en-US" baseline="30000" dirty="0" smtClean="0"/>
              <a:t>When </a:t>
            </a:r>
            <a:r>
              <a:rPr lang="en-US" baseline="30000" dirty="0"/>
              <a:t>you baptized your children what did you want for them?  </a:t>
            </a:r>
            <a:endParaRPr lang="en-US" baseline="30000" dirty="0" smtClean="0"/>
          </a:p>
          <a:p>
            <a:pPr marL="0" indent="0" algn="ctr">
              <a:buNone/>
            </a:pPr>
            <a:r>
              <a:rPr lang="en-US" baseline="30000" dirty="0" smtClean="0"/>
              <a:t>If </a:t>
            </a:r>
            <a:r>
              <a:rPr lang="en-US" baseline="30000" dirty="0"/>
              <a:t>you were baptized when you were older, why did you want to be baptized?  </a:t>
            </a:r>
            <a:endParaRPr lang="en-US" baseline="30000" dirty="0" smtClean="0"/>
          </a:p>
          <a:p>
            <a:pPr marL="0" indent="0" algn="ctr">
              <a:buNone/>
            </a:pPr>
            <a:r>
              <a:rPr lang="en-US" baseline="30000" dirty="0" smtClean="0"/>
              <a:t>What </a:t>
            </a:r>
            <a:r>
              <a:rPr lang="en-US" baseline="30000" dirty="0"/>
              <a:t>role has God called you to thus far in your life?  </a:t>
            </a:r>
            <a:endParaRPr lang="en-US" baseline="30000" dirty="0" smtClean="0"/>
          </a:p>
          <a:p>
            <a:pPr marL="0" indent="0" algn="ctr">
              <a:buNone/>
            </a:pPr>
            <a:r>
              <a:rPr lang="en-US" baseline="30000" dirty="0" smtClean="0"/>
              <a:t>How </a:t>
            </a:r>
            <a:r>
              <a:rPr lang="en-US" baseline="30000" dirty="0"/>
              <a:t>does knowing that Jesus sacrificed His life so that you could become a part of God’s family make you feel about your role in the world?</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34093" y="4626446"/>
            <a:ext cx="5323809" cy="2028571"/>
          </a:xfrm>
          <a:prstGeom prst="rect">
            <a:avLst/>
          </a:prstGeom>
        </p:spPr>
      </p:pic>
    </p:spTree>
    <p:extLst>
      <p:ext uri="{BB962C8B-B14F-4D97-AF65-F5344CB8AC3E}">
        <p14:creationId xmlns:p14="http://schemas.microsoft.com/office/powerpoint/2010/main" val="608870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p:nvSpPr>
        <p:spPr>
          <a:xfrm>
            <a:off x="0" y="0"/>
            <a:ext cx="12192000" cy="1127982"/>
          </a:xfrm>
          <a:prstGeom prst="rect">
            <a:avLst/>
          </a:prstGeom>
          <a:solidFill>
            <a:srgbClr val="B6A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4822581" y="0"/>
            <a:ext cx="2546838" cy="1127981"/>
          </a:xfrm>
        </p:spPr>
        <p:txBody>
          <a:bodyPr>
            <a:normAutofit/>
          </a:bodyPr>
          <a:lstStyle/>
          <a:p>
            <a:pPr algn="ctr"/>
            <a:r>
              <a:rPr lang="en-US" sz="4800" dirty="0" smtClean="0">
                <a:latin typeface="Antenna Medium" panose="02000603000000020004" pitchFamily="2" charset="0"/>
              </a:rPr>
              <a:t>Mission</a:t>
            </a:r>
            <a:endParaRPr lang="en-US" sz="4800" dirty="0">
              <a:latin typeface="Antenna Medium" panose="02000603000000020004" pitchFamily="2" charset="0"/>
            </a:endParaRPr>
          </a:p>
        </p:txBody>
      </p:sp>
      <p:sp>
        <p:nvSpPr>
          <p:cNvPr id="3" name="Content Placeholder 2"/>
          <p:cNvSpPr>
            <a:spLocks noGrp="1"/>
          </p:cNvSpPr>
          <p:nvPr>
            <p:ph idx="1"/>
          </p:nvPr>
        </p:nvSpPr>
        <p:spPr>
          <a:xfrm>
            <a:off x="556847" y="1561733"/>
            <a:ext cx="3042138" cy="2160221"/>
          </a:xfrm>
        </p:spPr>
        <p:txBody>
          <a:bodyPr>
            <a:normAutofit/>
          </a:bodyPr>
          <a:lstStyle/>
          <a:p>
            <a:pPr marL="0" indent="0">
              <a:buNone/>
            </a:pPr>
            <a:r>
              <a:rPr lang="en-US" b="1" baseline="30000" dirty="0"/>
              <a:t>1. Introduce Mission </a:t>
            </a:r>
            <a:r>
              <a:rPr lang="en-US" b="1" baseline="30000" dirty="0" smtClean="0"/>
              <a:t>Activities</a:t>
            </a:r>
            <a:endParaRPr lang="en-US" baseline="30000" dirty="0"/>
          </a:p>
          <a:p>
            <a:pPr marL="0" indent="0">
              <a:buNone/>
            </a:pPr>
            <a:r>
              <a:rPr lang="en-US" baseline="30000" dirty="0"/>
              <a:t>Mission Activities are to be done at home during Week 2 and to be shared at the gathering of families on Week 3</a:t>
            </a:r>
            <a:r>
              <a:rPr lang="en-US" baseline="30000" dirty="0" smtClean="0"/>
              <a:t>.</a:t>
            </a:r>
          </a:p>
          <a:p>
            <a:pPr marL="0" indent="0">
              <a:buNone/>
            </a:pPr>
            <a:endParaRPr lang="en-US" dirty="0"/>
          </a:p>
        </p:txBody>
      </p:sp>
      <p:sp>
        <p:nvSpPr>
          <p:cNvPr id="4" name="Content Placeholder 2"/>
          <p:cNvSpPr txBox="1">
            <a:spLocks/>
          </p:cNvSpPr>
          <p:nvPr/>
        </p:nvSpPr>
        <p:spPr>
          <a:xfrm>
            <a:off x="4392490" y="1561733"/>
            <a:ext cx="3407019" cy="397454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baseline="30000" dirty="0"/>
              <a:t>2. Explain </a:t>
            </a:r>
            <a:r>
              <a:rPr lang="en-US" sz="4000" b="1" baseline="30000" dirty="0" smtClean="0"/>
              <a:t>Activity</a:t>
            </a:r>
            <a:endParaRPr lang="en-US" sz="4000" baseline="30000" dirty="0"/>
          </a:p>
          <a:p>
            <a:pPr marL="0" indent="0">
              <a:buNone/>
            </a:pPr>
            <a:r>
              <a:rPr lang="en-US" baseline="30000" dirty="0" err="1" smtClean="0"/>
              <a:t>i</a:t>
            </a:r>
            <a:r>
              <a:rPr lang="en-US" baseline="30000" dirty="0" smtClean="0"/>
              <a:t>.</a:t>
            </a:r>
            <a:r>
              <a:rPr lang="en-US" dirty="0" smtClean="0"/>
              <a:t> </a:t>
            </a:r>
            <a:r>
              <a:rPr lang="en-US" baseline="30000" dirty="0" smtClean="0"/>
              <a:t>Continue </a:t>
            </a:r>
            <a:r>
              <a:rPr lang="en-US" baseline="30000" dirty="0"/>
              <a:t>making your Jesse Tree and praying the scripture passage for each day together as a family</a:t>
            </a:r>
            <a:r>
              <a:rPr lang="en-US" baseline="30000" dirty="0" smtClean="0"/>
              <a:t>.</a:t>
            </a:r>
            <a:endParaRPr lang="en-US" baseline="30000" dirty="0"/>
          </a:p>
          <a:p>
            <a:pPr marL="0" indent="0">
              <a:buNone/>
            </a:pPr>
            <a:r>
              <a:rPr lang="en-US" baseline="30000" dirty="0" smtClean="0"/>
              <a:t>ii.</a:t>
            </a:r>
            <a:r>
              <a:rPr lang="en-US" dirty="0" smtClean="0"/>
              <a:t> </a:t>
            </a:r>
            <a:r>
              <a:rPr lang="en-US" baseline="30000" dirty="0" smtClean="0"/>
              <a:t>Watch </a:t>
            </a:r>
            <a:r>
              <a:rPr lang="en-US" baseline="30000" dirty="0"/>
              <a:t>the videos listed and make a plan for keeping Jesus at the center of your family’s Christmas Day and Christmas Season! </a:t>
            </a:r>
          </a:p>
          <a:p>
            <a:pPr marL="0" indent="0">
              <a:buNone/>
            </a:pPr>
            <a:r>
              <a:rPr lang="en-US" baseline="30000" dirty="0" smtClean="0"/>
              <a:t>iii.</a:t>
            </a:r>
            <a:r>
              <a:rPr lang="en-US" dirty="0" smtClean="0"/>
              <a:t> </a:t>
            </a:r>
            <a:r>
              <a:rPr lang="en-US" baseline="30000" dirty="0" smtClean="0"/>
              <a:t>Take </a:t>
            </a:r>
            <a:r>
              <a:rPr lang="en-US" baseline="30000" dirty="0"/>
              <a:t>a picture of your family practicing your favorite Advent or Christmas tradition together around your home altar! </a:t>
            </a:r>
          </a:p>
          <a:p>
            <a:pPr marL="0" indent="0">
              <a:buNone/>
            </a:pPr>
            <a:r>
              <a:rPr lang="en-US" baseline="30000" dirty="0" smtClean="0"/>
              <a:t>iv.</a:t>
            </a:r>
            <a:r>
              <a:rPr lang="en-US" dirty="0" smtClean="0"/>
              <a:t> </a:t>
            </a:r>
            <a:r>
              <a:rPr lang="en-US" baseline="30000" dirty="0" smtClean="0"/>
              <a:t>Get </a:t>
            </a:r>
            <a:r>
              <a:rPr lang="en-US" baseline="30000" dirty="0"/>
              <a:t>ready to share about your family’s plan to celebrate the Birth of Christ on Christmas Day and during the whole Christmas Season at Week 3’s gathering of families.</a:t>
            </a:r>
          </a:p>
        </p:txBody>
      </p:sp>
      <p:sp>
        <p:nvSpPr>
          <p:cNvPr id="5" name="Content Placeholder 2"/>
          <p:cNvSpPr txBox="1">
            <a:spLocks/>
          </p:cNvSpPr>
          <p:nvPr/>
        </p:nvSpPr>
        <p:spPr>
          <a:xfrm>
            <a:off x="8815754" y="1561733"/>
            <a:ext cx="3171092" cy="2160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baseline="30000" dirty="0"/>
              <a:t>3. </a:t>
            </a:r>
            <a:r>
              <a:rPr lang="en-US" b="1" baseline="30000" dirty="0" smtClean="0"/>
              <a:t>Family Sharing</a:t>
            </a:r>
            <a:endParaRPr lang="en-US" baseline="30000" dirty="0"/>
          </a:p>
          <a:p>
            <a:pPr marL="0" indent="0">
              <a:buNone/>
            </a:pPr>
            <a:r>
              <a:rPr lang="en-US" sz="2000" dirty="0"/>
              <a:t>Be prepared to share with other families your answers to the questions. </a:t>
            </a:r>
          </a:p>
        </p:txBody>
      </p:sp>
    </p:spTree>
    <p:extLst>
      <p:ext uri="{BB962C8B-B14F-4D97-AF65-F5344CB8AC3E}">
        <p14:creationId xmlns:p14="http://schemas.microsoft.com/office/powerpoint/2010/main" val="3730910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1488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02673" y="529249"/>
            <a:ext cx="4586654" cy="1006475"/>
          </a:xfrm>
        </p:spPr>
        <p:txBody>
          <a:bodyPr>
            <a:normAutofit fontScale="90000"/>
          </a:bodyPr>
          <a:lstStyle/>
          <a:p>
            <a:pPr algn="ctr"/>
            <a:r>
              <a:rPr lang="en-US" b="1" baseline="30000" dirty="0">
                <a:latin typeface="Antenna Medium" panose="02000603000000020004" pitchFamily="2" charset="0"/>
              </a:rPr>
              <a:t>Review &amp; Close in Prayer</a:t>
            </a:r>
            <a:r>
              <a:rPr lang="en-US" b="1" baseline="30000" dirty="0"/>
              <a:t/>
            </a:r>
            <a:br>
              <a:rPr lang="en-US" b="1" baseline="30000" dirty="0"/>
            </a:br>
            <a:endParaRPr lang="en-US" dirty="0"/>
          </a:p>
        </p:txBody>
      </p:sp>
      <p:sp>
        <p:nvSpPr>
          <p:cNvPr id="3" name="Content Placeholder 2"/>
          <p:cNvSpPr>
            <a:spLocks noGrp="1"/>
          </p:cNvSpPr>
          <p:nvPr>
            <p:ph idx="1"/>
          </p:nvPr>
        </p:nvSpPr>
        <p:spPr/>
        <p:txBody>
          <a:bodyPr>
            <a:normAutofit/>
          </a:bodyPr>
          <a:lstStyle/>
          <a:p>
            <a:pPr marL="0" indent="0">
              <a:buNone/>
            </a:pPr>
            <a:r>
              <a:rPr lang="en-US" sz="3600" baseline="30000" dirty="0"/>
              <a:t>Heavenly Father, </a:t>
            </a:r>
          </a:p>
          <a:p>
            <a:pPr marL="0" indent="0">
              <a:buNone/>
            </a:pPr>
            <a:r>
              <a:rPr lang="en-US" sz="3600" baseline="30000" dirty="0"/>
              <a:t>Your Son, Jesus, is Your greatest gift to us, a great sign of Your love. Guide us as we strive to walk in that love together as a family this Advent. Help us to do our Family Advent Plans. As we prepare our hearts for Christmas, bring us closer to each other and to Your Son. Give us the grace and strength we need every day. Help us to always trust in You. Come, Lord Jesus, lead all people closer to You. Come and dispel the darkness of our world with the light of Your love. Amen. </a:t>
            </a:r>
          </a:p>
          <a:p>
            <a:pPr marL="0" indent="0">
              <a:buNone/>
            </a:pPr>
            <a:r>
              <a:rPr lang="en-US" baseline="30000" dirty="0"/>
              <a:t>(Adapted </a:t>
            </a:r>
            <a:r>
              <a:rPr lang="en-US" baseline="30000" dirty="0" smtClean="0"/>
              <a:t>from https://dynamiccatholic.com)</a:t>
            </a:r>
            <a:r>
              <a:rPr lang="en-US" baseline="30000" dirty="0" smtClean="0"/>
              <a:t> </a:t>
            </a:r>
            <a:endParaRPr lang="en-US" sz="3200" dirty="0">
              <a:latin typeface="Adobe Garamond Pro" panose="02020502060506020403" pitchFamily="18"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2868" y="4642337"/>
            <a:ext cx="1286263" cy="1992923"/>
          </a:xfrm>
          <a:prstGeom prst="rect">
            <a:avLst/>
          </a:prstGeom>
        </p:spPr>
      </p:pic>
    </p:spTree>
    <p:extLst>
      <p:ext uri="{BB962C8B-B14F-4D97-AF65-F5344CB8AC3E}">
        <p14:creationId xmlns:p14="http://schemas.microsoft.com/office/powerpoint/2010/main" val="3949850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6097</TotalTime>
  <Words>555</Words>
  <Application>Microsoft Office PowerPoint</Application>
  <PresentationFormat>Widescreen</PresentationFormat>
  <Paragraphs>45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Adobe Garamond Pro</vt:lpstr>
      <vt:lpstr>Antenna Black</vt:lpstr>
      <vt:lpstr>Antenna Medium</vt:lpstr>
      <vt:lpstr>Arial</vt:lpstr>
      <vt:lpstr>Calibri</vt:lpstr>
      <vt:lpstr>Calibri Light</vt:lpstr>
      <vt:lpstr>Office Theme</vt:lpstr>
      <vt:lpstr>Families Forming Disciples </vt:lpstr>
      <vt:lpstr>PowerPoint Presentation</vt:lpstr>
      <vt:lpstr>PowerPoint Presentation</vt:lpstr>
      <vt:lpstr>What is your favorite story so far from the  ornaments your family has created?</vt:lpstr>
      <vt:lpstr>Our Topic for this month</vt:lpstr>
      <vt:lpstr>Content</vt:lpstr>
      <vt:lpstr>Family Conversation</vt:lpstr>
      <vt:lpstr>Mission</vt:lpstr>
      <vt:lpstr>Review &amp; Close in Prayer </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Forming Disciples</dc:title>
  <dc:creator>Patrick Metts</dc:creator>
  <cp:lastModifiedBy>Patrick Metts</cp:lastModifiedBy>
  <cp:revision>36</cp:revision>
  <dcterms:created xsi:type="dcterms:W3CDTF">2020-07-27T17:11:20Z</dcterms:created>
  <dcterms:modified xsi:type="dcterms:W3CDTF">2021-10-11T15:44:44Z</dcterms:modified>
</cp:coreProperties>
</file>