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9" r:id="rId3"/>
    <p:sldId id="258" r:id="rId4"/>
    <p:sldId id="260" r:id="rId5"/>
    <p:sldId id="262" r:id="rId6"/>
    <p:sldId id="263" r:id="rId7"/>
    <p:sldId id="265" r:id="rId8"/>
    <p:sldId id="269" r:id="rId9"/>
    <p:sldId id="275" r:id="rId10"/>
    <p:sldId id="274" r:id="rId11"/>
    <p:sldId id="266" r:id="rId12"/>
    <p:sldId id="267"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9B"/>
    <a:srgbClr val="BDB9D0"/>
    <a:srgbClr val="F1C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9" autoAdjust="0"/>
    <p:restoredTop sz="96327"/>
  </p:normalViewPr>
  <p:slideViewPr>
    <p:cSldViewPr snapToGrid="0" snapToObjects="1">
      <p:cViewPr varScale="1">
        <p:scale>
          <a:sx n="106" d="100"/>
          <a:sy n="106" d="100"/>
        </p:scale>
        <p:origin x="12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6D76-1243-A146-9D25-A1633450B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060B6-C59E-8C46-A609-B086C2F61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5EB056-C0E9-8444-BF63-6F1B63A83115}"/>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5" name="Footer Placeholder 4">
            <a:extLst>
              <a:ext uri="{FF2B5EF4-FFF2-40B4-BE49-F238E27FC236}">
                <a16:creationId xmlns:a16="http://schemas.microsoft.com/office/drawing/2014/main" id="{56EF227B-692B-AB4D-B195-E6C0C0CF0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40473-D842-3D46-A1BD-D1B668B786A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61179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AC83-497B-3F4C-8529-5C4B84B5A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5EC95D-0187-A840-96C4-5E08F7883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2C2A2-A06C-934D-BE12-DBA394D33515}"/>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5" name="Footer Placeholder 4">
            <a:extLst>
              <a:ext uri="{FF2B5EF4-FFF2-40B4-BE49-F238E27FC236}">
                <a16:creationId xmlns:a16="http://schemas.microsoft.com/office/drawing/2014/main" id="{37CF5006-88E4-3947-A176-E6B909DC1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E2464-DDF7-A74B-ABBF-6B11B5B1F04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1629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B101F-C9FD-4646-8042-C2FF40E75B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830EA6-985B-2743-A932-31B58592B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C4698-17F4-BF49-81E4-935B609D284B}"/>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5" name="Footer Placeholder 4">
            <a:extLst>
              <a:ext uri="{FF2B5EF4-FFF2-40B4-BE49-F238E27FC236}">
                <a16:creationId xmlns:a16="http://schemas.microsoft.com/office/drawing/2014/main" id="{D435EC41-13E6-D842-B8DE-685366F8B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A0687-1DAF-1A4A-8509-7491420F57A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47884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8D1E-791A-2540-B413-1855BD3FD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53302-7C47-2E47-9D55-87B9BA73C1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C0BCF-EBD3-5C4E-8884-14E03AC20C8D}"/>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5" name="Footer Placeholder 4">
            <a:extLst>
              <a:ext uri="{FF2B5EF4-FFF2-40B4-BE49-F238E27FC236}">
                <a16:creationId xmlns:a16="http://schemas.microsoft.com/office/drawing/2014/main" id="{B62A2D73-39CD-7548-B6AD-2E6A52BC0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9F5C1-6A47-D24E-A29E-417112E8260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419995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32F4-94A6-B449-A484-296E9DDD0B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FD2B90-5653-254A-A7B1-349738862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38745-1FC2-AB4A-B531-D0BB31F09055}"/>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5" name="Footer Placeholder 4">
            <a:extLst>
              <a:ext uri="{FF2B5EF4-FFF2-40B4-BE49-F238E27FC236}">
                <a16:creationId xmlns:a16="http://schemas.microsoft.com/office/drawing/2014/main" id="{4C2C055D-932E-2641-B6CB-91823B59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A445F-82A7-C74F-891E-A18C1124BB4D}"/>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884483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82647-1C32-574D-AF5E-09AA9DDF1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F3526-BA5C-4F4D-8C6F-B6EEE86D5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06F61-3A82-FF44-A2B6-41A03E56E9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2E0AE-9BD1-F948-A1A9-40A12719439C}"/>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6" name="Footer Placeholder 5">
            <a:extLst>
              <a:ext uri="{FF2B5EF4-FFF2-40B4-BE49-F238E27FC236}">
                <a16:creationId xmlns:a16="http://schemas.microsoft.com/office/drawing/2014/main" id="{12769F60-12F1-3948-A839-70E37289E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462A2-95C9-A24D-97A1-D976D32EB20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28763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534D-6433-D84B-BC76-8410B36FA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533C3-95A2-CF4B-A13E-E11F0F88C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1CF2E7-D6EB-B94F-A2C1-03EF6276B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9D5F79-C20E-8C41-B9E0-F6E41638A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768F26-B72A-154A-AD91-9B09412A6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F9AAF-027E-6D4F-BDAD-D635F9BF6451}"/>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8" name="Footer Placeholder 7">
            <a:extLst>
              <a:ext uri="{FF2B5EF4-FFF2-40B4-BE49-F238E27FC236}">
                <a16:creationId xmlns:a16="http://schemas.microsoft.com/office/drawing/2014/main" id="{41EDA64C-92A6-5040-B9C3-1AB21975F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9181ED-0C3E-624A-841A-9B1C49C5D483}"/>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32382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F4E8-731E-2E4F-8B95-F29B7F95D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FD17B4-1400-EA47-9F14-0DF7CA0AA7E2}"/>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4" name="Footer Placeholder 3">
            <a:extLst>
              <a:ext uri="{FF2B5EF4-FFF2-40B4-BE49-F238E27FC236}">
                <a16:creationId xmlns:a16="http://schemas.microsoft.com/office/drawing/2014/main" id="{93E67CBC-F969-5341-9A51-6D6ED8ECC9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42510-2068-4F45-A972-02B2DF2BDA6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77207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6D228-7A7D-1C46-9AE8-A6A9A0FD35A9}"/>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3" name="Footer Placeholder 2">
            <a:extLst>
              <a:ext uri="{FF2B5EF4-FFF2-40B4-BE49-F238E27FC236}">
                <a16:creationId xmlns:a16="http://schemas.microsoft.com/office/drawing/2014/main" id="{092E90F2-C0D6-5840-8064-A0A5CE0792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9419A-3FF3-1143-A73E-F0587551775F}"/>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6450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057B-AA82-AF47-B950-C4F2C7ABA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D1CFDF-5D3E-3F48-944D-FD3C8233B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1BC54A-0DC0-A641-886A-0ACCA0F2D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18A33-222E-E248-926B-B8CAD81CD0B7}"/>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6" name="Footer Placeholder 5">
            <a:extLst>
              <a:ext uri="{FF2B5EF4-FFF2-40B4-BE49-F238E27FC236}">
                <a16:creationId xmlns:a16="http://schemas.microsoft.com/office/drawing/2014/main" id="{24FF212D-CC80-F148-A34D-68713BB04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A765A-C3FA-8E43-97B0-84D48E55B56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01370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DA4F-C9D3-6D4C-BB44-EA9A3E00E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C3C22F-406C-6C40-B7F5-28B939C58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0854E-1909-6D4E-8340-9986E8217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9FC37-084B-C749-8973-FFC86804FEA3}"/>
              </a:ext>
            </a:extLst>
          </p:cNvPr>
          <p:cNvSpPr>
            <a:spLocks noGrp="1"/>
          </p:cNvSpPr>
          <p:nvPr>
            <p:ph type="dt" sz="half" idx="10"/>
          </p:nvPr>
        </p:nvSpPr>
        <p:spPr/>
        <p:txBody>
          <a:bodyPr/>
          <a:lstStyle/>
          <a:p>
            <a:fld id="{2E848355-841A-F546-83D7-1F944305AFBF}" type="datetimeFigureOut">
              <a:rPr lang="en-US" smtClean="0"/>
              <a:t>3/19/2021</a:t>
            </a:fld>
            <a:endParaRPr lang="en-US"/>
          </a:p>
        </p:txBody>
      </p:sp>
      <p:sp>
        <p:nvSpPr>
          <p:cNvPr id="6" name="Footer Placeholder 5">
            <a:extLst>
              <a:ext uri="{FF2B5EF4-FFF2-40B4-BE49-F238E27FC236}">
                <a16:creationId xmlns:a16="http://schemas.microsoft.com/office/drawing/2014/main" id="{09FC95CE-E307-E540-B65C-FB116770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F4D72-B7CC-C54F-9AA5-E8FCBD6E4375}"/>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65413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8EE2B-82C8-A744-A3D4-6B3628BCD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5CC14-20A0-C040-AF8B-59EC8AF9A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AB12A-8FDC-2C42-BCDC-D1294C393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48355-841A-F546-83D7-1F944305AFBF}" type="datetimeFigureOut">
              <a:rPr lang="en-US" smtClean="0"/>
              <a:t>3/19/2021</a:t>
            </a:fld>
            <a:endParaRPr lang="en-US"/>
          </a:p>
        </p:txBody>
      </p:sp>
      <p:sp>
        <p:nvSpPr>
          <p:cNvPr id="5" name="Footer Placeholder 4">
            <a:extLst>
              <a:ext uri="{FF2B5EF4-FFF2-40B4-BE49-F238E27FC236}">
                <a16:creationId xmlns:a16="http://schemas.microsoft.com/office/drawing/2014/main" id="{8556F4EB-92FA-1D45-B292-F15666E9F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C3601-EED7-DD4B-B809-FA44A9164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06626-1B4D-3D4C-A30D-747A7FE0AF03}" type="slidenum">
              <a:rPr lang="en-US" smtClean="0"/>
              <a:t>‹#›</a:t>
            </a:fld>
            <a:endParaRPr lang="en-US"/>
          </a:p>
        </p:txBody>
      </p:sp>
    </p:spTree>
    <p:extLst>
      <p:ext uri="{BB962C8B-B14F-4D97-AF65-F5344CB8AC3E}">
        <p14:creationId xmlns:p14="http://schemas.microsoft.com/office/powerpoint/2010/main" val="343792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AtfEa4_QQLc" TargetMode="External"/><Relationship Id="rId2" Type="http://schemas.openxmlformats.org/officeDocument/2006/relationships/slideLayout" Target="../slideLayouts/slideLayout6.xml"/><Relationship Id="rId1" Type="http://schemas.openxmlformats.org/officeDocument/2006/relationships/video" Target="https://www.youtube.com/embed/AtfEa4_QQLc"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Siv3MQcHrq8" TargetMode="External"/><Relationship Id="rId2" Type="http://schemas.openxmlformats.org/officeDocument/2006/relationships/slideLayout" Target="../slideLayouts/slideLayout6.xml"/><Relationship Id="rId1" Type="http://schemas.openxmlformats.org/officeDocument/2006/relationships/video" Target="https://www.youtube.com/embed/Siv3MQcHrq8"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52" y="-8313"/>
            <a:ext cx="12242162" cy="6862156"/>
          </a:xfrm>
          <a:prstGeom prst="rect">
            <a:avLst/>
          </a:prstGeom>
        </p:spPr>
      </p:pic>
      <p:sp>
        <p:nvSpPr>
          <p:cNvPr id="7" name="Rectangle 6"/>
          <p:cNvSpPr/>
          <p:nvPr/>
        </p:nvSpPr>
        <p:spPr>
          <a:xfrm>
            <a:off x="1524000" y="375511"/>
            <a:ext cx="9220200" cy="89344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453423" y="2678838"/>
            <a:ext cx="5361354" cy="584775"/>
          </a:xfrm>
          <a:prstGeom prst="rect">
            <a:avLst/>
          </a:prstGeom>
          <a:noFill/>
        </p:spPr>
        <p:txBody>
          <a:bodyPr wrap="square" rtlCol="0">
            <a:spAutoFit/>
          </a:bodyPr>
          <a:lstStyle/>
          <a:p>
            <a:pPr algn="ctr"/>
            <a:r>
              <a:rPr lang="en-US" sz="4800" b="1" baseline="30000" dirty="0" smtClean="0">
                <a:solidFill>
                  <a:schemeClr val="bg1"/>
                </a:solidFill>
              </a:rPr>
              <a:t>Lesson 8 – Week 1</a:t>
            </a:r>
            <a:endParaRPr lang="en-US" sz="4800" b="1" baseline="30000" dirty="0">
              <a:solidFill>
                <a:schemeClr val="bg1"/>
              </a:solidFill>
            </a:endParaRPr>
          </a:p>
        </p:txBody>
      </p:sp>
      <p:sp>
        <p:nvSpPr>
          <p:cNvPr id="9" name="Title 1"/>
          <p:cNvSpPr txBox="1">
            <a:spLocks/>
          </p:cNvSpPr>
          <p:nvPr/>
        </p:nvSpPr>
        <p:spPr>
          <a:xfrm>
            <a:off x="1562100" y="160511"/>
            <a:ext cx="9144000" cy="1108445"/>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t>FAMILIES FORMING DISCIPLES</a:t>
            </a:r>
          </a:p>
        </p:txBody>
      </p:sp>
    </p:spTree>
    <p:extLst>
      <p:ext uri="{BB962C8B-B14F-4D97-AF65-F5344CB8AC3E}">
        <p14:creationId xmlns:p14="http://schemas.microsoft.com/office/powerpoint/2010/main" val="2837667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254" y="-388412"/>
            <a:ext cx="12268200" cy="1117601"/>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Video</a:t>
            </a:r>
            <a:endParaRPr lang="en-US" sz="3600" b="1" dirty="0">
              <a:latin typeface="+mn-lt"/>
            </a:endParaRPr>
          </a:p>
        </p:txBody>
      </p:sp>
      <p:sp>
        <p:nvSpPr>
          <p:cNvPr id="2" name="TextBox 1"/>
          <p:cNvSpPr txBox="1"/>
          <p:nvPr/>
        </p:nvSpPr>
        <p:spPr>
          <a:xfrm>
            <a:off x="419100" y="934523"/>
            <a:ext cx="11430000" cy="1077218"/>
          </a:xfrm>
          <a:prstGeom prst="rect">
            <a:avLst/>
          </a:prstGeom>
          <a:noFill/>
        </p:spPr>
        <p:txBody>
          <a:bodyPr wrap="square" rtlCol="0">
            <a:spAutoFit/>
          </a:bodyPr>
          <a:lstStyle/>
          <a:p>
            <a:pPr algn="ctr"/>
            <a:r>
              <a:rPr lang="en-US" sz="3200" dirty="0"/>
              <a:t>Show Video: Mark Hart on Jesus Christ’s </a:t>
            </a:r>
          </a:p>
          <a:p>
            <a:pPr algn="ctr"/>
            <a:r>
              <a:rPr lang="en-US" sz="3200" dirty="0"/>
              <a:t>Resurrection by Life Teen </a:t>
            </a:r>
            <a:r>
              <a:rPr lang="en-US" sz="3200" dirty="0" smtClean="0"/>
              <a:t>(</a:t>
            </a:r>
            <a:r>
              <a:rPr lang="en-US" sz="3200" dirty="0"/>
              <a:t>for tweens &amp; teens) 6 min </a:t>
            </a:r>
          </a:p>
        </p:txBody>
      </p:sp>
      <p:sp>
        <p:nvSpPr>
          <p:cNvPr id="5" name="TextBox 4"/>
          <p:cNvSpPr txBox="1"/>
          <p:nvPr/>
        </p:nvSpPr>
        <p:spPr>
          <a:xfrm>
            <a:off x="3642235" y="6249551"/>
            <a:ext cx="4831330" cy="369332"/>
          </a:xfrm>
          <a:prstGeom prst="rect">
            <a:avLst/>
          </a:prstGeom>
          <a:noFill/>
        </p:spPr>
        <p:txBody>
          <a:bodyPr wrap="square" rtlCol="0">
            <a:spAutoFit/>
          </a:bodyPr>
          <a:lstStyle/>
          <a:p>
            <a:pPr algn="ctr"/>
            <a:r>
              <a:rPr lang="en-US" u="sng" dirty="0">
                <a:hlinkClick r:id="rId3"/>
              </a:rPr>
              <a:t>https://</a:t>
            </a:r>
            <a:r>
              <a:rPr lang="en-US" u="sng" dirty="0" smtClean="0">
                <a:hlinkClick r:id="rId3"/>
              </a:rPr>
              <a:t>youtu.be/AtfEa4_QQLc</a:t>
            </a:r>
            <a:r>
              <a:rPr lang="en-US" u="sng" dirty="0" smtClean="0"/>
              <a:t> </a:t>
            </a:r>
            <a:endParaRPr lang="en-US" dirty="0"/>
          </a:p>
        </p:txBody>
      </p:sp>
      <p:pic>
        <p:nvPicPr>
          <p:cNvPr id="7" name="AtfEa4_QQLc"/>
          <p:cNvPicPr>
            <a:picLocks noRot="1" noChangeAspect="1"/>
          </p:cNvPicPr>
          <p:nvPr>
            <a:videoFile r:link="rId1"/>
          </p:nvPr>
        </p:nvPicPr>
        <p:blipFill>
          <a:blip r:embed="rId4"/>
          <a:stretch>
            <a:fillRect/>
          </a:stretch>
        </p:blipFill>
        <p:spPr>
          <a:xfrm>
            <a:off x="2596342" y="2143125"/>
            <a:ext cx="7066741" cy="3975042"/>
          </a:xfrm>
          <a:prstGeom prst="rect">
            <a:avLst/>
          </a:prstGeom>
        </p:spPr>
      </p:pic>
    </p:spTree>
    <p:extLst>
      <p:ext uri="{BB962C8B-B14F-4D97-AF65-F5344CB8AC3E}">
        <p14:creationId xmlns:p14="http://schemas.microsoft.com/office/powerpoint/2010/main" val="3914980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49687"/>
          </a:xfrm>
          <a:prstGeom prst="rect">
            <a:avLst/>
          </a:prstGeom>
        </p:spPr>
      </p:pic>
      <p:sp>
        <p:nvSpPr>
          <p:cNvPr id="3" name="Rectangle 2"/>
          <p:cNvSpPr/>
          <p:nvPr/>
        </p:nvSpPr>
        <p:spPr>
          <a:xfrm>
            <a:off x="1381664" y="4890666"/>
            <a:ext cx="9428671" cy="16078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0CAAEB-64BF-2143-BE63-DD34C0891117}"/>
              </a:ext>
            </a:extLst>
          </p:cNvPr>
          <p:cNvSpPr txBox="1"/>
          <p:nvPr/>
        </p:nvSpPr>
        <p:spPr>
          <a:xfrm>
            <a:off x="1381664" y="5076844"/>
            <a:ext cx="9193203" cy="1405513"/>
          </a:xfrm>
          <a:prstGeom prst="rect">
            <a:avLst/>
          </a:prstGeom>
          <a:noFill/>
          <a:effectLst>
            <a:softEdge rad="127000"/>
          </a:effectLst>
        </p:spPr>
        <p:txBody>
          <a:bodyPr wrap="square" rtlCol="0">
            <a:spAutoFit/>
          </a:bodyPr>
          <a:lstStyle/>
          <a:p>
            <a:pPr algn="ctr"/>
            <a:r>
              <a:rPr lang="en-US" sz="3200" baseline="30000" dirty="0"/>
              <a:t>Consider how you celebrated the Easter Octave and how you will celebrate all fifty days of the Easter Season.  What can we do to keep the Risen Jesus at the center of our homes during this time? How can we celebrate for fifty days?  What will our </a:t>
            </a:r>
            <a:r>
              <a:rPr lang="en-US" sz="3200" i="1" baseline="30000" dirty="0"/>
              <a:t>Living-the-Easter-Season Family Plan</a:t>
            </a:r>
            <a:r>
              <a:rPr lang="en-US" sz="3200" baseline="30000" dirty="0"/>
              <a:t> be? </a:t>
            </a:r>
          </a:p>
        </p:txBody>
      </p:sp>
      <p:sp>
        <p:nvSpPr>
          <p:cNvPr id="5" name="TextBox 4">
            <a:extLst>
              <a:ext uri="{FF2B5EF4-FFF2-40B4-BE49-F238E27FC236}">
                <a16:creationId xmlns:a16="http://schemas.microsoft.com/office/drawing/2014/main" id="{13942B98-0D6F-7D4C-966C-E1CCE6410B34}"/>
              </a:ext>
            </a:extLst>
          </p:cNvPr>
          <p:cNvSpPr txBox="1"/>
          <p:nvPr/>
        </p:nvSpPr>
        <p:spPr>
          <a:xfrm>
            <a:off x="2405270" y="3319670"/>
            <a:ext cx="237566" cy="369332"/>
          </a:xfrm>
          <a:prstGeom prst="rect">
            <a:avLst/>
          </a:prstGeom>
          <a:noFill/>
        </p:spPr>
        <p:txBody>
          <a:bodyPr wrap="none" rtlCol="0">
            <a:spAutoFit/>
          </a:bodyPr>
          <a:lstStyle/>
          <a:p>
            <a:r>
              <a:rPr lang="en-US" dirty="0"/>
              <a:t> </a:t>
            </a:r>
          </a:p>
        </p:txBody>
      </p:sp>
      <p:sp>
        <p:nvSpPr>
          <p:cNvPr id="8" name="Title 1">
            <a:extLst>
              <a:ext uri="{FF2B5EF4-FFF2-40B4-BE49-F238E27FC236}">
                <a16:creationId xmlns:a16="http://schemas.microsoft.com/office/drawing/2014/main" id="{3DD6F857-897C-8443-9D88-160D081BE820}"/>
              </a:ext>
            </a:extLst>
          </p:cNvPr>
          <p:cNvSpPr txBox="1">
            <a:spLocks/>
          </p:cNvSpPr>
          <p:nvPr/>
        </p:nvSpPr>
        <p:spPr>
          <a:xfrm>
            <a:off x="869025" y="395503"/>
            <a:ext cx="10453947" cy="16954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ntenna Black" panose="02000505000000020004" pitchFamily="2" charset="0"/>
              </a:rPr>
              <a:t>Family Sharing</a:t>
            </a:r>
            <a:endParaRPr lang="en-US" sz="3600" dirty="0">
              <a:solidFill>
                <a:schemeClr val="bg1"/>
              </a:solidFill>
              <a:latin typeface="Antenna Black" panose="02000505000000020004" pitchFamily="2" charset="0"/>
            </a:endParaRPr>
          </a:p>
        </p:txBody>
      </p:sp>
    </p:spTree>
    <p:extLst>
      <p:ext uri="{BB962C8B-B14F-4D97-AF65-F5344CB8AC3E}">
        <p14:creationId xmlns:p14="http://schemas.microsoft.com/office/powerpoint/2010/main" val="3572596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87535-5563-4646-A9A7-55C18023A2E7}"/>
              </a:ext>
            </a:extLst>
          </p:cNvPr>
          <p:cNvSpPr txBox="1"/>
          <p:nvPr/>
        </p:nvSpPr>
        <p:spPr>
          <a:xfrm>
            <a:off x="1645919" y="2083995"/>
            <a:ext cx="8819804" cy="3785652"/>
          </a:xfrm>
          <a:prstGeom prst="rect">
            <a:avLst/>
          </a:prstGeom>
          <a:noFill/>
        </p:spPr>
        <p:txBody>
          <a:bodyPr wrap="square" rtlCol="0">
            <a:spAutoFit/>
          </a:bodyPr>
          <a:lstStyle/>
          <a:p>
            <a:pPr marL="571500" indent="-571500">
              <a:buFont typeface="Arial" panose="020B0604020202020204" pitchFamily="34" charset="0"/>
              <a:buChar char="•"/>
            </a:pPr>
            <a:r>
              <a:rPr lang="en-US" sz="4000" baseline="30000" dirty="0"/>
              <a:t>M</a:t>
            </a:r>
            <a:r>
              <a:rPr lang="en-US" sz="4000" baseline="30000" dirty="0" smtClean="0"/>
              <a:t>ake </a:t>
            </a:r>
            <a:r>
              <a:rPr lang="en-US" sz="4000" baseline="30000" dirty="0"/>
              <a:t>a </a:t>
            </a:r>
            <a:r>
              <a:rPr lang="en-US" sz="4000" i="1" baseline="30000" dirty="0"/>
              <a:t>Resurrection Set</a:t>
            </a:r>
            <a:r>
              <a:rPr lang="en-US" sz="4000" baseline="30000" dirty="0"/>
              <a:t> for your home altar/prayer space</a:t>
            </a:r>
            <a:r>
              <a:rPr lang="en-US" sz="4000" baseline="30000" dirty="0" smtClean="0"/>
              <a:t>.</a:t>
            </a:r>
          </a:p>
          <a:p>
            <a:pPr marL="571500" indent="-571500">
              <a:buFont typeface="Arial" panose="020B0604020202020204" pitchFamily="34" charset="0"/>
              <a:buChar char="•"/>
            </a:pPr>
            <a:endParaRPr lang="en-US" sz="8000" baseline="30000" dirty="0"/>
          </a:p>
          <a:p>
            <a:pPr marL="571500" indent="-571500">
              <a:buFont typeface="Arial" panose="020B0604020202020204" pitchFamily="34" charset="0"/>
              <a:buChar char="•"/>
            </a:pPr>
            <a:r>
              <a:rPr lang="en-US" sz="4000" baseline="30000" dirty="0"/>
              <a:t>M</a:t>
            </a:r>
            <a:r>
              <a:rPr lang="en-US" sz="4000" baseline="30000" dirty="0" smtClean="0"/>
              <a:t>ake </a:t>
            </a:r>
            <a:r>
              <a:rPr lang="en-US" sz="4000" baseline="30000" dirty="0"/>
              <a:t>your </a:t>
            </a:r>
            <a:r>
              <a:rPr lang="en-US" sz="4000" i="1" baseline="30000" dirty="0"/>
              <a:t>Living-the-Easter-Season </a:t>
            </a:r>
            <a:r>
              <a:rPr lang="en-US" sz="4000" i="1" baseline="30000" dirty="0" smtClean="0"/>
              <a:t>Family </a:t>
            </a:r>
            <a:r>
              <a:rPr lang="en-US" sz="4000" i="1" baseline="30000" dirty="0"/>
              <a:t>Plan</a:t>
            </a:r>
            <a:r>
              <a:rPr lang="en-US" sz="4000" baseline="30000" dirty="0" smtClean="0"/>
              <a:t>.</a:t>
            </a:r>
          </a:p>
          <a:p>
            <a:pPr marL="571500" indent="-571500">
              <a:buFont typeface="Arial" panose="020B0604020202020204" pitchFamily="34" charset="0"/>
              <a:buChar char="•"/>
            </a:pPr>
            <a:endParaRPr lang="en-US" sz="4000" baseline="30000" dirty="0" smtClean="0"/>
          </a:p>
          <a:p>
            <a:endParaRPr lang="en-US" sz="4000" baseline="30000" dirty="0"/>
          </a:p>
          <a:p>
            <a:pPr marL="571500" indent="-571500">
              <a:buFont typeface="Arial" panose="020B0604020202020204" pitchFamily="34" charset="0"/>
              <a:buChar char="•"/>
            </a:pPr>
            <a:r>
              <a:rPr lang="en-US" sz="4000" baseline="30000" dirty="0"/>
              <a:t>Complete the </a:t>
            </a:r>
            <a:r>
              <a:rPr lang="en-US" sz="4000" i="1" baseline="30000" dirty="0"/>
              <a:t>Families Forming </a:t>
            </a:r>
            <a:r>
              <a:rPr lang="en-US" sz="4000" i="1" baseline="30000" dirty="0" smtClean="0"/>
              <a:t>Disciples Survey</a:t>
            </a:r>
            <a:r>
              <a:rPr lang="en-US" sz="4000" baseline="30000" dirty="0" smtClean="0"/>
              <a:t>.</a:t>
            </a:r>
            <a:endParaRPr lang="en-US" sz="4000" baseline="30000" dirty="0"/>
          </a:p>
          <a:p>
            <a:r>
              <a:rPr lang="en-US" sz="4000" baseline="30000" dirty="0" smtClean="0"/>
              <a:t> </a:t>
            </a:r>
            <a:endParaRPr lang="en-US" sz="4000" baseline="30000" dirty="0"/>
          </a:p>
          <a:p>
            <a:pPr marL="571500" indent="-571500">
              <a:buFont typeface="Arial" panose="020B0604020202020204" pitchFamily="34" charset="0"/>
              <a:buChar char="•"/>
            </a:pPr>
            <a:endParaRPr lang="en-US" sz="4000" baseline="30000" dirty="0"/>
          </a:p>
        </p:txBody>
      </p:sp>
      <p:sp>
        <p:nvSpPr>
          <p:cNvPr id="4" name="Rectangle 3"/>
          <p:cNvSpPr/>
          <p:nvPr/>
        </p:nvSpPr>
        <p:spPr>
          <a:xfrm>
            <a:off x="0" y="0"/>
            <a:ext cx="12268200" cy="1117601"/>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76300" y="-1039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Mission</a:t>
            </a:r>
            <a:endParaRPr lang="en-US" sz="3600" b="1" dirty="0">
              <a:latin typeface="+mn-lt"/>
            </a:endParaRPr>
          </a:p>
        </p:txBody>
      </p:sp>
    </p:spTree>
    <p:extLst>
      <p:ext uri="{BB962C8B-B14F-4D97-AF65-F5344CB8AC3E}">
        <p14:creationId xmlns:p14="http://schemas.microsoft.com/office/powerpoint/2010/main" val="3157243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4" y="0"/>
            <a:ext cx="12268200" cy="1117601"/>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1039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Close in Prayer</a:t>
            </a:r>
            <a:endParaRPr lang="en-US" sz="3600" b="1" dirty="0">
              <a:latin typeface="+mn-lt"/>
            </a:endParaRPr>
          </a:p>
        </p:txBody>
      </p:sp>
      <p:sp>
        <p:nvSpPr>
          <p:cNvPr id="2" name="TextBox 1"/>
          <p:cNvSpPr txBox="1"/>
          <p:nvPr/>
        </p:nvSpPr>
        <p:spPr>
          <a:xfrm>
            <a:off x="1210888" y="2213428"/>
            <a:ext cx="6164580" cy="4247317"/>
          </a:xfrm>
          <a:prstGeom prst="rect">
            <a:avLst/>
          </a:prstGeom>
          <a:noFill/>
        </p:spPr>
        <p:txBody>
          <a:bodyPr wrap="square" rtlCol="0">
            <a:spAutoFit/>
          </a:bodyPr>
          <a:lstStyle/>
          <a:p>
            <a:r>
              <a:rPr lang="en-US" sz="3600" dirty="0"/>
              <a:t>Use the Rosary for Children pamphlets/booklets to lead families in one decade of the Rosary together in which they meditate on the First Glorious Mystery of the Resurrection.</a:t>
            </a:r>
          </a:p>
          <a:p>
            <a:endParaRPr lang="en-US" sz="5400"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269" y="-91686"/>
            <a:ext cx="4258335" cy="6825277"/>
          </a:xfrm>
          <a:prstGeom prst="rect">
            <a:avLst/>
          </a:prstGeom>
        </p:spPr>
      </p:pic>
    </p:spTree>
    <p:extLst>
      <p:ext uri="{BB962C8B-B14F-4D97-AF65-F5344CB8AC3E}">
        <p14:creationId xmlns:p14="http://schemas.microsoft.com/office/powerpoint/2010/main" val="2299515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33600" y="175041"/>
            <a:ext cx="10058400" cy="6706404"/>
          </a:xfrm>
          <a:prstGeom prst="rect">
            <a:avLst/>
          </a:prstGeom>
        </p:spPr>
      </p:pic>
      <p:sp>
        <p:nvSpPr>
          <p:cNvPr id="3" name="Rectangle 2">
            <a:extLst>
              <a:ext uri="{FF2B5EF4-FFF2-40B4-BE49-F238E27FC236}">
                <a16:creationId xmlns:a16="http://schemas.microsoft.com/office/drawing/2014/main" id="{00930B41-B0FF-7944-9C52-1DEFBE8F6834}"/>
              </a:ext>
            </a:extLst>
          </p:cNvPr>
          <p:cNvSpPr/>
          <p:nvPr/>
        </p:nvSpPr>
        <p:spPr>
          <a:xfrm>
            <a:off x="586740" y="1646396"/>
            <a:ext cx="11155680" cy="4934684"/>
          </a:xfrm>
          <a:prstGeom prst="rect">
            <a:avLst/>
          </a:prstGeom>
        </p:spPr>
        <p:txBody>
          <a:bodyPr wrap="square">
            <a:spAutoFit/>
          </a:bodyPr>
          <a:lstStyle/>
          <a:p>
            <a:r>
              <a:rPr lang="en-US" sz="4400" baseline="30000" dirty="0"/>
              <a:t>Dear Lord Jesus Christ, by Your radiant and magnificent Resurrection, You broke the bonds of death and rose from the grave as a conqueror. You reconciled Heaven and earth. Our life had no hope of eternal happiness before You redeemed us. Your Resurrection has washed away our sins, restored our innocence, and brought us joy. How inestimable is the tenderness of Your love! </a:t>
            </a:r>
          </a:p>
          <a:p>
            <a:r>
              <a:rPr lang="en-US" sz="4400" baseline="30000" dirty="0"/>
              <a:t>(Pope Saint Gregory the Great)</a:t>
            </a:r>
          </a:p>
          <a:p>
            <a:r>
              <a:rPr lang="en-US" sz="4400" baseline="30000" dirty="0"/>
              <a:t>Christ is risen!  Alleluia!</a:t>
            </a:r>
          </a:p>
          <a:p>
            <a:r>
              <a:rPr lang="en-US" sz="4400" baseline="30000" dirty="0"/>
              <a:t>Glory Be</a:t>
            </a:r>
            <a:r>
              <a:rPr lang="en-US" sz="4400" baseline="30000" dirty="0" smtClean="0"/>
              <a:t>…</a:t>
            </a:r>
            <a:endParaRPr lang="en-US" i="1" dirty="0" smtClean="0"/>
          </a:p>
          <a:p>
            <a:r>
              <a:rPr lang="en-US" dirty="0"/>
              <a:t/>
            </a:r>
            <a:br>
              <a:rPr lang="en-US" dirty="0"/>
            </a:br>
            <a:endParaRPr lang="en-US" dirty="0" smtClean="0"/>
          </a:p>
        </p:txBody>
      </p:sp>
      <p:sp>
        <p:nvSpPr>
          <p:cNvPr id="4" name="Rectangle 3"/>
          <p:cNvSpPr/>
          <p:nvPr/>
        </p:nvSpPr>
        <p:spPr>
          <a:xfrm>
            <a:off x="0" y="-25017"/>
            <a:ext cx="12192000" cy="1078524"/>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p:cNvSpPr txBox="1">
            <a:spLocks/>
          </p:cNvSpPr>
          <p:nvPr/>
        </p:nvSpPr>
        <p:spPr>
          <a:xfrm>
            <a:off x="2783497" y="175040"/>
            <a:ext cx="6537082" cy="1364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baseline="30000" dirty="0" smtClean="0"/>
              <a:t>Opening Prayer</a:t>
            </a:r>
            <a:endParaRPr lang="en-US" sz="8000" b="1" baseline="30000" dirty="0"/>
          </a:p>
        </p:txBody>
      </p:sp>
    </p:spTree>
    <p:extLst>
      <p:ext uri="{BB962C8B-B14F-4D97-AF65-F5344CB8AC3E}">
        <p14:creationId xmlns:p14="http://schemas.microsoft.com/office/powerpoint/2010/main" val="3552516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0" y="33251"/>
            <a:ext cx="12192000" cy="6824750"/>
          </a:xfrm>
          <a:prstGeom prst="rect">
            <a:avLst/>
          </a:prstGeom>
        </p:spPr>
      </p:pic>
      <p:sp>
        <p:nvSpPr>
          <p:cNvPr id="4" name="Rectangle 3"/>
          <p:cNvSpPr/>
          <p:nvPr/>
        </p:nvSpPr>
        <p:spPr>
          <a:xfrm>
            <a:off x="0" y="0"/>
            <a:ext cx="12192000" cy="1078524"/>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a:extLst>
              <a:ext uri="{FF2B5EF4-FFF2-40B4-BE49-F238E27FC236}">
                <a16:creationId xmlns:a16="http://schemas.microsoft.com/office/drawing/2014/main" id="{3DD6F857-897C-8443-9D88-160D081BE820}"/>
              </a:ext>
            </a:extLst>
          </p:cNvPr>
          <p:cNvSpPr>
            <a:spLocks noGrp="1"/>
          </p:cNvSpPr>
          <p:nvPr>
            <p:ph type="title"/>
          </p:nvPr>
        </p:nvSpPr>
        <p:spPr>
          <a:xfrm>
            <a:off x="838200" y="227965"/>
            <a:ext cx="10515600" cy="1325563"/>
          </a:xfrm>
        </p:spPr>
        <p:txBody>
          <a:bodyPr>
            <a:normAutofit fontScale="90000"/>
          </a:bodyPr>
          <a:lstStyle/>
          <a:p>
            <a:pPr algn="ctr"/>
            <a:r>
              <a:rPr lang="en-US" sz="6700" b="1" dirty="0">
                <a:latin typeface="+mn-lt"/>
              </a:rPr>
              <a:t>Goals</a:t>
            </a:r>
            <a:r>
              <a:rPr lang="en-US" dirty="0"/>
              <a:t/>
            </a:r>
            <a:br>
              <a:rPr lang="en-US" dirty="0"/>
            </a:br>
            <a:endParaRPr lang="en-US" dirty="0"/>
          </a:p>
        </p:txBody>
      </p:sp>
      <p:sp>
        <p:nvSpPr>
          <p:cNvPr id="3" name="Rectangle 2">
            <a:extLst>
              <a:ext uri="{FF2B5EF4-FFF2-40B4-BE49-F238E27FC236}">
                <a16:creationId xmlns:a16="http://schemas.microsoft.com/office/drawing/2014/main" id="{83E12D71-EFDE-CF44-BEFD-72F0C8FAC6D3}"/>
              </a:ext>
            </a:extLst>
          </p:cNvPr>
          <p:cNvSpPr/>
          <p:nvPr/>
        </p:nvSpPr>
        <p:spPr>
          <a:xfrm>
            <a:off x="773083" y="2240954"/>
            <a:ext cx="10194521" cy="3416320"/>
          </a:xfrm>
          <a:prstGeom prst="rect">
            <a:avLst/>
          </a:prstGeom>
        </p:spPr>
        <p:txBody>
          <a:bodyPr wrap="square">
            <a:spAutoFit/>
          </a:bodyPr>
          <a:lstStyle/>
          <a:p>
            <a:pPr marL="685800" indent="-685800">
              <a:buFont typeface="Arial" panose="020B0604020202020204" pitchFamily="34" charset="0"/>
              <a:buChar char="•"/>
            </a:pPr>
            <a:r>
              <a:rPr lang="en-US" sz="5400" baseline="30000" dirty="0"/>
              <a:t>Families will reflect on the Good News (Gospel) of Jesus’ Paschal Mystery </a:t>
            </a:r>
          </a:p>
          <a:p>
            <a:pPr marL="685800" indent="-685800">
              <a:buFont typeface="Arial" panose="020B0604020202020204" pitchFamily="34" charset="0"/>
              <a:buChar char="•"/>
            </a:pPr>
            <a:r>
              <a:rPr lang="en-US" sz="5400" baseline="30000" dirty="0"/>
              <a:t>Families will make their </a:t>
            </a:r>
            <a:r>
              <a:rPr lang="en-US" sz="5400" i="1" baseline="30000" dirty="0"/>
              <a:t>Living-the-Easter-Season Family </a:t>
            </a:r>
            <a:r>
              <a:rPr lang="en-US" sz="5400" i="1" baseline="30000" dirty="0" smtClean="0"/>
              <a:t>Plan</a:t>
            </a:r>
          </a:p>
          <a:p>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629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6F3A0F-14A7-794D-ABA7-D957D7E8C505}"/>
              </a:ext>
            </a:extLst>
          </p:cNvPr>
          <p:cNvSpPr/>
          <p:nvPr/>
        </p:nvSpPr>
        <p:spPr>
          <a:xfrm>
            <a:off x="1673584" y="1711224"/>
            <a:ext cx="8861397" cy="2075889"/>
          </a:xfrm>
          <a:prstGeom prst="rect">
            <a:avLst/>
          </a:prstGeom>
        </p:spPr>
        <p:txBody>
          <a:bodyPr wrap="square">
            <a:spAutoFit/>
          </a:bodyPr>
          <a:lstStyle/>
          <a:p>
            <a:pPr algn="ctr">
              <a:lnSpc>
                <a:spcPct val="107000"/>
              </a:lnSpc>
              <a:spcAft>
                <a:spcPts val="800"/>
              </a:spcAft>
            </a:pPr>
            <a:r>
              <a:rPr lang="en-US" sz="3600" dirty="0" smtClean="0">
                <a:latin typeface="Calibri" panose="020F0502020204030204" pitchFamily="34" charset="0"/>
                <a:ea typeface="Calibri" panose="020F0502020204030204" pitchFamily="34" charset="0"/>
                <a:cs typeface="Calibri" panose="020F0502020204030204" pitchFamily="34" charset="0"/>
              </a:rPr>
              <a:t>Sketch a family member! </a:t>
            </a:r>
          </a:p>
          <a:p>
            <a:pPr algn="ctr">
              <a:lnSpc>
                <a:spcPct val="107000"/>
              </a:lnSpc>
              <a:spcAft>
                <a:spcPts val="800"/>
              </a:spcAft>
            </a:pPr>
            <a:endParaRPr lang="en-US" sz="36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r>
              <a:rPr lang="en-US" sz="3600" dirty="0" smtClean="0">
                <a:latin typeface="Calibri" panose="020F0502020204030204" pitchFamily="34" charset="0"/>
                <a:ea typeface="Calibri" panose="020F0502020204030204" pitchFamily="34" charset="0"/>
                <a:cs typeface="Calibri" panose="020F0502020204030204" pitchFamily="34" charset="0"/>
              </a:rPr>
              <a:t>Try to guess who it is!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9817" y="0"/>
            <a:ext cx="12268200" cy="1078524"/>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latin typeface="+mn-lt"/>
              </a:rPr>
              <a:t>Ice Breaker</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4611159" y="1325563"/>
            <a:ext cx="11205038" cy="5602519"/>
          </a:xfrm>
          <a:prstGeom prst="rect">
            <a:avLst/>
          </a:prstGeom>
        </p:spPr>
      </p:pic>
    </p:spTree>
    <p:extLst>
      <p:ext uri="{BB962C8B-B14F-4D97-AF65-F5344CB8AC3E}">
        <p14:creationId xmlns:p14="http://schemas.microsoft.com/office/powerpoint/2010/main" val="1982770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t="22727" b="19125"/>
          <a:stretch/>
        </p:blipFill>
        <p:spPr>
          <a:xfrm>
            <a:off x="0" y="-31263"/>
            <a:ext cx="12192000" cy="6908801"/>
          </a:xfrm>
          <a:prstGeom prst="rect">
            <a:avLst/>
          </a:prstGeom>
        </p:spPr>
      </p:pic>
      <p:sp>
        <p:nvSpPr>
          <p:cNvPr id="4" name="Rectangle 3">
            <a:extLst>
              <a:ext uri="{FF2B5EF4-FFF2-40B4-BE49-F238E27FC236}">
                <a16:creationId xmlns:a16="http://schemas.microsoft.com/office/drawing/2014/main" id="{D7C84949-FF17-2744-B4C9-0DEC17DA331F}"/>
              </a:ext>
            </a:extLst>
          </p:cNvPr>
          <p:cNvSpPr/>
          <p:nvPr/>
        </p:nvSpPr>
        <p:spPr>
          <a:xfrm>
            <a:off x="539262" y="797717"/>
            <a:ext cx="11306487" cy="5509200"/>
          </a:xfrm>
          <a:prstGeom prst="rect">
            <a:avLst/>
          </a:prstGeom>
        </p:spPr>
        <p:txBody>
          <a:bodyPr wrap="square">
            <a:spAutoFit/>
          </a:bodyPr>
          <a:lstStyle/>
          <a:p>
            <a:pPr algn="ctr"/>
            <a:r>
              <a:rPr lang="en-US" sz="6600" b="1" baseline="30000" dirty="0">
                <a:solidFill>
                  <a:schemeClr val="bg1"/>
                </a:solidFill>
              </a:rPr>
              <a:t>What Family Holy Week activities did you do during Holy Week and Easter Sunday? Describe how these experiences impacted your family. </a:t>
            </a:r>
            <a:endParaRPr lang="en-US" sz="6600" b="1" baseline="30000" dirty="0" smtClean="0">
              <a:solidFill>
                <a:schemeClr val="bg1"/>
              </a:solidFill>
            </a:endParaRPr>
          </a:p>
          <a:p>
            <a:pPr algn="ctr"/>
            <a:endParaRPr lang="en-US" sz="6600" b="1" baseline="30000" dirty="0">
              <a:solidFill>
                <a:schemeClr val="bg1"/>
              </a:solidFill>
            </a:endParaRPr>
          </a:p>
          <a:p>
            <a:pPr algn="ctr"/>
            <a:r>
              <a:rPr lang="en-US" sz="6600" b="1" baseline="30000" dirty="0" smtClean="0">
                <a:solidFill>
                  <a:schemeClr val="bg1"/>
                </a:solidFill>
              </a:rPr>
              <a:t>Did </a:t>
            </a:r>
            <a:r>
              <a:rPr lang="en-US" sz="6600" b="1" baseline="30000" dirty="0">
                <a:solidFill>
                  <a:schemeClr val="bg1"/>
                </a:solidFill>
              </a:rPr>
              <a:t>you grow closer to God or to one another? </a:t>
            </a:r>
            <a:endParaRPr lang="en-US" sz="6600" b="1" baseline="30000" dirty="0" smtClean="0">
              <a:solidFill>
                <a:schemeClr val="bg1"/>
              </a:solidFill>
            </a:endParaRPr>
          </a:p>
          <a:p>
            <a:pPr algn="ctr"/>
            <a:endParaRPr lang="en-US" sz="6600" b="1" baseline="30000" dirty="0">
              <a:solidFill>
                <a:schemeClr val="bg1"/>
              </a:solidFill>
            </a:endParaRPr>
          </a:p>
          <a:p>
            <a:pPr algn="ctr"/>
            <a:r>
              <a:rPr lang="en-US" sz="6600" b="1" baseline="30000" dirty="0" smtClean="0">
                <a:solidFill>
                  <a:schemeClr val="bg1"/>
                </a:solidFill>
              </a:rPr>
              <a:t>Would </a:t>
            </a:r>
            <a:r>
              <a:rPr lang="en-US" sz="6600" b="1" baseline="30000" dirty="0">
                <a:solidFill>
                  <a:schemeClr val="bg1"/>
                </a:solidFill>
              </a:rPr>
              <a:t>you make these activities a family tradition for Holy Week and Easter Sunday?</a:t>
            </a:r>
            <a:endParaRPr lang="en-US" sz="6600" baseline="30000" dirty="0">
              <a:solidFill>
                <a:schemeClr val="bg1"/>
              </a:solidFill>
            </a:endParaRPr>
          </a:p>
        </p:txBody>
      </p:sp>
    </p:spTree>
    <p:extLst>
      <p:ext uri="{BB962C8B-B14F-4D97-AF65-F5344CB8AC3E}">
        <p14:creationId xmlns:p14="http://schemas.microsoft.com/office/powerpoint/2010/main" val="1291104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b="7958"/>
          <a:stretch/>
        </p:blipFill>
        <p:spPr>
          <a:xfrm>
            <a:off x="3254011" y="216444"/>
            <a:ext cx="5050403" cy="6633244"/>
          </a:xfrm>
          <a:prstGeom prst="rect">
            <a:avLst/>
          </a:prstGeom>
        </p:spPr>
      </p:pic>
      <p:sp>
        <p:nvSpPr>
          <p:cNvPr id="3" name="Rectangle 2">
            <a:extLst>
              <a:ext uri="{FF2B5EF4-FFF2-40B4-BE49-F238E27FC236}">
                <a16:creationId xmlns:a16="http://schemas.microsoft.com/office/drawing/2014/main" id="{86DE95F2-6676-D840-88A6-FDD60B160EE5}"/>
              </a:ext>
            </a:extLst>
          </p:cNvPr>
          <p:cNvSpPr/>
          <p:nvPr/>
        </p:nvSpPr>
        <p:spPr>
          <a:xfrm>
            <a:off x="363415" y="1581664"/>
            <a:ext cx="11465169" cy="1077218"/>
          </a:xfrm>
          <a:prstGeom prst="rect">
            <a:avLst/>
          </a:prstGeom>
        </p:spPr>
        <p:txBody>
          <a:bodyPr wrap="square">
            <a:spAutoFit/>
          </a:bodyPr>
          <a:lstStyle/>
          <a:p>
            <a:pPr algn="ctr"/>
            <a:r>
              <a:rPr lang="en-US" sz="4800" b="1" baseline="30000" dirty="0"/>
              <a:t>Today we are going to explore what Easter really means and how we can live the joy of the Easter season in our families. </a:t>
            </a:r>
          </a:p>
        </p:txBody>
      </p:sp>
      <p:sp>
        <p:nvSpPr>
          <p:cNvPr id="4" name="Rectangle 3"/>
          <p:cNvSpPr/>
          <p:nvPr/>
        </p:nvSpPr>
        <p:spPr>
          <a:xfrm>
            <a:off x="-29817" y="-1"/>
            <a:ext cx="12268200" cy="1203569"/>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066"/>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latin typeface="+mn-lt"/>
              </a:rPr>
              <a:t>Topics</a:t>
            </a:r>
            <a:endParaRPr lang="en-US" dirty="0"/>
          </a:p>
        </p:txBody>
      </p:sp>
    </p:spTree>
    <p:extLst>
      <p:ext uri="{BB962C8B-B14F-4D97-AF65-F5344CB8AC3E}">
        <p14:creationId xmlns:p14="http://schemas.microsoft.com/office/powerpoint/2010/main" val="1211639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35610-A65A-2646-BFFE-2CF2C7639E4D}"/>
              </a:ext>
            </a:extLst>
          </p:cNvPr>
          <p:cNvSpPr/>
          <p:nvPr/>
        </p:nvSpPr>
        <p:spPr>
          <a:xfrm>
            <a:off x="4207194" y="840391"/>
            <a:ext cx="3853812" cy="810478"/>
          </a:xfrm>
          <a:prstGeom prst="rect">
            <a:avLst/>
          </a:prstGeom>
        </p:spPr>
        <p:txBody>
          <a:bodyPr wrap="none">
            <a:spAutoFit/>
          </a:bodyPr>
          <a:lstStyle/>
          <a:p>
            <a:r>
              <a:rPr lang="en-US" sz="2800" i="1" baseline="30000" dirty="0"/>
              <a:t>Easter Sunday </a:t>
            </a:r>
            <a:r>
              <a:rPr lang="en-US" sz="2800" baseline="30000" dirty="0"/>
              <a:t>by Catholic Kids Media </a:t>
            </a:r>
          </a:p>
          <a:p>
            <a:r>
              <a:rPr lang="en-US" sz="2800" baseline="30000" dirty="0" smtClean="0"/>
              <a:t>(</a:t>
            </a:r>
            <a:r>
              <a:rPr lang="en-US" sz="2800" baseline="30000" dirty="0"/>
              <a:t>for younger children) 2 min</a:t>
            </a:r>
            <a:endParaRPr lang="en-US" sz="4400" dirty="0">
              <a:latin typeface="Chaparral Pro Light" panose="02060403030505090203" pitchFamily="18" charset="0"/>
            </a:endParaRPr>
          </a:p>
        </p:txBody>
      </p:sp>
      <p:sp>
        <p:nvSpPr>
          <p:cNvPr id="7" name="Rectangle 6"/>
          <p:cNvSpPr/>
          <p:nvPr/>
        </p:nvSpPr>
        <p:spPr>
          <a:xfrm>
            <a:off x="-38100" y="-398785"/>
            <a:ext cx="12268200" cy="1117601"/>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8"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Content</a:t>
            </a:r>
            <a:endParaRPr lang="en-US" sz="3600" b="1" dirty="0">
              <a:latin typeface="+mn-lt"/>
            </a:endParaRPr>
          </a:p>
        </p:txBody>
      </p:sp>
      <p:sp>
        <p:nvSpPr>
          <p:cNvPr id="4" name="TextBox 3"/>
          <p:cNvSpPr txBox="1"/>
          <p:nvPr/>
        </p:nvSpPr>
        <p:spPr>
          <a:xfrm>
            <a:off x="3288030" y="6029927"/>
            <a:ext cx="5615940" cy="646331"/>
          </a:xfrm>
          <a:prstGeom prst="rect">
            <a:avLst/>
          </a:prstGeom>
          <a:noFill/>
        </p:spPr>
        <p:txBody>
          <a:bodyPr wrap="square" rtlCol="0">
            <a:spAutoFit/>
          </a:bodyPr>
          <a:lstStyle/>
          <a:p>
            <a:pPr algn="ctr"/>
            <a:r>
              <a:rPr lang="en-US" u="sng" dirty="0" smtClean="0">
                <a:hlinkClick r:id="rId3"/>
              </a:rPr>
              <a:t>https</a:t>
            </a:r>
            <a:r>
              <a:rPr lang="en-US" u="sng" dirty="0">
                <a:hlinkClick r:id="rId3"/>
              </a:rPr>
              <a:t>://</a:t>
            </a:r>
            <a:r>
              <a:rPr lang="en-US" u="sng" dirty="0" smtClean="0">
                <a:hlinkClick r:id="rId3"/>
              </a:rPr>
              <a:t>youtu.be/Siv3MQcHrq8</a:t>
            </a:r>
            <a:endParaRPr lang="en-US" u="sng" dirty="0" smtClean="0"/>
          </a:p>
          <a:p>
            <a:pPr algn="ctr"/>
            <a:endParaRPr lang="en-US" dirty="0"/>
          </a:p>
        </p:txBody>
      </p:sp>
      <p:pic>
        <p:nvPicPr>
          <p:cNvPr id="2" name="Siv3MQcHrq8"/>
          <p:cNvPicPr>
            <a:picLocks noRot="1" noChangeAspect="1"/>
          </p:cNvPicPr>
          <p:nvPr>
            <a:videoFile r:link="rId1"/>
          </p:nvPr>
        </p:nvPicPr>
        <p:blipFill>
          <a:blip r:embed="rId4"/>
          <a:stretch>
            <a:fillRect/>
          </a:stretch>
        </p:blipFill>
        <p:spPr>
          <a:xfrm>
            <a:off x="2286000" y="1477587"/>
            <a:ext cx="7688349" cy="4324697"/>
          </a:xfrm>
          <a:prstGeom prst="rect">
            <a:avLst/>
          </a:prstGeom>
        </p:spPr>
      </p:pic>
    </p:spTree>
    <p:extLst>
      <p:ext uri="{BB962C8B-B14F-4D97-AF65-F5344CB8AC3E}">
        <p14:creationId xmlns:p14="http://schemas.microsoft.com/office/powerpoint/2010/main" val="673066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216396"/>
            <a:ext cx="12268200" cy="1117601"/>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Content</a:t>
            </a:r>
            <a:endParaRPr lang="en-US" sz="3600" b="1" dirty="0">
              <a:latin typeface="+mn-lt"/>
            </a:endParaRPr>
          </a:p>
        </p:txBody>
      </p:sp>
      <p:sp>
        <p:nvSpPr>
          <p:cNvPr id="2" name="TextBox 1"/>
          <p:cNvSpPr txBox="1"/>
          <p:nvPr/>
        </p:nvSpPr>
        <p:spPr>
          <a:xfrm>
            <a:off x="487680" y="1386840"/>
            <a:ext cx="11430000" cy="3539430"/>
          </a:xfrm>
          <a:prstGeom prst="rect">
            <a:avLst/>
          </a:prstGeom>
          <a:noFill/>
        </p:spPr>
        <p:txBody>
          <a:bodyPr wrap="square" rtlCol="0">
            <a:spAutoFit/>
          </a:bodyPr>
          <a:lstStyle/>
          <a:p>
            <a:r>
              <a:rPr lang="en-US" sz="3600" baseline="30000" dirty="0"/>
              <a:t>Saint John Paul II said that “We are an Easter people and Alleluia is our song!”  At Easter we celebrate the joy of Jesus’ Resurrection and of God’s invitation to live with Him in Heaven forever!   </a:t>
            </a:r>
          </a:p>
          <a:p>
            <a:endParaRPr lang="en-US" sz="3600" baseline="30000" dirty="0"/>
          </a:p>
          <a:p>
            <a:r>
              <a:rPr lang="en-US" sz="3600" baseline="30000" dirty="0"/>
              <a:t>But Easter is more than just one day!  It is actually the longest liturgical season we have in the Church.  The Easter season is fifty days long and officially begins at the Easter Vigil (the night before Easter Sunday).</a:t>
            </a:r>
          </a:p>
          <a:p>
            <a:endParaRPr lang="en-US" sz="2800" i="1" dirty="0"/>
          </a:p>
          <a:p>
            <a:endParaRPr lang="en-US" sz="2800" dirty="0"/>
          </a:p>
        </p:txBody>
      </p:sp>
    </p:spTree>
    <p:extLst>
      <p:ext uri="{BB962C8B-B14F-4D97-AF65-F5344CB8AC3E}">
        <p14:creationId xmlns:p14="http://schemas.microsoft.com/office/powerpoint/2010/main" val="3131014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216396"/>
            <a:ext cx="12268200" cy="1117601"/>
          </a:xfrm>
          <a:prstGeom prst="rect">
            <a:avLst/>
          </a:prstGeom>
          <a:solidFill>
            <a:srgbClr val="FFE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atin typeface="+mn-lt"/>
              </a:rPr>
              <a:t>Content</a:t>
            </a:r>
            <a:endParaRPr lang="en-US" sz="3600" b="1" dirty="0">
              <a:latin typeface="+mn-lt"/>
            </a:endParaRPr>
          </a:p>
        </p:txBody>
      </p:sp>
      <p:sp>
        <p:nvSpPr>
          <p:cNvPr id="2" name="TextBox 1"/>
          <p:cNvSpPr txBox="1"/>
          <p:nvPr/>
        </p:nvSpPr>
        <p:spPr>
          <a:xfrm>
            <a:off x="487680" y="1386840"/>
            <a:ext cx="11430000" cy="6494085"/>
          </a:xfrm>
          <a:prstGeom prst="rect">
            <a:avLst/>
          </a:prstGeom>
          <a:noFill/>
        </p:spPr>
        <p:txBody>
          <a:bodyPr wrap="square" rtlCol="0">
            <a:spAutoFit/>
          </a:bodyPr>
          <a:lstStyle/>
          <a:p>
            <a:pPr algn="ctr"/>
            <a:r>
              <a:rPr lang="en-US" sz="6000" baseline="30000" dirty="0"/>
              <a:t>Why is Easter the longest liturgical season</a:t>
            </a:r>
            <a:r>
              <a:rPr lang="en-US" sz="6000" baseline="30000" dirty="0" smtClean="0"/>
              <a:t>?</a:t>
            </a:r>
          </a:p>
          <a:p>
            <a:pPr algn="ctr"/>
            <a:endParaRPr lang="en-US" sz="6000" baseline="30000" dirty="0"/>
          </a:p>
          <a:p>
            <a:pPr algn="ctr"/>
            <a:endParaRPr lang="en-US" sz="6000" baseline="30000" dirty="0" smtClean="0"/>
          </a:p>
          <a:p>
            <a:pPr algn="ctr"/>
            <a:r>
              <a:rPr lang="en-US" sz="6000" baseline="30000" dirty="0"/>
              <a:t>What does the word “Gospel” mean? </a:t>
            </a:r>
            <a:endParaRPr lang="en-US" sz="6000" baseline="30000" dirty="0" smtClean="0"/>
          </a:p>
          <a:p>
            <a:pPr algn="ctr"/>
            <a:endParaRPr lang="en-US" sz="6000" baseline="30000" dirty="0"/>
          </a:p>
          <a:p>
            <a:pPr algn="ctr"/>
            <a:r>
              <a:rPr lang="en-US" sz="6000" baseline="30000" dirty="0" smtClean="0"/>
              <a:t>What </a:t>
            </a:r>
            <a:r>
              <a:rPr lang="en-US" sz="6000" baseline="30000" dirty="0"/>
              <a:t>do you think the Good News is?  (hint: It is written in our Creed)</a:t>
            </a:r>
          </a:p>
          <a:p>
            <a:pPr algn="ctr"/>
            <a:endParaRPr lang="en-US" sz="6000" baseline="30000" dirty="0"/>
          </a:p>
          <a:p>
            <a:endParaRPr lang="en-US" sz="6000" baseline="30000" dirty="0"/>
          </a:p>
          <a:p>
            <a:endParaRPr lang="en-US" sz="2800" i="1" dirty="0"/>
          </a:p>
          <a:p>
            <a:endParaRPr lang="en-US" sz="2800" dirty="0"/>
          </a:p>
        </p:txBody>
      </p:sp>
    </p:spTree>
    <p:extLst>
      <p:ext uri="{BB962C8B-B14F-4D97-AF65-F5344CB8AC3E}">
        <p14:creationId xmlns:p14="http://schemas.microsoft.com/office/powerpoint/2010/main" val="3792962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2967</TotalTime>
  <Words>489</Words>
  <Application>Microsoft Office PowerPoint</Application>
  <PresentationFormat>Widescreen</PresentationFormat>
  <Paragraphs>56</Paragraphs>
  <Slides>13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Antenna Black</vt:lpstr>
      <vt:lpstr>Arial</vt:lpstr>
      <vt:lpstr>Calibri</vt:lpstr>
      <vt:lpstr>Calibri Light</vt:lpstr>
      <vt:lpstr>Chaparral Pro Light</vt:lpstr>
      <vt:lpstr>Times New Roman</vt:lpstr>
      <vt:lpstr>Office Theme</vt:lpstr>
      <vt:lpstr>PowerPoint Presentation</vt:lpstr>
      <vt:lpstr>PowerPoint Presentation</vt:lpstr>
      <vt:lpstr>Goals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dc:title>
  <dc:creator>Monica Oppermann</dc:creator>
  <cp:lastModifiedBy>Patrick Metts</cp:lastModifiedBy>
  <cp:revision>42</cp:revision>
  <dcterms:created xsi:type="dcterms:W3CDTF">2020-12-01T16:41:27Z</dcterms:created>
  <dcterms:modified xsi:type="dcterms:W3CDTF">2021-03-19T18:39:26Z</dcterms:modified>
</cp:coreProperties>
</file>