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65" r:id="rId4"/>
    <p:sldId id="258" r:id="rId5"/>
    <p:sldId id="259" r:id="rId6"/>
    <p:sldId id="260" r:id="rId7"/>
    <p:sldId id="271" r:id="rId8"/>
    <p:sldId id="266" r:id="rId9"/>
    <p:sldId id="262" r:id="rId10"/>
    <p:sldId id="269" r:id="rId11"/>
    <p:sldId id="27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F67"/>
    <a:srgbClr val="A16DAE"/>
    <a:srgbClr val="CDB4C3"/>
    <a:srgbClr val="F2E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4" d="100"/>
          <a:sy n="64" d="100"/>
        </p:scale>
        <p:origin x="90"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002B5-5786-48D0-95F4-B054B4377C33}"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002B5-5786-48D0-95F4-B054B4377C33}"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002B5-5786-48D0-95F4-B054B4377C33}"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10/15/2020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ynamiccatholic.com/best-advent-ever/advent-pray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ynamiccatholic.com/best-advent-ever/advent-prayer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7812" b="7905"/>
          <a:stretch/>
        </p:blipFill>
        <p:spPr>
          <a:xfrm>
            <a:off x="0" y="0"/>
            <a:ext cx="12192000" cy="6850505"/>
          </a:xfrm>
          <a:prstGeom prst="rect">
            <a:avLst/>
          </a:prstGeom>
        </p:spPr>
      </p:pic>
      <p:sp>
        <p:nvSpPr>
          <p:cNvPr id="6" name="Rectangle 5"/>
          <p:cNvSpPr/>
          <p:nvPr/>
        </p:nvSpPr>
        <p:spPr>
          <a:xfrm>
            <a:off x="1523999" y="87439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17071" y="1024232"/>
            <a:ext cx="9144000" cy="1108445"/>
          </a:xfrm>
          <a:ln>
            <a:noFill/>
          </a:ln>
        </p:spPr>
        <p:txBody>
          <a:bodyPr>
            <a:noAutofit/>
          </a:bodyPr>
          <a:lstStyle/>
          <a:p>
            <a:r>
              <a:rPr lang="en-US" sz="7200" b="1" baseline="30000" dirty="0">
                <a:solidFill>
                  <a:schemeClr val="bg1">
                    <a:lumMod val="95000"/>
                  </a:schemeClr>
                </a:solidFill>
              </a:rPr>
              <a:t>FAMILIAS FORMANDO DISCÍPULOS</a:t>
            </a:r>
            <a:endParaRPr lang="en-US" sz="7200" dirty="0">
              <a:solidFill>
                <a:schemeClr val="bg1">
                  <a:lumMod val="95000"/>
                </a:schemeClr>
              </a:solidFill>
            </a:endParaRPr>
          </a:p>
        </p:txBody>
      </p:sp>
      <p:sp>
        <p:nvSpPr>
          <p:cNvPr id="8" name="TextBox 7"/>
          <p:cNvSpPr txBox="1"/>
          <p:nvPr/>
        </p:nvSpPr>
        <p:spPr>
          <a:xfrm>
            <a:off x="3453422" y="2057460"/>
            <a:ext cx="5361354" cy="584775"/>
          </a:xfrm>
          <a:prstGeom prst="rect">
            <a:avLst/>
          </a:prstGeom>
          <a:noFill/>
        </p:spPr>
        <p:txBody>
          <a:bodyPr wrap="square" rtlCol="0">
            <a:spAutoFit/>
          </a:bodyPr>
          <a:lstStyle/>
          <a:p>
            <a:pPr algn="ctr"/>
            <a:r>
              <a:rPr lang="en-US" sz="4800" b="1" baseline="30000" dirty="0">
                <a:solidFill>
                  <a:schemeClr val="bg1">
                    <a:lumMod val="95000"/>
                  </a:schemeClr>
                </a:solidFill>
              </a:rPr>
              <a:t>LECCIÓN 4 - SEMANA 1</a:t>
            </a:r>
          </a:p>
        </p:txBody>
      </p:sp>
    </p:spTree>
    <p:extLst>
      <p:ext uri="{BB962C8B-B14F-4D97-AF65-F5344CB8AC3E}">
        <p14:creationId xmlns:p14="http://schemas.microsoft.com/office/powerpoint/2010/main" val="367396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6102" y="490028"/>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61000"/>
                  </a:schemeClr>
                </a:solidFill>
                <a:effectLst>
                  <a:innerShdw blurRad="63500" dist="50800" dir="13500000">
                    <a:srgbClr val="000000">
                      <a:alpha val="50000"/>
                    </a:srgbClr>
                  </a:innerShdw>
                </a:effectLst>
              </a:rPr>
              <a:t>1</a:t>
            </a: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a:latin typeface="Antenna Medium" panose="02000603000000020004" pitchFamily="2" charset="0"/>
              </a:rPr>
              <a:t>Mission</a:t>
            </a:r>
          </a:p>
        </p:txBody>
      </p:sp>
      <p:sp>
        <p:nvSpPr>
          <p:cNvPr id="3" name="Content Placeholder 2"/>
          <p:cNvSpPr>
            <a:spLocks noGrp="1"/>
          </p:cNvSpPr>
          <p:nvPr>
            <p:ph idx="1"/>
          </p:nvPr>
        </p:nvSpPr>
        <p:spPr>
          <a:xfrm>
            <a:off x="146101" y="1918741"/>
            <a:ext cx="3310615" cy="4381170"/>
          </a:xfrm>
        </p:spPr>
        <p:txBody>
          <a:bodyPr>
            <a:normAutofit/>
          </a:bodyPr>
          <a:lstStyle/>
          <a:p>
            <a:pPr marL="0" indent="0" algn="ctr">
              <a:buNone/>
            </a:pPr>
            <a:r>
              <a:rPr lang="es-ES_tradnl" sz="4000" u="sng" dirty="0"/>
              <a:t>Actividad </a:t>
            </a:r>
            <a:endParaRPr lang="en-US" sz="4000" u="sng" dirty="0"/>
          </a:p>
          <a:p>
            <a:pPr marL="0" indent="0" algn="ctr">
              <a:buNone/>
            </a:pPr>
            <a:r>
              <a:rPr lang="es-ES_tradnl" dirty="0"/>
              <a:t>Las actividades de misión deben realizarse en casa durante la semana 2 y se compartirán en la reunión de familias en la semana 3.</a:t>
            </a:r>
            <a:endParaRPr lang="en-US" dirty="0"/>
          </a:p>
        </p:txBody>
      </p:sp>
      <p:sp>
        <p:nvSpPr>
          <p:cNvPr id="8" name="Rectangle 7"/>
          <p:cNvSpPr/>
          <p:nvPr/>
        </p:nvSpPr>
        <p:spPr>
          <a:xfrm>
            <a:off x="3867460" y="1127981"/>
            <a:ext cx="8214611" cy="57300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35521" y="490027"/>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27000"/>
                  </a:schemeClr>
                </a:solidFill>
                <a:effectLst>
                  <a:innerShdw blurRad="63500" dist="50800" dir="13500000">
                    <a:srgbClr val="000000">
                      <a:alpha val="50000"/>
                    </a:srgbClr>
                  </a:innerShdw>
                </a:effectLst>
              </a:rPr>
              <a:t>2</a:t>
            </a:r>
          </a:p>
        </p:txBody>
      </p:sp>
      <p:sp>
        <p:nvSpPr>
          <p:cNvPr id="4" name="Content Placeholder 2"/>
          <p:cNvSpPr txBox="1">
            <a:spLocks/>
          </p:cNvSpPr>
          <p:nvPr/>
        </p:nvSpPr>
        <p:spPr>
          <a:xfrm>
            <a:off x="6265888" y="2248525"/>
            <a:ext cx="4572001" cy="4497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u="sng" baseline="30000" dirty="0"/>
              <a:t>Explique la Actividad</a:t>
            </a:r>
          </a:p>
          <a:p>
            <a:pPr marL="0" indent="0" algn="ctr">
              <a:buNone/>
            </a:pPr>
            <a:r>
              <a:rPr lang="es-ES_tradnl" dirty="0"/>
              <a:t>Muestra de su Corona de Adviento, vela o Pesebre</a:t>
            </a:r>
            <a:endParaRPr lang="en-US" dirty="0"/>
          </a:p>
          <a:p>
            <a:pPr marL="0" indent="0" algn="ctr">
              <a:buNone/>
            </a:pPr>
            <a:endParaRPr lang="es-ES_tradnl" dirty="0"/>
          </a:p>
          <a:p>
            <a:pPr marL="0" indent="0" algn="ctr">
              <a:buNone/>
            </a:pPr>
            <a:r>
              <a:rPr lang="es-ES_tradnl" dirty="0"/>
              <a:t>Compartir por qué lo escogieron</a:t>
            </a:r>
            <a:endParaRPr lang="en-US" dirty="0"/>
          </a:p>
          <a:p>
            <a:pPr marL="0" indent="0" algn="ctr">
              <a:buNone/>
            </a:pPr>
            <a:r>
              <a:rPr lang="es-ES_tradnl" dirty="0"/>
              <a:t>Videos complementarios </a:t>
            </a:r>
            <a:endParaRPr lang="en-US" dirty="0"/>
          </a:p>
          <a:p>
            <a:pPr marL="0" indent="0">
              <a:buNone/>
            </a:pPr>
            <a:endParaRPr lang="es-ES" sz="1800" dirty="0"/>
          </a:p>
        </p:txBody>
      </p:sp>
      <p:pic>
        <p:nvPicPr>
          <p:cNvPr id="6" name="Picture 5">
            <a:extLst>
              <a:ext uri="{FF2B5EF4-FFF2-40B4-BE49-F238E27FC236}">
                <a16:creationId xmlns:a16="http://schemas.microsoft.com/office/drawing/2014/main" id="{BED15DDC-86F9-DB45-86D9-105E70CB99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16"/>
            <a:ext cx="12192000" cy="1086837"/>
          </a:xfrm>
          <a:prstGeom prst="rect">
            <a:avLst/>
          </a:prstGeom>
        </p:spPr>
      </p:pic>
    </p:spTree>
    <p:extLst>
      <p:ext uri="{BB962C8B-B14F-4D97-AF65-F5344CB8AC3E}">
        <p14:creationId xmlns:p14="http://schemas.microsoft.com/office/powerpoint/2010/main" val="29010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2581" y="0"/>
            <a:ext cx="2546838" cy="1127981"/>
          </a:xfrm>
        </p:spPr>
        <p:txBody>
          <a:bodyPr>
            <a:normAutofit/>
          </a:bodyPr>
          <a:lstStyle/>
          <a:p>
            <a:pPr algn="ctr"/>
            <a:r>
              <a:rPr lang="en-US" sz="4800" dirty="0" err="1">
                <a:latin typeface="Antenna Medium" panose="02000603000000020004" pitchFamily="2" charset="0"/>
              </a:rPr>
              <a:t>Misión</a:t>
            </a:r>
            <a:endParaRPr lang="en-US" sz="4800" dirty="0">
              <a:latin typeface="Antenna Medium" panose="02000603000000020004" pitchFamily="2" charset="0"/>
            </a:endParaRPr>
          </a:p>
        </p:txBody>
      </p:sp>
      <p:sp>
        <p:nvSpPr>
          <p:cNvPr id="11" name="Rectangle 10"/>
          <p:cNvSpPr/>
          <p:nvPr/>
        </p:nvSpPr>
        <p:spPr>
          <a:xfrm>
            <a:off x="4521761" y="0"/>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61000"/>
                  </a:schemeClr>
                </a:solidFill>
                <a:effectLst>
                  <a:innerShdw blurRad="63500" dist="50800" dir="13500000">
                    <a:srgbClr val="000000">
                      <a:alpha val="50000"/>
                    </a:srgbClr>
                  </a:innerShdw>
                </a:effectLst>
              </a:rPr>
              <a:t>3</a:t>
            </a:r>
          </a:p>
        </p:txBody>
      </p:sp>
      <p:pic>
        <p:nvPicPr>
          <p:cNvPr id="4" name="Picture 3">
            <a:extLst>
              <a:ext uri="{FF2B5EF4-FFF2-40B4-BE49-F238E27FC236}">
                <a16:creationId xmlns:a16="http://schemas.microsoft.com/office/drawing/2014/main" id="{C30B109D-D40C-4D4D-BF0B-A8A45B410A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1144"/>
            <a:ext cx="12192000" cy="1086837"/>
          </a:xfrm>
          <a:prstGeom prst="rect">
            <a:avLst/>
          </a:prstGeom>
        </p:spPr>
      </p:pic>
      <p:sp>
        <p:nvSpPr>
          <p:cNvPr id="8" name="Content Placeholder 2">
            <a:extLst>
              <a:ext uri="{FF2B5EF4-FFF2-40B4-BE49-F238E27FC236}">
                <a16:creationId xmlns:a16="http://schemas.microsoft.com/office/drawing/2014/main" id="{F25FF0AD-9FDA-3348-ABFD-A26632D55D84}"/>
              </a:ext>
            </a:extLst>
          </p:cNvPr>
          <p:cNvSpPr txBox="1">
            <a:spLocks/>
          </p:cNvSpPr>
          <p:nvPr/>
        </p:nvSpPr>
        <p:spPr>
          <a:xfrm>
            <a:off x="3020517" y="1169125"/>
            <a:ext cx="6380525" cy="47088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_tradnl" sz="4800" dirty="0"/>
          </a:p>
          <a:p>
            <a:pPr marL="0" indent="0" algn="ctr">
              <a:buNone/>
            </a:pPr>
            <a:r>
              <a:rPr lang="es-ES_tradnl" sz="4800" b="1" dirty="0"/>
              <a:t>Video sobre la Inmaculada Concepción</a:t>
            </a:r>
          </a:p>
          <a:p>
            <a:pPr marL="0" indent="0" algn="ctr">
              <a:buNone/>
            </a:pPr>
            <a:r>
              <a:rPr lang="es-ES_tradnl" sz="4800" dirty="0"/>
              <a:t> </a:t>
            </a:r>
            <a:endParaRPr lang="en-US" sz="4800" dirty="0"/>
          </a:p>
          <a:p>
            <a:pPr marL="0" lvl="0" indent="0" algn="ctr">
              <a:buNone/>
            </a:pPr>
            <a:r>
              <a:rPr lang="es-ES_tradnl" sz="4800" dirty="0"/>
              <a:t>¿Quién es la Inmaculada Concepción?</a:t>
            </a:r>
            <a:endParaRPr lang="en-US" sz="4800" dirty="0"/>
          </a:p>
          <a:p>
            <a:pPr marL="0" lvl="0" indent="0" algn="ctr">
              <a:buNone/>
            </a:pPr>
            <a:r>
              <a:rPr lang="es-ES_tradnl" sz="4800" dirty="0"/>
              <a:t>¿Qué significa la Inmaculada Concepción?</a:t>
            </a:r>
            <a:endParaRPr lang="en-US" sz="4800" dirty="0"/>
          </a:p>
        </p:txBody>
      </p:sp>
    </p:spTree>
    <p:extLst>
      <p:ext uri="{BB962C8B-B14F-4D97-AF65-F5344CB8AC3E}">
        <p14:creationId xmlns:p14="http://schemas.microsoft.com/office/powerpoint/2010/main" val="27721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23446"/>
            <a:ext cx="12192000" cy="1148862"/>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 name="Title 1"/>
          <p:cNvSpPr>
            <a:spLocks noGrp="1"/>
          </p:cNvSpPr>
          <p:nvPr>
            <p:ph type="title"/>
          </p:nvPr>
        </p:nvSpPr>
        <p:spPr>
          <a:xfrm>
            <a:off x="2677512" y="118941"/>
            <a:ext cx="6836974" cy="1006475"/>
          </a:xfrm>
        </p:spPr>
        <p:txBody>
          <a:bodyPr>
            <a:normAutofit/>
          </a:bodyPr>
          <a:lstStyle/>
          <a:p>
            <a:pPr algn="ctr"/>
            <a:r>
              <a:rPr lang="es-ES_tradnl" b="1" u="sng" dirty="0"/>
              <a:t>Repaso y Oración</a:t>
            </a:r>
            <a:endParaRPr lang="en-US" dirty="0"/>
          </a:p>
        </p:txBody>
      </p:sp>
      <p:sp>
        <p:nvSpPr>
          <p:cNvPr id="3" name="Content Placeholder 2"/>
          <p:cNvSpPr>
            <a:spLocks noGrp="1"/>
          </p:cNvSpPr>
          <p:nvPr>
            <p:ph idx="1"/>
          </p:nvPr>
        </p:nvSpPr>
        <p:spPr>
          <a:xfrm>
            <a:off x="838199" y="1267803"/>
            <a:ext cx="10515600" cy="3391233"/>
          </a:xfrm>
        </p:spPr>
        <p:txBody>
          <a:bodyPr>
            <a:normAutofit fontScale="92500" lnSpcReduction="20000"/>
          </a:bodyPr>
          <a:lstStyle/>
          <a:p>
            <a:pPr marL="0" indent="0" algn="ctr">
              <a:buNone/>
            </a:pPr>
            <a:r>
              <a:rPr lang="es-ES_tradnl" dirty="0"/>
              <a:t>Querido Jesús, entraste a nuestro mundo en Navidad </a:t>
            </a:r>
          </a:p>
          <a:p>
            <a:pPr marL="0" indent="0" algn="ctr">
              <a:buNone/>
            </a:pPr>
            <a:r>
              <a:rPr lang="es-ES_tradnl" dirty="0"/>
              <a:t>como el Príncipe de Paz.</a:t>
            </a:r>
            <a:endParaRPr lang="en-US" dirty="0"/>
          </a:p>
          <a:p>
            <a:pPr marL="0" indent="0" algn="ctr">
              <a:buNone/>
            </a:pPr>
            <a:r>
              <a:rPr lang="es-ES_tradnl" dirty="0"/>
              <a:t>Este Adviento, mientras nos esforzamos por vivir nuestro llamado bautismal a la santidad y seguirte más fielmente, llénanos de una paz profunda y duradera. Ayúdanos a compartir esa paz con todos los que encontramos, especialmente con aquellos que más la necesitan. </a:t>
            </a:r>
          </a:p>
          <a:p>
            <a:pPr marL="0" indent="0" algn="ctr">
              <a:buNone/>
            </a:pPr>
            <a:r>
              <a:rPr lang="es-ES_tradnl" dirty="0"/>
              <a:t>Te lo pedimos, en tu Santo Nombre, Amén.</a:t>
            </a:r>
          </a:p>
          <a:p>
            <a:pPr marL="0" indent="0" algn="ctr">
              <a:buNone/>
            </a:pPr>
            <a:endParaRPr lang="en-US" dirty="0"/>
          </a:p>
          <a:p>
            <a:pPr marL="0" lvl="0" indent="0" algn="ctr">
              <a:buNone/>
            </a:pPr>
            <a:r>
              <a:rPr lang="es-ES_tradnl" dirty="0"/>
              <a:t>Adaptado al español de </a:t>
            </a:r>
            <a:r>
              <a:rPr lang="es-ES_tradnl" u="sng" dirty="0" err="1">
                <a:hlinkClick r:id="rId2"/>
              </a:rPr>
              <a:t>Dynamic</a:t>
            </a:r>
            <a:r>
              <a:rPr lang="es-ES_tradnl" u="sng" dirty="0">
                <a:hlinkClick r:id="rId2"/>
              </a:rPr>
              <a:t> Catholic </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21962" b="6556"/>
          <a:stretch/>
        </p:blipFill>
        <p:spPr>
          <a:xfrm>
            <a:off x="-29980" y="0"/>
            <a:ext cx="12226171" cy="6865495"/>
          </a:xfrm>
          <a:prstGeom prst="rect">
            <a:avLst/>
          </a:prstGeom>
        </p:spPr>
      </p:pic>
      <p:sp>
        <p:nvSpPr>
          <p:cNvPr id="26" name="Rectangle 25"/>
          <p:cNvSpPr/>
          <p:nvPr/>
        </p:nvSpPr>
        <p:spPr>
          <a:xfrm>
            <a:off x="-29981" y="0"/>
            <a:ext cx="12226171" cy="1690688"/>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Content Placeholder 2"/>
          <p:cNvSpPr>
            <a:spLocks noGrp="1"/>
          </p:cNvSpPr>
          <p:nvPr>
            <p:ph idx="1"/>
          </p:nvPr>
        </p:nvSpPr>
        <p:spPr>
          <a:xfrm>
            <a:off x="1046355" y="1739361"/>
            <a:ext cx="4253412" cy="632903"/>
          </a:xfrm>
        </p:spPr>
        <p:txBody>
          <a:bodyPr>
            <a:noAutofit/>
          </a:bodyPr>
          <a:lstStyle/>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REFERENCIAS: </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9904" y="3360822"/>
            <a:ext cx="4186318" cy="3206022"/>
          </a:xfrm>
          <a:prstGeom prst="rect">
            <a:avLst/>
          </a:prstGeom>
        </p:spPr>
      </p:pic>
      <p:sp>
        <p:nvSpPr>
          <p:cNvPr id="4" name="Content Placeholder 2"/>
          <p:cNvSpPr txBox="1">
            <a:spLocks/>
          </p:cNvSpPr>
          <p:nvPr/>
        </p:nvSpPr>
        <p:spPr>
          <a:xfrm>
            <a:off x="1577544" y="3726690"/>
            <a:ext cx="3191035" cy="2062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baseline="30000" dirty="0" err="1"/>
              <a:t>Sagrada</a:t>
            </a:r>
            <a:r>
              <a:rPr lang="en-US" sz="3600" b="1" baseline="30000" dirty="0"/>
              <a:t> </a:t>
            </a:r>
            <a:r>
              <a:rPr lang="en-US" sz="3600" b="1" baseline="30000" dirty="0" err="1"/>
              <a:t>Escritura</a:t>
            </a:r>
            <a:endParaRPr lang="en-US" sz="3600" b="1" baseline="30000" dirty="0"/>
          </a:p>
          <a:p>
            <a:pPr marL="0" indent="0" algn="ctr">
              <a:buNone/>
            </a:pPr>
            <a:r>
              <a:rPr lang="de-DE" dirty="0"/>
              <a:t>Es 9: 5-6</a:t>
            </a:r>
          </a:p>
          <a:p>
            <a:pPr marL="0" indent="0" algn="ctr">
              <a:buNone/>
            </a:pPr>
            <a:r>
              <a:rPr lang="de-DE" dirty="0"/>
              <a:t>Mt 1: 18-25</a:t>
            </a:r>
          </a:p>
          <a:p>
            <a:pPr marL="0" indent="0" algn="ctr">
              <a:buNone/>
            </a:pPr>
            <a:r>
              <a:rPr lang="de-DE" dirty="0"/>
              <a:t>Lc 1, 28; 2: 1-21</a:t>
            </a:r>
            <a:endParaRPr lang="en-US" dirty="0"/>
          </a:p>
        </p:txBody>
      </p:sp>
      <p:sp>
        <p:nvSpPr>
          <p:cNvPr id="24" name="Content Placeholder 2"/>
          <p:cNvSpPr txBox="1">
            <a:spLocks/>
          </p:cNvSpPr>
          <p:nvPr/>
        </p:nvSpPr>
        <p:spPr>
          <a:xfrm>
            <a:off x="7490277" y="1690688"/>
            <a:ext cx="3863523" cy="63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Metas: </a:t>
            </a:r>
          </a:p>
        </p:txBody>
      </p:sp>
      <p:sp>
        <p:nvSpPr>
          <p:cNvPr id="25" name="Content Placeholder 2"/>
          <p:cNvSpPr txBox="1">
            <a:spLocks/>
          </p:cNvSpPr>
          <p:nvPr/>
        </p:nvSpPr>
        <p:spPr>
          <a:xfrm>
            <a:off x="6768779" y="2480098"/>
            <a:ext cx="5306518" cy="2993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b="1" i="1" baseline="30000" dirty="0">
                <a:solidFill>
                  <a:schemeClr val="bg1">
                    <a:lumMod val="95000"/>
                  </a:schemeClr>
                </a:solidFill>
                <a:effectLst>
                  <a:outerShdw blurRad="38100" dist="38100" dir="2700000" algn="tl">
                    <a:srgbClr val="000000">
                      <a:alpha val="43137"/>
                    </a:srgbClr>
                  </a:outerShdw>
                </a:effectLst>
              </a:rPr>
              <a:t>Lectio Divina </a:t>
            </a:r>
            <a:r>
              <a:rPr lang="es-ES" sz="3200" b="1" baseline="30000" dirty="0">
                <a:solidFill>
                  <a:schemeClr val="bg1">
                    <a:lumMod val="95000"/>
                  </a:schemeClr>
                </a:solidFill>
                <a:effectLst>
                  <a:outerShdw blurRad="38100" dist="38100" dir="2700000" algn="tl">
                    <a:srgbClr val="000000">
                      <a:alpha val="43137"/>
                    </a:srgbClr>
                  </a:outerShdw>
                </a:effectLst>
              </a:rPr>
              <a:t>y Rosario familiar: Las familias serán introducidas y guiadas en una meditación ignaciana sobre el Tercer Misterio Gozoso del Nacimiento de Nuestro Señor.</a:t>
            </a:r>
          </a:p>
          <a:p>
            <a:r>
              <a:rPr lang="es-ES" sz="3200" b="1" baseline="30000" dirty="0">
                <a:solidFill>
                  <a:schemeClr val="bg1">
                    <a:lumMod val="95000"/>
                  </a:schemeClr>
                </a:solidFill>
                <a:effectLst>
                  <a:outerShdw blurRad="38100" dist="38100" dir="2700000" algn="tl">
                    <a:srgbClr val="000000">
                      <a:alpha val="43137"/>
                    </a:srgbClr>
                  </a:outerShdw>
                </a:effectLst>
              </a:rPr>
              <a:t>Las familias conocerán y celebrarán la Solemnidad de la Inmaculada Concepción y la Fiesta de Nuestra Señora de Guadalupe, reflexionando sobre la presencia de la gracia y el llamado a la santidad en la vida familiar.</a:t>
            </a:r>
          </a:p>
          <a:p>
            <a:r>
              <a:rPr lang="es-ES" sz="3200" b="1" baseline="30000" dirty="0">
                <a:solidFill>
                  <a:schemeClr val="bg1">
                    <a:lumMod val="95000"/>
                  </a:schemeClr>
                </a:solidFill>
                <a:effectLst>
                  <a:outerShdw blurRad="38100" dist="38100" dir="2700000" algn="tl">
                    <a:srgbClr val="000000">
                      <a:alpha val="43137"/>
                    </a:srgbClr>
                  </a:outerShdw>
                </a:effectLst>
              </a:rPr>
              <a:t>Las familias aprenderán y prepararán los símbolos de Adviento / Navidad en sus hogares.</a:t>
            </a:r>
          </a:p>
        </p:txBody>
      </p:sp>
      <p:sp>
        <p:nvSpPr>
          <p:cNvPr id="12" name="Title 1">
            <a:extLst>
              <a:ext uri="{FF2B5EF4-FFF2-40B4-BE49-F238E27FC236}">
                <a16:creationId xmlns:a16="http://schemas.microsoft.com/office/drawing/2014/main" id="{A224CE9F-B108-9645-AE93-E5903AA8E9C4}"/>
              </a:ext>
            </a:extLst>
          </p:cNvPr>
          <p:cNvSpPr>
            <a:spLocks noGrp="1"/>
          </p:cNvSpPr>
          <p:nvPr>
            <p:ph type="title"/>
          </p:nvPr>
        </p:nvSpPr>
        <p:spPr/>
        <p:txBody>
          <a:bodyPr>
            <a:noAutofit/>
          </a:bodyPr>
          <a:lstStyle/>
          <a:p>
            <a:r>
              <a:rPr lang="es-ES_tradnl" sz="2000" b="1" u="sng" dirty="0"/>
              <a:t>Tema:</a:t>
            </a:r>
            <a:r>
              <a:rPr lang="es-ES_tradnl" sz="2000" b="1" dirty="0"/>
              <a:t>  Preparándose para la Navidad</a:t>
            </a:r>
            <a:r>
              <a:rPr lang="es-ES_tradnl" sz="2000" dirty="0"/>
              <a:t> en oración (destacando el Misterio Gozoso del Nacimiento de Nuestro Señor)</a:t>
            </a:r>
            <a:r>
              <a:rPr lang="en-US" sz="2000" dirty="0"/>
              <a:t/>
            </a:r>
            <a:br>
              <a:rPr lang="en-US" sz="2000" dirty="0"/>
            </a:br>
            <a:r>
              <a:rPr lang="es-ES_tradnl" sz="2000" b="1" dirty="0"/>
              <a:t>Gracia y santidad en la vida familiar</a:t>
            </a:r>
            <a:r>
              <a:rPr lang="es-ES_tradnl" sz="2000" dirty="0"/>
              <a:t> (destacando la solemnidad de la Inmaculada Concepción - María como “llena de gracia”)</a:t>
            </a:r>
            <a:r>
              <a:rPr lang="en-US" dirty="0"/>
              <a:t/>
            </a:r>
            <a:br>
              <a:rPr lang="en-US" dirty="0"/>
            </a:br>
            <a:endParaRPr lang="es-MX" sz="2400" dirty="0">
              <a:latin typeface="Antenna Medium" panose="02000603000000020004" pitchFamily="2" charset="0"/>
            </a:endParaRPr>
          </a:p>
        </p:txBody>
      </p:sp>
    </p:spTree>
    <p:extLst>
      <p:ext uri="{BB962C8B-B14F-4D97-AF65-F5344CB8AC3E}">
        <p14:creationId xmlns:p14="http://schemas.microsoft.com/office/powerpoint/2010/main" val="383836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5" name="Content Placeholder 2"/>
          <p:cNvSpPr txBox="1">
            <a:spLocks/>
          </p:cNvSpPr>
          <p:nvPr/>
        </p:nvSpPr>
        <p:spPr>
          <a:xfrm>
            <a:off x="1179069" y="1714183"/>
            <a:ext cx="9833861" cy="33874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t>Padre Celestial, el gran signo de tu amor es el mayor regalo que nos has dado en tu Hijo, Nuestro Señor Jesucristo. Guíanos en ese amor durante el Adviento, al esforzarnos en planear y caminar juntos como familia. Mientras preparamos nuestros corazones para la Navidad, acércanos a tu Hijo y acércanos unos a los otros. Danos la gracia y la fuerza que necesitamos todos los días. Ayúdanos a confiar siempre en ti. Ven, Señor Jesús, lleva a todas las personas más cerca de ti. Ven y disipa la oscuridad de nuestro mundo con la luz de tu amor. Te lo pedimos en tu Santo Nombre, Amén.</a:t>
            </a:r>
            <a:endParaRPr lang="en-US" dirty="0"/>
          </a:p>
          <a:p>
            <a:pPr marL="0" indent="0">
              <a:buNone/>
            </a:pPr>
            <a:endParaRPr lang="en-US" dirty="0"/>
          </a:p>
          <a:p>
            <a:pPr marL="0" indent="0">
              <a:buNone/>
            </a:pPr>
            <a:r>
              <a:rPr lang="es-ES_tradnl" i="1" dirty="0"/>
              <a:t>Adaptado al español de </a:t>
            </a:r>
            <a:r>
              <a:rPr lang="es-ES_tradnl" i="1" u="sng" dirty="0">
                <a:hlinkClick r:id="rId3"/>
              </a:rPr>
              <a:t>Dynamic Catholic </a:t>
            </a:r>
            <a:r>
              <a:rPr lang="es-ES_tradnl" i="1" dirty="0"/>
              <a:t> </a:t>
            </a:r>
            <a:endParaRPr lang="en-US" dirty="0"/>
          </a:p>
          <a:p>
            <a:pPr marL="0" indent="0" fontAlgn="base">
              <a:buNone/>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baseline="30000" dirty="0"/>
          </a:p>
        </p:txBody>
      </p:sp>
      <p:sp>
        <p:nvSpPr>
          <p:cNvPr id="9" name="Rectangle 8"/>
          <p:cNvSpPr/>
          <p:nvPr/>
        </p:nvSpPr>
        <p:spPr>
          <a:xfrm>
            <a:off x="0" y="0"/>
            <a:ext cx="12192000" cy="107852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a:t>Oración</a:t>
            </a:r>
          </a:p>
        </p:txBody>
      </p:sp>
    </p:spTree>
    <p:extLst>
      <p:ext uri="{BB962C8B-B14F-4D97-AF65-F5344CB8AC3E}">
        <p14:creationId xmlns:p14="http://schemas.microsoft.com/office/powerpoint/2010/main" val="45379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12361" b="15122"/>
          <a:stretch/>
        </p:blipFill>
        <p:spPr>
          <a:xfrm>
            <a:off x="-7620" y="975360"/>
            <a:ext cx="12199620" cy="5897880"/>
          </a:xfrm>
          <a:prstGeom prst="rect">
            <a:avLst/>
          </a:prstGeom>
        </p:spPr>
      </p:pic>
      <p:sp>
        <p:nvSpPr>
          <p:cNvPr id="9" name="Rectangle 8"/>
          <p:cNvSpPr/>
          <p:nvPr/>
        </p:nvSpPr>
        <p:spPr>
          <a:xfrm>
            <a:off x="-60960" y="-29980"/>
            <a:ext cx="12252960" cy="1078523"/>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baseline="30000" dirty="0" err="1"/>
              <a:t>Rompehielos</a:t>
            </a:r>
            <a:endParaRPr lang="en-US" sz="7200" b="1" baseline="30000" dirty="0"/>
          </a:p>
        </p:txBody>
      </p:sp>
      <p:sp>
        <p:nvSpPr>
          <p:cNvPr id="10" name="Content Placeholder 2">
            <a:extLst>
              <a:ext uri="{FF2B5EF4-FFF2-40B4-BE49-F238E27FC236}">
                <a16:creationId xmlns:a16="http://schemas.microsoft.com/office/drawing/2014/main" id="{9486C6F6-5542-5D4A-BD3A-398861CFA0D0}"/>
              </a:ext>
            </a:extLst>
          </p:cNvPr>
          <p:cNvSpPr txBox="1">
            <a:spLocks/>
          </p:cNvSpPr>
          <p:nvPr/>
        </p:nvSpPr>
        <p:spPr>
          <a:xfrm>
            <a:off x="429306" y="1857574"/>
            <a:ext cx="11333388" cy="446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_tradnl" sz="4400" b="1" dirty="0">
                <a:solidFill>
                  <a:schemeClr val="bg1"/>
                </a:solidFill>
                <a:effectLst>
                  <a:outerShdw blurRad="38100" dist="38100" dir="2700000" algn="tl">
                    <a:srgbClr val="000000">
                      <a:alpha val="43137"/>
                    </a:srgbClr>
                  </a:outerShdw>
                </a:effectLst>
              </a:rPr>
              <a:t>¡Anoten tantas tradiciones como puedan de Adviento y Navidad! </a:t>
            </a:r>
            <a:endParaRPr lang="en-US" sz="4400" b="1" dirty="0">
              <a:solidFill>
                <a:schemeClr val="bg1"/>
              </a:solidFill>
              <a:effectLst>
                <a:outerShdw blurRad="38100" dist="38100" dir="2700000" algn="tl">
                  <a:srgbClr val="000000">
                    <a:alpha val="43137"/>
                  </a:srgbClr>
                </a:outerShdw>
              </a:effectLst>
            </a:endParaRPr>
          </a:p>
          <a:p>
            <a:pPr marL="0" indent="0" algn="ctr">
              <a:buNone/>
            </a:pPr>
            <a:r>
              <a:rPr lang="es-ES_tradnl" sz="4400" b="1" dirty="0">
                <a:solidFill>
                  <a:schemeClr val="bg1"/>
                </a:solidFill>
                <a:effectLst>
                  <a:outerShdw blurRad="38100" dist="38100" dir="2700000" algn="tl">
                    <a:srgbClr val="000000">
                      <a:alpha val="43137"/>
                    </a:srgbClr>
                  </a:outerShdw>
                </a:effectLst>
              </a:rPr>
              <a:t>(tienen 1 minuto… ¡a competir!)</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330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5720"/>
            <a:ext cx="12192000" cy="6911340"/>
          </a:xfrm>
          <a:prstGeom prst="rect">
            <a:avLst/>
          </a:prstGeom>
        </p:spPr>
      </p:pic>
      <p:sp>
        <p:nvSpPr>
          <p:cNvPr id="2" name="Title 1"/>
          <p:cNvSpPr>
            <a:spLocks noGrp="1"/>
          </p:cNvSpPr>
          <p:nvPr>
            <p:ph type="title"/>
          </p:nvPr>
        </p:nvSpPr>
        <p:spPr>
          <a:xfrm>
            <a:off x="838200" y="1037319"/>
            <a:ext cx="10515600" cy="1325563"/>
          </a:xfrm>
        </p:spPr>
        <p:txBody>
          <a:bodyPr>
            <a:noAutofit/>
          </a:bodyPr>
          <a:lstStyle/>
          <a:p>
            <a:pPr algn="ctr"/>
            <a:r>
              <a:rPr lang="es-ES" sz="7200" baseline="30000" dirty="0">
                <a:solidFill>
                  <a:schemeClr val="bg1">
                    <a:lumMod val="95000"/>
                  </a:schemeClr>
                </a:solidFill>
                <a:effectLst>
                  <a:outerShdw blurRad="38100" dist="38100" dir="2700000" algn="tl">
                    <a:srgbClr val="000000">
                      <a:alpha val="43137"/>
                    </a:srgbClr>
                  </a:outerShdw>
                </a:effectLst>
              </a:rPr>
              <a:t/>
            </a:r>
            <a:br>
              <a:rPr lang="es-ES" sz="7200" baseline="30000" dirty="0">
                <a:solidFill>
                  <a:schemeClr val="bg1">
                    <a:lumMod val="95000"/>
                  </a:schemeClr>
                </a:solidFill>
                <a:effectLst>
                  <a:outerShdw blurRad="38100" dist="38100" dir="2700000" algn="tl">
                    <a:srgbClr val="000000">
                      <a:alpha val="43137"/>
                    </a:srgbClr>
                  </a:outerShdw>
                </a:effectLst>
              </a:rPr>
            </a:br>
            <a:r>
              <a:rPr lang="es-ES" sz="8000" b="1" baseline="30000" dirty="0">
                <a:solidFill>
                  <a:schemeClr val="bg1">
                    <a:lumMod val="95000"/>
                  </a:schemeClr>
                </a:solidFill>
                <a:effectLst>
                  <a:outerShdw blurRad="38100" dist="38100" dir="2700000" algn="tl">
                    <a:srgbClr val="000000">
                      <a:alpha val="43137"/>
                    </a:srgbClr>
                  </a:outerShdw>
                </a:effectLst>
              </a:rPr>
              <a:t>Nombre una o dos de las tradiciones navideñas favoritas de su familia</a:t>
            </a:r>
          </a:p>
        </p:txBody>
      </p:sp>
    </p:spTree>
    <p:extLst>
      <p:ext uri="{BB962C8B-B14F-4D97-AF65-F5344CB8AC3E}">
        <p14:creationId xmlns:p14="http://schemas.microsoft.com/office/powerpoint/2010/main" val="53869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36"/>
            <a:ext cx="12194558" cy="6856563"/>
          </a:xfrm>
          <a:prstGeom prst="rect">
            <a:avLst/>
          </a:prstGeom>
        </p:spPr>
      </p:pic>
      <p:sp>
        <p:nvSpPr>
          <p:cNvPr id="2" name="Title 1"/>
          <p:cNvSpPr>
            <a:spLocks noGrp="1"/>
          </p:cNvSpPr>
          <p:nvPr>
            <p:ph type="title"/>
          </p:nvPr>
        </p:nvSpPr>
        <p:spPr>
          <a:xfrm>
            <a:off x="838200" y="0"/>
            <a:ext cx="10515600" cy="1325563"/>
          </a:xfrm>
        </p:spPr>
        <p:txBody>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El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Tema</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2308484"/>
            <a:ext cx="10515600" cy="3733541"/>
          </a:xfrm>
        </p:spPr>
        <p:txBody>
          <a:bodyPr>
            <a:normAutofit/>
          </a:bodyPr>
          <a:lstStyle/>
          <a:p>
            <a:pPr marL="0" indent="0" algn="ctr">
              <a:buNone/>
            </a:pPr>
            <a:r>
              <a:rPr lang="es-ES_tradnl" sz="5400" dirty="0">
                <a:solidFill>
                  <a:schemeClr val="bg1"/>
                </a:solidFill>
                <a:effectLst>
                  <a:outerShdw blurRad="38100" dist="38100" dir="2700000" algn="tl">
                    <a:srgbClr val="000000">
                      <a:alpha val="43137"/>
                    </a:srgbClr>
                  </a:outerShdw>
                </a:effectLst>
              </a:rPr>
              <a:t>El nacimiento de Jesús </a:t>
            </a:r>
            <a:endParaRPr lang="en-US" sz="5400" dirty="0">
              <a:solidFill>
                <a:schemeClr val="bg1"/>
              </a:solidFill>
              <a:effectLst>
                <a:outerShdw blurRad="38100" dist="38100" dir="2700000" algn="tl">
                  <a:srgbClr val="000000">
                    <a:alpha val="43137"/>
                  </a:srgbClr>
                </a:outerShdw>
              </a:effectLst>
            </a:endParaRPr>
          </a:p>
          <a:p>
            <a:pPr marL="0" indent="0" algn="ctr">
              <a:buNone/>
            </a:pPr>
            <a:r>
              <a:rPr lang="es-ES_tradnl" sz="5400" dirty="0">
                <a:solidFill>
                  <a:schemeClr val="bg1"/>
                </a:solidFill>
                <a:effectLst>
                  <a:outerShdw blurRad="38100" dist="38100" dir="2700000" algn="tl">
                    <a:srgbClr val="000000">
                      <a:alpha val="43137"/>
                    </a:srgbClr>
                  </a:outerShdw>
                </a:effectLst>
              </a:rPr>
              <a:t>Lucas 2: 1-20</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88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565763"/>
            <a:ext cx="5918854" cy="959583"/>
          </a:xfrm>
        </p:spPr>
        <p:txBody>
          <a:bodyPr>
            <a:normAutofit/>
          </a:bodyPr>
          <a:lstStyle/>
          <a:p>
            <a:pPr algn="ctr"/>
            <a:r>
              <a:rPr lang="en-US" sz="8000" b="1" baseline="30000" dirty="0"/>
              <a:t>Contenido</a:t>
            </a:r>
          </a:p>
        </p:txBody>
      </p:sp>
      <p:sp>
        <p:nvSpPr>
          <p:cNvPr id="3" name="Content Placeholder 2"/>
          <p:cNvSpPr>
            <a:spLocks noGrp="1"/>
          </p:cNvSpPr>
          <p:nvPr>
            <p:ph idx="1"/>
          </p:nvPr>
        </p:nvSpPr>
        <p:spPr>
          <a:xfrm>
            <a:off x="574043" y="1746548"/>
            <a:ext cx="11043910" cy="1926043"/>
          </a:xfrm>
        </p:spPr>
        <p:txBody>
          <a:bodyPr>
            <a:noAutofit/>
          </a:bodyPr>
          <a:lstStyle/>
          <a:p>
            <a:pPr marL="0" indent="0" algn="ctr">
              <a:buNone/>
            </a:pPr>
            <a:r>
              <a:rPr lang="es-ES_tradnl" sz="4000" dirty="0"/>
              <a:t>Vamos a la Tierra Santa con Jesús</a:t>
            </a:r>
          </a:p>
          <a:p>
            <a:pPr marL="0" indent="0" algn="ctr">
              <a:buNone/>
            </a:pPr>
            <a:r>
              <a:rPr lang="es-ES_tradnl" u="sng" dirty="0" err="1"/>
              <a:t>Lectio</a:t>
            </a:r>
            <a:r>
              <a:rPr lang="es-ES_tradnl" u="sng" dirty="0"/>
              <a:t> Divina</a:t>
            </a:r>
            <a:endParaRPr lang="en-US" dirty="0"/>
          </a:p>
          <a:p>
            <a:pPr marL="0" indent="0" algn="ctr">
              <a:buNone/>
            </a:pPr>
            <a:r>
              <a:rPr lang="es-ES_tradnl" i="1" dirty="0"/>
              <a:t>Todos se sientan en su lugar … Imaginamos la gruta en donde nació Nuestro Señor</a:t>
            </a:r>
            <a:endParaRPr lang="en-US" dirty="0"/>
          </a:p>
          <a:p>
            <a:pPr marL="0" indent="0">
              <a:buNone/>
            </a:pPr>
            <a:r>
              <a:rPr lang="es-ES_tradnl" dirty="0"/>
              <a:t>Amado Señor, mientras leemos y pensamos en la historia de tu vida, le pedimos al Espíritu Santo que venga y hable a los corazones de todos los aquí reunidos, desde el mayor hasta el más joven. </a:t>
            </a:r>
            <a:endParaRPr lang="en-US" dirty="0"/>
          </a:p>
          <a:p>
            <a:pPr marL="0" indent="0" algn="ctr">
              <a:buNone/>
            </a:pPr>
            <a:r>
              <a:rPr lang="es-ES_tradnl" dirty="0"/>
              <a:t>Lucas 2: 1-20</a:t>
            </a:r>
            <a:endParaRPr lang="en-US" dirty="0"/>
          </a:p>
          <a:p>
            <a:pPr marL="0" indent="0" algn="ctr">
              <a:buNone/>
            </a:pPr>
            <a:endParaRPr lang="es-ES" sz="5400" baseline="30000" dirty="0"/>
          </a:p>
        </p:txBody>
      </p:sp>
    </p:spTree>
    <p:extLst>
      <p:ext uri="{BB962C8B-B14F-4D97-AF65-F5344CB8AC3E}">
        <p14:creationId xmlns:p14="http://schemas.microsoft.com/office/powerpoint/2010/main" val="41142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r="-450"/>
          <a:stretch/>
        </p:blipFill>
        <p:spPr>
          <a:xfrm>
            <a:off x="0" y="-29980"/>
            <a:ext cx="12246964" cy="6895475"/>
          </a:xfrm>
          <a:prstGeom prst="rect">
            <a:avLst/>
          </a:prstGeom>
        </p:spPr>
      </p:pic>
      <p:sp>
        <p:nvSpPr>
          <p:cNvPr id="2" name="Title 1"/>
          <p:cNvSpPr>
            <a:spLocks noGrp="1"/>
          </p:cNvSpPr>
          <p:nvPr>
            <p:ph type="title"/>
          </p:nvPr>
        </p:nvSpPr>
        <p:spPr>
          <a:xfrm>
            <a:off x="838200" y="194871"/>
            <a:ext cx="10515600" cy="941181"/>
          </a:xfrm>
        </p:spPr>
        <p:txBody>
          <a:bodyPr>
            <a:normAutofit/>
          </a:bodyPr>
          <a:lstStyle/>
          <a:p>
            <a:pPr algn="ctr"/>
            <a:r>
              <a:rPr lang="en-US" sz="4800" b="1" dirty="0"/>
              <a:t>Contenido</a:t>
            </a:r>
          </a:p>
        </p:txBody>
      </p:sp>
      <p:sp>
        <p:nvSpPr>
          <p:cNvPr id="3" name="Content Placeholder 2"/>
          <p:cNvSpPr>
            <a:spLocks noGrp="1"/>
          </p:cNvSpPr>
          <p:nvPr>
            <p:ph idx="1"/>
          </p:nvPr>
        </p:nvSpPr>
        <p:spPr>
          <a:xfrm>
            <a:off x="838200" y="1484026"/>
            <a:ext cx="10515600" cy="4692937"/>
          </a:xfrm>
        </p:spPr>
        <p:txBody>
          <a:bodyPr/>
          <a:lstStyle/>
          <a:p>
            <a:pPr marL="0" indent="0" algn="ctr">
              <a:buNone/>
            </a:pPr>
            <a:r>
              <a:rPr lang="es-ES_tradnl" sz="3600" dirty="0"/>
              <a:t>¿Qué te mostró Jesús?</a:t>
            </a:r>
          </a:p>
          <a:p>
            <a:pPr marL="0" indent="0" algn="ctr">
              <a:buNone/>
            </a:pPr>
            <a:endParaRPr lang="en-US" sz="3600" dirty="0"/>
          </a:p>
          <a:p>
            <a:pPr marL="0" indent="0" algn="ctr">
              <a:buNone/>
            </a:pPr>
            <a:r>
              <a:rPr lang="es-ES_tradnl" sz="3600" dirty="0"/>
              <a:t>¿Cómo fue estar allí con la Sagrada Familia, María, José y el Niño Jesús?</a:t>
            </a:r>
          </a:p>
          <a:p>
            <a:pPr marL="0" indent="0" algn="ctr">
              <a:buNone/>
            </a:pPr>
            <a:endParaRPr lang="es-ES_tradnl" sz="3600" baseline="30000" dirty="0">
              <a:solidFill>
                <a:schemeClr val="accent1">
                  <a:lumMod val="75000"/>
                </a:schemeClr>
              </a:solidFill>
            </a:endParaRPr>
          </a:p>
          <a:p>
            <a:pPr marL="0" indent="0" algn="ctr">
              <a:buNone/>
            </a:pPr>
            <a:endParaRPr lang="es-ES_tradnl" sz="3600" baseline="30000" dirty="0">
              <a:solidFill>
                <a:schemeClr val="accent1">
                  <a:lumMod val="75000"/>
                </a:schemeClr>
              </a:solidFill>
            </a:endParaRPr>
          </a:p>
          <a:p>
            <a:pPr marL="0" indent="0" algn="ctr">
              <a:buNone/>
            </a:pPr>
            <a:endParaRPr lang="es-ES_tradnl" sz="3600" baseline="30000" dirty="0">
              <a:solidFill>
                <a:schemeClr val="accent1">
                  <a:lumMod val="75000"/>
                </a:schemeClr>
              </a:solidFill>
            </a:endParaRPr>
          </a:p>
          <a:p>
            <a:pPr marL="0" indent="0" algn="ctr">
              <a:buNone/>
            </a:pPr>
            <a:r>
              <a:rPr lang="es-ES" i="1" baseline="30000" dirty="0"/>
              <a:t>Conversación en privado en familia</a:t>
            </a:r>
            <a:endParaRPr lang="en-US" dirty="0"/>
          </a:p>
          <a:p>
            <a:pPr marL="0" indent="0" algn="ctr">
              <a:buNone/>
            </a:pPr>
            <a:endParaRPr lang="en-US" sz="3600" baseline="30000" dirty="0">
              <a:solidFill>
                <a:schemeClr val="accent1">
                  <a:lumMod val="75000"/>
                </a:schemeClr>
              </a:solidFill>
            </a:endParaRP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252412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8" y="1652100"/>
            <a:ext cx="10515600" cy="4718720"/>
          </a:xfrm>
        </p:spPr>
        <p:txBody>
          <a:bodyPr>
            <a:normAutofit/>
          </a:bodyPr>
          <a:lstStyle/>
          <a:p>
            <a:pPr marL="0" indent="0" algn="ctr">
              <a:buNone/>
            </a:pPr>
            <a:r>
              <a:rPr lang="es-ES_tradnl" dirty="0"/>
              <a:t> </a:t>
            </a:r>
            <a:endParaRPr lang="en-US" dirty="0"/>
          </a:p>
          <a:p>
            <a:pPr marL="0" indent="0" algn="ctr">
              <a:buNone/>
            </a:pPr>
            <a:r>
              <a:rPr lang="es-ES_tradnl" b="1" dirty="0"/>
              <a:t>Escuchar con respeto</a:t>
            </a:r>
            <a:endParaRPr lang="en-US" dirty="0"/>
          </a:p>
          <a:p>
            <a:pPr marL="0" indent="0" algn="ctr">
              <a:buNone/>
            </a:pPr>
            <a:r>
              <a:rPr lang="es-ES_tradnl" b="1" dirty="0"/>
              <a:t>Evite interrumpir o corregir</a:t>
            </a:r>
            <a:endParaRPr lang="en-US" dirty="0"/>
          </a:p>
          <a:p>
            <a:pPr marL="0" indent="0" algn="ctr">
              <a:buNone/>
            </a:pPr>
            <a:r>
              <a:rPr lang="es-ES_tradnl" dirty="0"/>
              <a:t> </a:t>
            </a:r>
            <a:endParaRPr lang="en-US" dirty="0"/>
          </a:p>
          <a:p>
            <a:pPr marL="0" indent="0" algn="ctr">
              <a:buNone/>
            </a:pPr>
            <a:r>
              <a:rPr lang="es-ES_tradnl" i="1" dirty="0"/>
              <a:t>Señale cuando su familia termine</a:t>
            </a:r>
            <a:endParaRPr lang="en-US" dirty="0"/>
          </a:p>
          <a:p>
            <a:pPr marL="0" indent="0" algn="ctr">
              <a:buNone/>
            </a:pPr>
            <a:r>
              <a:rPr lang="es-ES_tradnl" i="1" dirty="0"/>
              <a:t>Esperemos en silencio a las demás familias</a:t>
            </a:r>
            <a:endParaRPr lang="en-US" dirty="0"/>
          </a:p>
          <a:p>
            <a:pPr marL="0" indent="0">
              <a:buNone/>
            </a:pPr>
            <a:r>
              <a:rPr lang="es-ES_tradnl" dirty="0"/>
              <a:t> </a:t>
            </a:r>
            <a:endParaRPr lang="en-US" dirty="0"/>
          </a:p>
          <a:p>
            <a:pPr marL="0" indent="0">
              <a:buNone/>
            </a:pPr>
            <a:r>
              <a:rPr lang="es-ES_tradnl" dirty="0"/>
              <a:t> </a:t>
            </a:r>
            <a:endParaRPr lang="en-US" dirty="0"/>
          </a:p>
          <a:p>
            <a:pPr marL="0" indent="0">
              <a:buNone/>
            </a:pPr>
            <a:endParaRPr lang="en-US" dirty="0"/>
          </a:p>
        </p:txBody>
      </p:sp>
      <p:sp>
        <p:nvSpPr>
          <p:cNvPr id="6" name="Rectangle 5">
            <a:extLst>
              <a:ext uri="{FF2B5EF4-FFF2-40B4-BE49-F238E27FC236}">
                <a16:creationId xmlns:a16="http://schemas.microsoft.com/office/drawing/2014/main" id="{6ABAE1B0-F757-6B47-8447-1965ABDEBF2E}"/>
              </a:ext>
            </a:extLst>
          </p:cNvPr>
          <p:cNvSpPr/>
          <p:nvPr/>
        </p:nvSpPr>
        <p:spPr>
          <a:xfrm>
            <a:off x="-2" y="-19294"/>
            <a:ext cx="12192000" cy="1488831"/>
          </a:xfrm>
          <a:prstGeom prst="rect">
            <a:avLst/>
          </a:prstGeom>
          <a:solidFill>
            <a:srgbClr val="F0BF6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36D26E0-6C14-434A-8DE5-81E0C40DA958}"/>
              </a:ext>
            </a:extLst>
          </p:cNvPr>
          <p:cNvSpPr>
            <a:spLocks noGrp="1"/>
          </p:cNvSpPr>
          <p:nvPr>
            <p:ph type="title"/>
          </p:nvPr>
        </p:nvSpPr>
        <p:spPr>
          <a:xfrm>
            <a:off x="838198" y="81633"/>
            <a:ext cx="10515600" cy="1325563"/>
          </a:xfrm>
        </p:spPr>
        <p:txBody>
          <a:bodyPr/>
          <a:lstStyle/>
          <a:p>
            <a:pPr algn="ctr"/>
            <a:r>
              <a:rPr lang="es-ES_tradnl" u="sng" dirty="0"/>
              <a:t>Pautas para compartir:</a:t>
            </a:r>
            <a:endParaRPr lang="en-US" dirty="0"/>
          </a:p>
        </p:txBody>
      </p:sp>
    </p:spTree>
    <p:extLst>
      <p:ext uri="{BB962C8B-B14F-4D97-AF65-F5344CB8AC3E}">
        <p14:creationId xmlns:p14="http://schemas.microsoft.com/office/powerpoint/2010/main" val="6088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34861</TotalTime>
  <Words>604</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Antenna Medium</vt:lpstr>
      <vt:lpstr>Arial</vt:lpstr>
      <vt:lpstr>Calibri</vt:lpstr>
      <vt:lpstr>Calibri Light</vt:lpstr>
      <vt:lpstr>Tahoma</vt:lpstr>
      <vt:lpstr>Office Theme</vt:lpstr>
      <vt:lpstr>FAMILIAS FORMANDO DISCÍPULOS</vt:lpstr>
      <vt:lpstr>Tema:  Preparándose para la Navidad en oración (destacando el Misterio Gozoso del Nacimiento de Nuestro Señor) Gracia y santidad en la vida familiar (destacando la solemnidad de la Inmaculada Concepción - María como “llena de gracia”) </vt:lpstr>
      <vt:lpstr>PowerPoint Presentation</vt:lpstr>
      <vt:lpstr>PowerPoint Presentation</vt:lpstr>
      <vt:lpstr> Nombre una o dos de las tradiciones navideñas favoritas de su familia</vt:lpstr>
      <vt:lpstr>El Tema</vt:lpstr>
      <vt:lpstr>Contenido</vt:lpstr>
      <vt:lpstr>Contenido</vt:lpstr>
      <vt:lpstr>Pautas para compartir:</vt:lpstr>
      <vt:lpstr>Mission</vt:lpstr>
      <vt:lpstr>Misión</vt:lpstr>
      <vt:lpstr>Repaso y Oración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84</cp:revision>
  <dcterms:created xsi:type="dcterms:W3CDTF">2020-07-27T17:11:20Z</dcterms:created>
  <dcterms:modified xsi:type="dcterms:W3CDTF">2020-10-15T12:56:21Z</dcterms:modified>
</cp:coreProperties>
</file>