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2" r:id="rId6"/>
    <p:sldId id="261" r:id="rId7"/>
    <p:sldId id="263" r:id="rId8"/>
    <p:sldId id="264" r:id="rId9"/>
    <p:sldId id="265" r:id="rId10"/>
    <p:sldId id="266" r:id="rId11"/>
    <p:sldId id="267" r:id="rId12"/>
    <p:sldId id="269" r:id="rId13"/>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a:srgbClr val="FFFFFF"/>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7" autoAdjust="0"/>
    <p:restoredTop sz="94660"/>
  </p:normalViewPr>
  <p:slideViewPr>
    <p:cSldViewPr snapToGrid="0">
      <p:cViewPr varScale="1">
        <p:scale>
          <a:sx n="115" d="100"/>
          <a:sy n="115" d="100"/>
        </p:scale>
        <p:origin x="31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s-MX"/>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s-MX"/>
          </a:p>
        </p:txBody>
      </p:sp>
      <p:sp>
        <p:nvSpPr>
          <p:cNvPr id="4" name="Date Placeholder 3"/>
          <p:cNvSpPr>
            <a:spLocks noGrp="1"/>
          </p:cNvSpPr>
          <p:nvPr>
            <p:ph type="dt" sz="half" idx="10"/>
          </p:nvPr>
        </p:nvSpPr>
        <p:spPr/>
        <p:txBody>
          <a:bodyPr/>
          <a:lstStyle/>
          <a:p>
            <a:fld id="{F98ECF60-19F8-4C88-A195-93F06459BF74}" type="datetimeFigureOut">
              <a:rPr lang="es-MX" smtClean="0"/>
              <a:t>21/01/2022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4017838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fld id="{F98ECF60-19F8-4C88-A195-93F06459BF74}" type="datetimeFigureOut">
              <a:rPr lang="es-MX" smtClean="0"/>
              <a:t>21/01/2022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3792608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s-MX"/>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fld id="{F98ECF60-19F8-4C88-A195-93F06459BF74}" type="datetimeFigureOut">
              <a:rPr lang="es-MX" smtClean="0"/>
              <a:t>21/01/2022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1092700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fld id="{F98ECF60-19F8-4C88-A195-93F06459BF74}" type="datetimeFigureOut">
              <a:rPr lang="es-MX" smtClean="0"/>
              <a:t>21/01/2022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1357951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s-MX"/>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98ECF60-19F8-4C88-A195-93F06459BF74}" type="datetimeFigureOut">
              <a:rPr lang="es-MX" smtClean="0"/>
              <a:t>21/01/2022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3472579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5" name="Date Placeholder 4"/>
          <p:cNvSpPr>
            <a:spLocks noGrp="1"/>
          </p:cNvSpPr>
          <p:nvPr>
            <p:ph type="dt" sz="half" idx="10"/>
          </p:nvPr>
        </p:nvSpPr>
        <p:spPr/>
        <p:txBody>
          <a:bodyPr/>
          <a:lstStyle/>
          <a:p>
            <a:fld id="{F98ECF60-19F8-4C88-A195-93F06459BF74}" type="datetimeFigureOut">
              <a:rPr lang="es-MX" smtClean="0"/>
              <a:t>21/01/2022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2342968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s-MX"/>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7" name="Date Placeholder 6"/>
          <p:cNvSpPr>
            <a:spLocks noGrp="1"/>
          </p:cNvSpPr>
          <p:nvPr>
            <p:ph type="dt" sz="half" idx="10"/>
          </p:nvPr>
        </p:nvSpPr>
        <p:spPr/>
        <p:txBody>
          <a:bodyPr/>
          <a:lstStyle/>
          <a:p>
            <a:fld id="{F98ECF60-19F8-4C88-A195-93F06459BF74}" type="datetimeFigureOut">
              <a:rPr lang="es-MX" smtClean="0"/>
              <a:t>21/01/2022</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2036402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Date Placeholder 2"/>
          <p:cNvSpPr>
            <a:spLocks noGrp="1"/>
          </p:cNvSpPr>
          <p:nvPr>
            <p:ph type="dt" sz="half" idx="10"/>
          </p:nvPr>
        </p:nvSpPr>
        <p:spPr/>
        <p:txBody>
          <a:bodyPr/>
          <a:lstStyle/>
          <a:p>
            <a:fld id="{F98ECF60-19F8-4C88-A195-93F06459BF74}" type="datetimeFigureOut">
              <a:rPr lang="es-MX" smtClean="0"/>
              <a:t>21/01/2022</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604845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8ECF60-19F8-4C88-A195-93F06459BF74}" type="datetimeFigureOut">
              <a:rPr lang="es-MX" smtClean="0"/>
              <a:t>21/01/2022</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1423937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s-MX"/>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98ECF60-19F8-4C88-A195-93F06459BF74}" type="datetimeFigureOut">
              <a:rPr lang="es-MX" smtClean="0"/>
              <a:t>21/01/2022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2743780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s-MX"/>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98ECF60-19F8-4C88-A195-93F06459BF74}" type="datetimeFigureOut">
              <a:rPr lang="es-MX" smtClean="0"/>
              <a:t>21/01/2022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3577016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s-MX"/>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8ECF60-19F8-4C88-A195-93F06459BF74}" type="datetimeFigureOut">
              <a:rPr lang="es-MX" smtClean="0"/>
              <a:t>21/01/2022</a:t>
            </a:fld>
            <a:endParaRPr lang="es-MX"/>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58947A-2726-4768-8CC2-C638D98E3F45}" type="slidenum">
              <a:rPr lang="es-MX" smtClean="0"/>
              <a:t>‹#›</a:t>
            </a:fld>
            <a:endParaRPr lang="es-MX"/>
          </a:p>
        </p:txBody>
      </p:sp>
    </p:spTree>
    <p:extLst>
      <p:ext uri="{BB962C8B-B14F-4D97-AF65-F5344CB8AC3E}">
        <p14:creationId xmlns:p14="http://schemas.microsoft.com/office/powerpoint/2010/main" val="15256724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video" Target="https://www.youtube.com/embed/1-WimijgGEU"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332" y="-99753"/>
            <a:ext cx="12388230" cy="7051218"/>
          </a:xfrm>
          <a:prstGeom prst="rect">
            <a:avLst/>
          </a:prstGeom>
        </p:spPr>
      </p:pic>
      <p:sp>
        <p:nvSpPr>
          <p:cNvPr id="6" name="Title 1"/>
          <p:cNvSpPr>
            <a:spLocks noGrp="1"/>
          </p:cNvSpPr>
          <p:nvPr>
            <p:ph type="ctrTitle"/>
          </p:nvPr>
        </p:nvSpPr>
        <p:spPr>
          <a:xfrm>
            <a:off x="341898" y="598101"/>
            <a:ext cx="11508204" cy="1863065"/>
          </a:xfrm>
        </p:spPr>
        <p:txBody>
          <a:bodyPr>
            <a:normAutofit fontScale="90000"/>
          </a:bodyPr>
          <a:lstStyle/>
          <a:p>
            <a:r>
              <a:rPr lang="en-US" sz="8000" b="1" cap="all" baseline="30000" dirty="0">
                <a:solidFill>
                  <a:schemeClr val="bg1"/>
                </a:solidFill>
                <a:latin typeface="Antenna Black" panose="02000505000000020004" pitchFamily="2" charset="0"/>
              </a:rPr>
              <a:t>Families Forming Disciples</a:t>
            </a:r>
            <a:r>
              <a:rPr lang="en-US" b="1" baseline="30000" dirty="0"/>
              <a:t/>
            </a:r>
            <a:br>
              <a:rPr lang="en-US" b="1" baseline="30000" dirty="0"/>
            </a:br>
            <a:endParaRPr lang="en-US" dirty="0"/>
          </a:p>
        </p:txBody>
      </p:sp>
      <p:sp>
        <p:nvSpPr>
          <p:cNvPr id="7" name="Subtitle 2"/>
          <p:cNvSpPr>
            <a:spLocks noGrp="1"/>
          </p:cNvSpPr>
          <p:nvPr>
            <p:ph type="subTitle" idx="1"/>
          </p:nvPr>
        </p:nvSpPr>
        <p:spPr>
          <a:xfrm>
            <a:off x="2828187" y="4411705"/>
            <a:ext cx="6535625" cy="503376"/>
          </a:xfrm>
          <a:solidFill>
            <a:schemeClr val="bg1">
              <a:lumMod val="65000"/>
            </a:schemeClr>
          </a:solidFill>
        </p:spPr>
        <p:txBody>
          <a:bodyPr>
            <a:noAutofit/>
          </a:bodyPr>
          <a:lstStyle/>
          <a:p>
            <a:r>
              <a:rPr lang="es-MX" sz="3200" dirty="0" smtClean="0">
                <a:solidFill>
                  <a:schemeClr val="bg1"/>
                </a:solidFill>
              </a:rPr>
              <a:t>GOD’S COVENANT WITH MOSES</a:t>
            </a:r>
            <a:endParaRPr lang="es-MX" sz="3200" dirty="0">
              <a:solidFill>
                <a:schemeClr val="bg1"/>
              </a:solidFill>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4379" y="5859379"/>
            <a:ext cx="2657226" cy="998449"/>
          </a:xfrm>
          <a:prstGeom prst="rect">
            <a:avLst/>
          </a:prstGeom>
        </p:spPr>
      </p:pic>
    </p:spTree>
    <p:extLst>
      <p:ext uri="{BB962C8B-B14F-4D97-AF65-F5344CB8AC3E}">
        <p14:creationId xmlns:p14="http://schemas.microsoft.com/office/powerpoint/2010/main" val="29482205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33600" y="642501"/>
            <a:ext cx="10058400" cy="6215499"/>
          </a:xfrm>
          <a:prstGeom prst="rect">
            <a:avLst/>
          </a:prstGeom>
        </p:spPr>
      </p:pic>
      <p:sp>
        <p:nvSpPr>
          <p:cNvPr id="4" name="Rectangle 3"/>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5" name="TextBox 4"/>
          <p:cNvSpPr txBox="1"/>
          <p:nvPr/>
        </p:nvSpPr>
        <p:spPr>
          <a:xfrm>
            <a:off x="3935394" y="185319"/>
            <a:ext cx="4487960" cy="707886"/>
          </a:xfrm>
          <a:prstGeom prst="rect">
            <a:avLst/>
          </a:prstGeom>
          <a:noFill/>
        </p:spPr>
        <p:txBody>
          <a:bodyPr wrap="none" rtlCol="0">
            <a:spAutoFit/>
          </a:bodyPr>
          <a:lstStyle/>
          <a:p>
            <a:r>
              <a:rPr lang="en-US" sz="4000" dirty="0" smtClean="0"/>
              <a:t>Family Conversation</a:t>
            </a:r>
            <a:endParaRPr lang="es-MX" sz="4000" dirty="0"/>
          </a:p>
        </p:txBody>
      </p:sp>
      <p:sp>
        <p:nvSpPr>
          <p:cNvPr id="6" name="TextBox 5"/>
          <p:cNvSpPr txBox="1"/>
          <p:nvPr/>
        </p:nvSpPr>
        <p:spPr>
          <a:xfrm>
            <a:off x="600891" y="1195705"/>
            <a:ext cx="9227457" cy="2554545"/>
          </a:xfrm>
          <a:prstGeom prst="rect">
            <a:avLst/>
          </a:prstGeom>
          <a:noFill/>
        </p:spPr>
        <p:txBody>
          <a:bodyPr wrap="square" rtlCol="0">
            <a:spAutoFit/>
          </a:bodyPr>
          <a:lstStyle/>
          <a:p>
            <a:pPr algn="ctr"/>
            <a:endParaRPr lang="en-US" sz="3200" dirty="0" smtClean="0"/>
          </a:p>
          <a:p>
            <a:r>
              <a:rPr lang="en-US" sz="3200" dirty="0" smtClean="0"/>
              <a:t>When </a:t>
            </a:r>
            <a:r>
              <a:rPr lang="en-US" sz="3200" dirty="0"/>
              <a:t>we read the Bible we have to put on our detective hats and look for the clues God has left there.  What are some of the many ways that these stories of Moses and Jesus are similar?</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0561" y="4242693"/>
            <a:ext cx="2203267" cy="2374658"/>
          </a:xfrm>
          <a:prstGeom prst="rect">
            <a:avLst/>
          </a:prstGeom>
        </p:spPr>
      </p:pic>
    </p:spTree>
    <p:extLst>
      <p:ext uri="{BB962C8B-B14F-4D97-AF65-F5344CB8AC3E}">
        <p14:creationId xmlns:p14="http://schemas.microsoft.com/office/powerpoint/2010/main" val="11499519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clrChange>
              <a:clrFrom>
                <a:srgbClr val="FAFAFA"/>
              </a:clrFrom>
              <a:clrTo>
                <a:srgbClr val="FAFAFA">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a:xfrm>
            <a:off x="0" y="190500"/>
            <a:ext cx="12192000" cy="6667500"/>
          </a:xfrm>
          <a:prstGeom prst="rect">
            <a:avLst/>
          </a:prstGeom>
        </p:spPr>
      </p:pic>
      <p:sp>
        <p:nvSpPr>
          <p:cNvPr id="4" name="Rectangle 3"/>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2" name="TextBox 1"/>
          <p:cNvSpPr txBox="1"/>
          <p:nvPr/>
        </p:nvSpPr>
        <p:spPr>
          <a:xfrm>
            <a:off x="3789218" y="216096"/>
            <a:ext cx="4613564" cy="646331"/>
          </a:xfrm>
          <a:prstGeom prst="rect">
            <a:avLst/>
          </a:prstGeom>
          <a:noFill/>
        </p:spPr>
        <p:txBody>
          <a:bodyPr wrap="square" rtlCol="0">
            <a:spAutoFit/>
          </a:bodyPr>
          <a:lstStyle/>
          <a:p>
            <a:r>
              <a:rPr lang="en-US" sz="3600" dirty="0" smtClean="0"/>
              <a:t>Family Mission Activity</a:t>
            </a:r>
            <a:endParaRPr lang="es-MX" sz="3600" dirty="0"/>
          </a:p>
        </p:txBody>
      </p:sp>
      <p:sp>
        <p:nvSpPr>
          <p:cNvPr id="5" name="TextBox 4"/>
          <p:cNvSpPr txBox="1"/>
          <p:nvPr/>
        </p:nvSpPr>
        <p:spPr>
          <a:xfrm>
            <a:off x="947737" y="1294620"/>
            <a:ext cx="10715625" cy="4801314"/>
          </a:xfrm>
          <a:prstGeom prst="rect">
            <a:avLst/>
          </a:prstGeom>
          <a:noFill/>
        </p:spPr>
        <p:txBody>
          <a:bodyPr wrap="square" rtlCol="0">
            <a:spAutoFit/>
          </a:bodyPr>
          <a:lstStyle/>
          <a:p>
            <a:r>
              <a:rPr lang="en-US" dirty="0"/>
              <a:t>1. Introduce Mission Activity</a:t>
            </a:r>
          </a:p>
          <a:p>
            <a:endParaRPr lang="en-US" dirty="0" smtClean="0"/>
          </a:p>
          <a:p>
            <a:r>
              <a:rPr lang="en-US" dirty="0" smtClean="0"/>
              <a:t>2</a:t>
            </a:r>
            <a:r>
              <a:rPr lang="en-US" dirty="0"/>
              <a:t>. Explain Activity </a:t>
            </a:r>
          </a:p>
          <a:p>
            <a:pPr marL="400050" lvl="0" indent="-400050">
              <a:buFont typeface="+mj-lt"/>
              <a:buAutoNum type="romanLcPeriod"/>
            </a:pPr>
            <a:r>
              <a:rPr lang="en-US" dirty="0"/>
              <a:t>Watch one or both of the videos on Ash Wednesday and Lent together</a:t>
            </a:r>
          </a:p>
          <a:p>
            <a:pPr marL="400050" lvl="0" indent="-400050">
              <a:buFont typeface="+mj-lt"/>
              <a:buAutoNum type="romanLcPeriod"/>
            </a:pPr>
            <a:r>
              <a:rPr lang="en-US" dirty="0"/>
              <a:t>Read the USCCB explanations about the Spiritual and Corporal Works of Mercy, as well as the Lenten Family </a:t>
            </a:r>
            <a:r>
              <a:rPr lang="en-US" dirty="0" smtClean="0"/>
              <a:t>Plan</a:t>
            </a:r>
            <a:endParaRPr lang="en-US" dirty="0"/>
          </a:p>
          <a:p>
            <a:pPr marL="400050" lvl="0" indent="-400050">
              <a:buFont typeface="+mj-lt"/>
              <a:buAutoNum type="romanLcPeriod"/>
            </a:pPr>
            <a:r>
              <a:rPr lang="en-US" dirty="0"/>
              <a:t>Pray and plan. First read Exodus 3:1-10 together as a family. Entrust your preparations for Lent to the Lord, praying that you may be faithful to what the Lord asks, like Moses. Then, decide together which works your family will do to practice the Lenten pillars of praying, fasting, and almsgiving and make a Family Lenten Plan.</a:t>
            </a:r>
          </a:p>
          <a:p>
            <a:pPr marL="400050" lvl="0" indent="-400050">
              <a:buFont typeface="+mj-lt"/>
              <a:buAutoNum type="romanLcPeriod"/>
            </a:pPr>
            <a:r>
              <a:rPr lang="en-US" dirty="0"/>
              <a:t>As part of your Family Lenten Plan, schedule a time to go to confession together. The Sacrament of Penance and Reconciliation is a great opportunity to rely on the Lord’s mercy and grace and be renewed by the Lord’s forgiveness</a:t>
            </a:r>
          </a:p>
          <a:p>
            <a:pPr marL="400050" lvl="0" indent="-400050">
              <a:buFont typeface="+mj-lt"/>
              <a:buAutoNum type="romanLcPeriod"/>
            </a:pPr>
            <a:r>
              <a:rPr lang="en-US" dirty="0"/>
              <a:t>Place a cross, crucifix or another sacramental on your family’s home altar to remind you of the upcoming Lenten Season. </a:t>
            </a:r>
          </a:p>
          <a:p>
            <a:pPr lvl="0"/>
            <a:endParaRPr lang="en-US" dirty="0" smtClean="0"/>
          </a:p>
          <a:p>
            <a:pPr lvl="0"/>
            <a:r>
              <a:rPr lang="en-US" dirty="0" smtClean="0"/>
              <a:t>3. Be </a:t>
            </a:r>
            <a:r>
              <a:rPr lang="en-US" dirty="0"/>
              <a:t>prepared to share about your Family Lenten Plan and sacramental, at the next gathering. </a:t>
            </a:r>
          </a:p>
          <a:p>
            <a:endParaRPr lang="en-US" dirty="0"/>
          </a:p>
        </p:txBody>
      </p:sp>
    </p:spTree>
    <p:extLst>
      <p:ext uri="{BB962C8B-B14F-4D97-AF65-F5344CB8AC3E}">
        <p14:creationId xmlns:p14="http://schemas.microsoft.com/office/powerpoint/2010/main" val="119076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3261360" y="151596"/>
            <a:ext cx="10058400" cy="6706404"/>
          </a:xfrm>
          <a:prstGeom prst="rect">
            <a:avLst/>
          </a:prstGeom>
        </p:spPr>
      </p:pic>
      <p:sp>
        <p:nvSpPr>
          <p:cNvPr id="2" name="Rectangle 1"/>
          <p:cNvSpPr/>
          <p:nvPr/>
        </p:nvSpPr>
        <p:spPr>
          <a:xfrm>
            <a:off x="775394" y="1241638"/>
            <a:ext cx="5604196" cy="5016758"/>
          </a:xfrm>
          <a:prstGeom prst="rect">
            <a:avLst/>
          </a:prstGeom>
        </p:spPr>
        <p:txBody>
          <a:bodyPr wrap="square">
            <a:spAutoFit/>
          </a:bodyPr>
          <a:lstStyle/>
          <a:p>
            <a:r>
              <a:rPr lang="en-US" sz="2800" dirty="0"/>
              <a:t>Dear God,</a:t>
            </a:r>
            <a:br>
              <a:rPr lang="en-US" sz="2800" dirty="0"/>
            </a:br>
            <a:r>
              <a:rPr lang="en-US" sz="2800" dirty="0"/>
              <a:t>Thank You for gathering us together today!  Bless us and give us the wisdom to make the best choices for our family. Give us grace to trust in You even when we don't see immediate answers. Give us hope to carry on in spite of the circumstances around us. We thank You for hearing and answering our prayer.</a:t>
            </a:r>
          </a:p>
          <a:p>
            <a:r>
              <a:rPr lang="en-US" sz="2800" dirty="0"/>
              <a:t>Glory be to the Father, </a:t>
            </a:r>
            <a:r>
              <a:rPr lang="en-US" sz="2800" dirty="0" smtClean="0"/>
              <a:t>…</a:t>
            </a:r>
            <a:r>
              <a:rPr lang="en-US" sz="4000" dirty="0" smtClean="0"/>
              <a:t> </a:t>
            </a:r>
            <a:endParaRPr lang="es-MX" sz="4000" dirty="0"/>
          </a:p>
        </p:txBody>
      </p:sp>
      <p:sp>
        <p:nvSpPr>
          <p:cNvPr id="3" name="Rectangle 2"/>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4" name="TextBox 3"/>
          <p:cNvSpPr txBox="1"/>
          <p:nvPr/>
        </p:nvSpPr>
        <p:spPr>
          <a:xfrm>
            <a:off x="3261360" y="314710"/>
            <a:ext cx="5669280" cy="584775"/>
          </a:xfrm>
          <a:prstGeom prst="rect">
            <a:avLst/>
          </a:prstGeom>
          <a:noFill/>
        </p:spPr>
        <p:txBody>
          <a:bodyPr wrap="square" rtlCol="0">
            <a:spAutoFit/>
          </a:bodyPr>
          <a:lstStyle/>
          <a:p>
            <a:pPr algn="ctr"/>
            <a:r>
              <a:rPr lang="en-US" sz="3200" dirty="0" smtClean="0"/>
              <a:t>Closing Prayer</a:t>
            </a:r>
            <a:endParaRPr lang="en-US" sz="3200" dirty="0"/>
          </a:p>
        </p:txBody>
      </p:sp>
    </p:spTree>
    <p:extLst>
      <p:ext uri="{BB962C8B-B14F-4D97-AF65-F5344CB8AC3E}">
        <p14:creationId xmlns:p14="http://schemas.microsoft.com/office/powerpoint/2010/main" val="24642540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587349" y="3444866"/>
            <a:ext cx="4929378" cy="3354945"/>
          </a:xfrm>
          <a:prstGeom prst="rect">
            <a:avLst/>
          </a:prstGeom>
        </p:spPr>
      </p:pic>
      <p:sp>
        <p:nvSpPr>
          <p:cNvPr id="3" name="Rectangle 2"/>
          <p:cNvSpPr/>
          <p:nvPr/>
        </p:nvSpPr>
        <p:spPr>
          <a:xfrm>
            <a:off x="1809750" y="1271222"/>
            <a:ext cx="8572500" cy="3693319"/>
          </a:xfrm>
          <a:prstGeom prst="rect">
            <a:avLst/>
          </a:prstGeom>
        </p:spPr>
        <p:txBody>
          <a:bodyPr wrap="square">
            <a:spAutoFit/>
          </a:bodyPr>
          <a:lstStyle/>
          <a:p>
            <a:r>
              <a:rPr lang="en-US" sz="2400" dirty="0" smtClean="0"/>
              <a:t>Lord </a:t>
            </a:r>
            <a:r>
              <a:rPr lang="en-US" sz="2400" dirty="0"/>
              <a:t>Jesus Christ, </a:t>
            </a:r>
            <a:endParaRPr lang="en-US" sz="2400" dirty="0" smtClean="0"/>
          </a:p>
          <a:p>
            <a:endParaRPr lang="en-US" sz="2400" dirty="0" smtClean="0"/>
          </a:p>
          <a:p>
            <a:r>
              <a:rPr lang="en-US" sz="2400" dirty="0" smtClean="0"/>
              <a:t>We </a:t>
            </a:r>
            <a:r>
              <a:rPr lang="en-US" sz="2400" dirty="0"/>
              <a:t>entrust our family to You and ask for Your blessing and protection. We love You Lord Jesus with all our hearts and we ask that You help our family become more like the Holy Family. Help us to be kind, loving, and patient with one another. Give us all the grace we need to become saints and Your faithful disciples. </a:t>
            </a:r>
            <a:endParaRPr lang="en-US" sz="2400" dirty="0" smtClean="0"/>
          </a:p>
          <a:p>
            <a:endParaRPr lang="en-US" sz="2400" dirty="0" smtClean="0"/>
          </a:p>
          <a:p>
            <a:r>
              <a:rPr lang="en-US" sz="2400" dirty="0" smtClean="0"/>
              <a:t>Amen.</a:t>
            </a:r>
          </a:p>
          <a:p>
            <a:endParaRPr lang="en-US" dirty="0"/>
          </a:p>
        </p:txBody>
      </p:sp>
      <p:sp>
        <p:nvSpPr>
          <p:cNvPr id="5" name="Rectangle 4"/>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6" name="Title 1"/>
          <p:cNvSpPr txBox="1">
            <a:spLocks/>
          </p:cNvSpPr>
          <p:nvPr/>
        </p:nvSpPr>
        <p:spPr>
          <a:xfrm>
            <a:off x="2783497" y="40298"/>
            <a:ext cx="6537082" cy="14988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cap="all" baseline="30000" dirty="0" smtClean="0">
                <a:latin typeface="Antenna Black" panose="02000505000000020004" pitchFamily="2" charset="0"/>
              </a:rPr>
              <a:t>Opening Prayer</a:t>
            </a:r>
            <a:endParaRPr lang="en-US" cap="all" baseline="30000" dirty="0">
              <a:latin typeface="Antenna Black" panose="02000505000000020004" pitchFamily="2" charset="0"/>
            </a:endParaRPr>
          </a:p>
        </p:txBody>
      </p:sp>
    </p:spTree>
    <p:extLst>
      <p:ext uri="{BB962C8B-B14F-4D97-AF65-F5344CB8AC3E}">
        <p14:creationId xmlns:p14="http://schemas.microsoft.com/office/powerpoint/2010/main" val="42559924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eauty and Fashion Blog: Just got tagged with 45 questions ..."/>
          <p:cNvPicPr>
            <a:picLocks noChangeAspect="1"/>
          </p:cNvPicPr>
          <p:nvPr/>
        </p:nvPicPr>
        <p:blipFill>
          <a:blip r:embed="rId2">
            <a:extLst>
              <a:ext uri="{28A0092B-C50C-407E-A947-70E740481C1C}">
                <a14:useLocalDpi xmlns:a14="http://schemas.microsoft.com/office/drawing/2010/main"/>
              </a:ext>
            </a:extLst>
          </a:blip>
          <a:stretch>
            <a:fillRect/>
          </a:stretch>
        </p:blipFill>
        <p:spPr>
          <a:xfrm rot="722767">
            <a:off x="7233705" y="1654189"/>
            <a:ext cx="4968753" cy="4420919"/>
          </a:xfrm>
          <a:prstGeom prst="rect">
            <a:avLst/>
          </a:prstGeom>
        </p:spPr>
      </p:pic>
      <p:sp>
        <p:nvSpPr>
          <p:cNvPr id="4" name="Rectangle 3"/>
          <p:cNvSpPr/>
          <p:nvPr/>
        </p:nvSpPr>
        <p:spPr>
          <a:xfrm>
            <a:off x="0" y="0"/>
            <a:ext cx="12192000" cy="1078523"/>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4282586" y="117062"/>
            <a:ext cx="3626828" cy="14988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cap="all" baseline="30000" dirty="0" smtClean="0">
                <a:latin typeface="Antenna Black" panose="02000505000000020004" pitchFamily="2" charset="0"/>
              </a:rPr>
              <a:t>Ice Breaker</a:t>
            </a:r>
            <a:endParaRPr lang="en-US" sz="4800" cap="all" baseline="30000" dirty="0">
              <a:latin typeface="Antenna Black" panose="02000505000000020004" pitchFamily="2" charset="0"/>
            </a:endParaRPr>
          </a:p>
        </p:txBody>
      </p:sp>
      <p:sp>
        <p:nvSpPr>
          <p:cNvPr id="3" name="Rectangle 2"/>
          <p:cNvSpPr/>
          <p:nvPr/>
        </p:nvSpPr>
        <p:spPr>
          <a:xfrm>
            <a:off x="4606834" y="1837508"/>
            <a:ext cx="2778035" cy="1446550"/>
          </a:xfrm>
          <a:prstGeom prst="rect">
            <a:avLst/>
          </a:prstGeom>
          <a:noFill/>
        </p:spPr>
        <p:txBody>
          <a:bodyPr wrap="square" lIns="91440" tIns="45720" rIns="91440" bIns="45720">
            <a:spAutoFit/>
          </a:bodyPr>
          <a:lstStyle/>
          <a:p>
            <a:pPr algn="ctr"/>
            <a:r>
              <a:rPr lang="en-US" sz="8800" b="1" cap="none" spc="0" dirty="0" smtClean="0">
                <a:ln w="22225">
                  <a:solidFill>
                    <a:schemeClr val="accent2"/>
                  </a:solidFill>
                  <a:prstDash val="solid"/>
                </a:ln>
                <a:solidFill>
                  <a:schemeClr val="accent2">
                    <a:lumMod val="40000"/>
                    <a:lumOff val="60000"/>
                  </a:schemeClr>
                </a:solidFill>
                <a:effectLst/>
              </a:rPr>
              <a:t>Truth</a:t>
            </a:r>
            <a:endParaRPr lang="en-US" sz="8800" b="1" cap="none" spc="0" dirty="0">
              <a:ln w="22225">
                <a:solidFill>
                  <a:schemeClr val="accent2"/>
                </a:solidFill>
                <a:prstDash val="solid"/>
              </a:ln>
              <a:solidFill>
                <a:schemeClr val="accent2">
                  <a:lumMod val="40000"/>
                  <a:lumOff val="60000"/>
                </a:schemeClr>
              </a:solidFill>
              <a:effectLst/>
            </a:endParaRPr>
          </a:p>
        </p:txBody>
      </p:sp>
      <p:sp>
        <p:nvSpPr>
          <p:cNvPr id="6" name="Rectangle 5"/>
          <p:cNvSpPr/>
          <p:nvPr/>
        </p:nvSpPr>
        <p:spPr>
          <a:xfrm>
            <a:off x="4606835" y="3332717"/>
            <a:ext cx="2987040" cy="923330"/>
          </a:xfrm>
          <a:prstGeom prst="rect">
            <a:avLst/>
          </a:prstGeom>
          <a:noFill/>
        </p:spPr>
        <p:txBody>
          <a:bodyPr wrap="square" lIns="91440" tIns="45720" rIns="91440" bIns="45720">
            <a:spAutoFit/>
          </a:bodyPr>
          <a:lstStyle/>
          <a:p>
            <a:pPr algn="ctr"/>
            <a:r>
              <a:rPr lang="en-US" sz="54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or</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8" name="Rectangle 7"/>
          <p:cNvSpPr/>
          <p:nvPr/>
        </p:nvSpPr>
        <p:spPr>
          <a:xfrm>
            <a:off x="1938529" y="4153989"/>
            <a:ext cx="7553814" cy="1569660"/>
          </a:xfrm>
          <a:prstGeom prst="rect">
            <a:avLst/>
          </a:prstGeom>
          <a:noFill/>
          <a:ln>
            <a:noFill/>
          </a:ln>
        </p:spPr>
        <p:txBody>
          <a:bodyPr wrap="square" lIns="91440" tIns="45720" rIns="91440" bIns="45720">
            <a:spAutoFit/>
          </a:bodyPr>
          <a:lstStyle/>
          <a:p>
            <a:pPr algn="ctr"/>
            <a:r>
              <a:rPr lang="en-US" sz="96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 </a:t>
            </a:r>
            <a:r>
              <a:rPr lang="en-US" sz="9600" b="1" cap="none" spc="0" dirty="0" smtClean="0">
                <a:ln w="12700" cmpd="sng">
                  <a:solidFill>
                    <a:schemeClr val="accent4"/>
                  </a:solidFill>
                  <a:prstDash val="solid"/>
                </a:ln>
                <a:solidFill>
                  <a:schemeClr val="accent6">
                    <a:lumMod val="60000"/>
                    <a:lumOff val="40000"/>
                  </a:schemeClr>
                </a:solidFill>
                <a:effectLst/>
              </a:rPr>
              <a:t>CHALLENGE</a:t>
            </a:r>
            <a:endParaRPr lang="en-US" sz="9600" b="1" cap="none" spc="0" dirty="0">
              <a:ln w="12700" cmpd="sng">
                <a:solidFill>
                  <a:schemeClr val="accent4"/>
                </a:solidFill>
                <a:prstDash val="solid"/>
              </a:ln>
              <a:solidFill>
                <a:schemeClr val="accent6">
                  <a:lumMod val="60000"/>
                  <a:lumOff val="40000"/>
                </a:schemeClr>
              </a:solidFill>
              <a:effectLst/>
            </a:endParaRPr>
          </a:p>
        </p:txBody>
      </p:sp>
    </p:spTree>
    <p:extLst>
      <p:ext uri="{BB962C8B-B14F-4D97-AF65-F5344CB8AC3E}">
        <p14:creationId xmlns:p14="http://schemas.microsoft.com/office/powerpoint/2010/main" val="22305888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4" name="TextBox 3"/>
          <p:cNvSpPr txBox="1"/>
          <p:nvPr/>
        </p:nvSpPr>
        <p:spPr>
          <a:xfrm>
            <a:off x="4755766" y="185319"/>
            <a:ext cx="2314095" cy="707886"/>
          </a:xfrm>
          <a:prstGeom prst="rect">
            <a:avLst/>
          </a:prstGeom>
          <a:noFill/>
        </p:spPr>
        <p:txBody>
          <a:bodyPr wrap="none" rtlCol="0">
            <a:spAutoFit/>
          </a:bodyPr>
          <a:lstStyle/>
          <a:p>
            <a:r>
              <a:rPr lang="en-US" sz="4000" dirty="0" smtClean="0"/>
              <a:t>Question?</a:t>
            </a:r>
            <a:endParaRPr lang="es-MX" sz="4000" dirty="0"/>
          </a:p>
        </p:txBody>
      </p:sp>
      <p:sp>
        <p:nvSpPr>
          <p:cNvPr id="8" name="TextBox 7"/>
          <p:cNvSpPr txBox="1"/>
          <p:nvPr/>
        </p:nvSpPr>
        <p:spPr>
          <a:xfrm>
            <a:off x="3591098" y="1330036"/>
            <a:ext cx="4380807" cy="3139321"/>
          </a:xfrm>
          <a:prstGeom prst="rect">
            <a:avLst/>
          </a:prstGeom>
          <a:noFill/>
        </p:spPr>
        <p:txBody>
          <a:bodyPr wrap="square" rtlCol="0">
            <a:spAutoFit/>
          </a:bodyPr>
          <a:lstStyle/>
          <a:p>
            <a:pPr algn="ctr"/>
            <a:r>
              <a:rPr lang="en-US" sz="6600" dirty="0" smtClean="0"/>
              <a:t>Why was the library so tall? </a:t>
            </a:r>
            <a:endParaRPr lang="en-US" sz="6600" dirty="0"/>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89878" y="1330036"/>
            <a:ext cx="4808625" cy="5378335"/>
          </a:xfrm>
          <a:prstGeom prst="rect">
            <a:avLst/>
          </a:prstGeom>
        </p:spPr>
      </p:pic>
    </p:spTree>
    <p:extLst>
      <p:ext uri="{BB962C8B-B14F-4D97-AF65-F5344CB8AC3E}">
        <p14:creationId xmlns:p14="http://schemas.microsoft.com/office/powerpoint/2010/main" val="4016339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b="19733"/>
          <a:stretch/>
        </p:blipFill>
        <p:spPr>
          <a:xfrm>
            <a:off x="0" y="391464"/>
            <a:ext cx="12192000" cy="6499787"/>
          </a:xfrm>
          <a:prstGeom prst="rect">
            <a:avLst/>
          </a:prstGeom>
        </p:spPr>
      </p:pic>
      <p:sp>
        <p:nvSpPr>
          <p:cNvPr id="3" name="Rectangle 2"/>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4" name="TextBox 3"/>
          <p:cNvSpPr txBox="1"/>
          <p:nvPr/>
        </p:nvSpPr>
        <p:spPr>
          <a:xfrm>
            <a:off x="3578227" y="216096"/>
            <a:ext cx="5035546" cy="646331"/>
          </a:xfrm>
          <a:prstGeom prst="rect">
            <a:avLst/>
          </a:prstGeom>
          <a:noFill/>
        </p:spPr>
        <p:txBody>
          <a:bodyPr wrap="none" rtlCol="0">
            <a:spAutoFit/>
          </a:bodyPr>
          <a:lstStyle/>
          <a:p>
            <a:r>
              <a:rPr lang="en-US" sz="3600" dirty="0"/>
              <a:t>Why is the Bible a library?</a:t>
            </a:r>
            <a:endParaRPr lang="es-MX" sz="6600" dirty="0"/>
          </a:p>
        </p:txBody>
      </p:sp>
    </p:spTree>
    <p:extLst>
      <p:ext uri="{BB962C8B-B14F-4D97-AF65-F5344CB8AC3E}">
        <p14:creationId xmlns:p14="http://schemas.microsoft.com/office/powerpoint/2010/main" val="6611440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2296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2" name="Rectangle 1"/>
          <p:cNvSpPr/>
          <p:nvPr/>
        </p:nvSpPr>
        <p:spPr>
          <a:xfrm>
            <a:off x="2421403" y="57537"/>
            <a:ext cx="7601761" cy="707886"/>
          </a:xfrm>
          <a:prstGeom prst="rect">
            <a:avLst/>
          </a:prstGeom>
        </p:spPr>
        <p:txBody>
          <a:bodyPr wrap="none">
            <a:spAutoFit/>
          </a:bodyPr>
          <a:lstStyle/>
          <a:p>
            <a:r>
              <a:rPr lang="en-US" sz="4000" dirty="0"/>
              <a:t>Exodus </a:t>
            </a:r>
            <a:r>
              <a:rPr lang="en-US" sz="4000" dirty="0" smtClean="0"/>
              <a:t>2:1-10 – </a:t>
            </a:r>
            <a:r>
              <a:rPr lang="en-US" sz="4000" i="1" dirty="0" smtClean="0"/>
              <a:t>The Prince </a:t>
            </a:r>
            <a:r>
              <a:rPr lang="en-US" sz="4000" i="1" dirty="0"/>
              <a:t>of Egypt</a:t>
            </a:r>
            <a:endParaRPr lang="es-MX" sz="6000" i="1" dirty="0"/>
          </a:p>
        </p:txBody>
      </p:sp>
      <p:pic>
        <p:nvPicPr>
          <p:cNvPr id="5" name="1-WimijgGEU"/>
          <p:cNvPicPr>
            <a:picLocks noRot="1" noChangeAspect="1"/>
          </p:cNvPicPr>
          <p:nvPr>
            <a:videoFile r:link="rId1"/>
          </p:nvPr>
        </p:nvPicPr>
        <p:blipFill>
          <a:blip r:embed="rId3"/>
          <a:stretch>
            <a:fillRect/>
          </a:stretch>
        </p:blipFill>
        <p:spPr>
          <a:xfrm>
            <a:off x="1034472" y="880497"/>
            <a:ext cx="10123055" cy="5694219"/>
          </a:xfrm>
          <a:prstGeom prst="rect">
            <a:avLst/>
          </a:prstGeom>
        </p:spPr>
      </p:pic>
    </p:spTree>
    <p:extLst>
      <p:ext uri="{BB962C8B-B14F-4D97-AF65-F5344CB8AC3E}">
        <p14:creationId xmlns:p14="http://schemas.microsoft.com/office/powerpoint/2010/main" val="33637406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70664" y="301336"/>
            <a:ext cx="3087577" cy="523220"/>
          </a:xfrm>
          <a:prstGeom prst="rect">
            <a:avLst/>
          </a:prstGeom>
          <a:noFill/>
        </p:spPr>
        <p:txBody>
          <a:bodyPr wrap="none" rtlCol="0">
            <a:spAutoFit/>
          </a:bodyPr>
          <a:lstStyle/>
          <a:p>
            <a:r>
              <a:rPr lang="en-US" sz="2800" dirty="0" smtClean="0"/>
              <a:t>Let’s read the Bible!</a:t>
            </a:r>
            <a:endParaRPr lang="es-MX" sz="2800" dirty="0"/>
          </a:p>
        </p:txBody>
      </p:sp>
      <p:sp>
        <p:nvSpPr>
          <p:cNvPr id="4" name="Rectangle 3"/>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5" name="TextBox 4"/>
          <p:cNvSpPr txBox="1"/>
          <p:nvPr/>
        </p:nvSpPr>
        <p:spPr>
          <a:xfrm>
            <a:off x="2555464" y="239780"/>
            <a:ext cx="6501139" cy="646331"/>
          </a:xfrm>
          <a:prstGeom prst="rect">
            <a:avLst/>
          </a:prstGeom>
          <a:noFill/>
        </p:spPr>
        <p:txBody>
          <a:bodyPr wrap="none" rtlCol="0">
            <a:spAutoFit/>
          </a:bodyPr>
          <a:lstStyle/>
          <a:p>
            <a:r>
              <a:rPr lang="en-US" sz="3600" dirty="0"/>
              <a:t>Family Activity: Baby Moses </a:t>
            </a:r>
            <a:r>
              <a:rPr lang="en-US" sz="3600" dirty="0" smtClean="0"/>
              <a:t>Maze</a:t>
            </a:r>
            <a:endParaRPr lang="es-MX" sz="6600" dirty="0"/>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11251" y="0"/>
            <a:ext cx="9371098" cy="6858000"/>
          </a:xfrm>
          <a:prstGeom prst="rect">
            <a:avLst/>
          </a:prstGeom>
        </p:spPr>
      </p:pic>
    </p:spTree>
    <p:extLst>
      <p:ext uri="{BB962C8B-B14F-4D97-AF65-F5344CB8AC3E}">
        <p14:creationId xmlns:p14="http://schemas.microsoft.com/office/powerpoint/2010/main" val="22767316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D wallpaper: bible, light, jesus, christ, god, holy ..."/>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8470"/>
            <a:ext cx="12192000" cy="6886470"/>
          </a:xfrm>
          <a:prstGeom prst="rect">
            <a:avLst/>
          </a:prstGeom>
        </p:spPr>
      </p:pic>
      <p:sp>
        <p:nvSpPr>
          <p:cNvPr id="4" name="Rectangle 3"/>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5" name="TextBox 4"/>
          <p:cNvSpPr txBox="1"/>
          <p:nvPr/>
        </p:nvSpPr>
        <p:spPr>
          <a:xfrm>
            <a:off x="2299479" y="295520"/>
            <a:ext cx="7593041" cy="584775"/>
          </a:xfrm>
          <a:prstGeom prst="rect">
            <a:avLst/>
          </a:prstGeom>
          <a:noFill/>
        </p:spPr>
        <p:txBody>
          <a:bodyPr wrap="none" rtlCol="0">
            <a:spAutoFit/>
          </a:bodyPr>
          <a:lstStyle/>
          <a:p>
            <a:r>
              <a:rPr lang="en-US" sz="3200" dirty="0"/>
              <a:t>Old Testament foreshadows New Testament </a:t>
            </a:r>
            <a:endParaRPr lang="es-MX" sz="6000" dirty="0"/>
          </a:p>
        </p:txBody>
      </p:sp>
    </p:spTree>
    <p:extLst>
      <p:ext uri="{BB962C8B-B14F-4D97-AF65-F5344CB8AC3E}">
        <p14:creationId xmlns:p14="http://schemas.microsoft.com/office/powerpoint/2010/main" val="23842658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t="1" b="14640"/>
          <a:stretch/>
        </p:blipFill>
        <p:spPr>
          <a:xfrm>
            <a:off x="0" y="984645"/>
            <a:ext cx="12192000" cy="5873355"/>
          </a:xfrm>
          <a:prstGeom prst="rect">
            <a:avLst/>
          </a:prstGeom>
        </p:spPr>
      </p:pic>
      <p:sp>
        <p:nvSpPr>
          <p:cNvPr id="4" name="Rectangle 3"/>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5" name="TextBox 4"/>
          <p:cNvSpPr txBox="1"/>
          <p:nvPr/>
        </p:nvSpPr>
        <p:spPr>
          <a:xfrm>
            <a:off x="3953829" y="276759"/>
            <a:ext cx="4159793" cy="707886"/>
          </a:xfrm>
          <a:prstGeom prst="rect">
            <a:avLst/>
          </a:prstGeom>
          <a:noFill/>
        </p:spPr>
        <p:txBody>
          <a:bodyPr wrap="none" rtlCol="0">
            <a:spAutoFit/>
          </a:bodyPr>
          <a:lstStyle/>
          <a:p>
            <a:r>
              <a:rPr lang="en-US" sz="4000" dirty="0"/>
              <a:t>Baby Jesus Escapes</a:t>
            </a:r>
            <a:endParaRPr lang="es-MX" sz="7200" dirty="0"/>
          </a:p>
        </p:txBody>
      </p:sp>
    </p:spTree>
    <p:extLst>
      <p:ext uri="{BB962C8B-B14F-4D97-AF65-F5344CB8AC3E}">
        <p14:creationId xmlns:p14="http://schemas.microsoft.com/office/powerpoint/2010/main" val="225864278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2973</TotalTime>
  <Words>444</Words>
  <Application>Microsoft Office PowerPoint</Application>
  <PresentationFormat>Widescreen</PresentationFormat>
  <Paragraphs>37</Paragraphs>
  <Slides>12</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Antenna Black</vt:lpstr>
      <vt:lpstr>Arial</vt:lpstr>
      <vt:lpstr>Calibri</vt:lpstr>
      <vt:lpstr>Calibri Light</vt:lpstr>
      <vt:lpstr>Office Theme</vt:lpstr>
      <vt:lpstr>Families Forming Disciples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AOA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Monica Oppermann</dc:creator>
  <cp:lastModifiedBy>Patrick Metts</cp:lastModifiedBy>
  <cp:revision>27</cp:revision>
  <dcterms:created xsi:type="dcterms:W3CDTF">2021-11-19T16:04:10Z</dcterms:created>
  <dcterms:modified xsi:type="dcterms:W3CDTF">2022-01-21T16:39:57Z</dcterms:modified>
</cp:coreProperties>
</file>