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01" r:id="rId3"/>
    <p:sldId id="259" r:id="rId4"/>
    <p:sldId id="271" r:id="rId5"/>
    <p:sldId id="285" r:id="rId6"/>
    <p:sldId id="260" r:id="rId7"/>
    <p:sldId id="302" r:id="rId8"/>
    <p:sldId id="283" r:id="rId9"/>
    <p:sldId id="262" r:id="rId10"/>
    <p:sldId id="300" r:id="rId11"/>
    <p:sldId id="284" r:id="rId12"/>
    <p:sldId id="287" r:id="rId13"/>
    <p:sldId id="286" r:id="rId14"/>
    <p:sldId id="288" r:id="rId15"/>
    <p:sldId id="289" r:id="rId16"/>
    <p:sldId id="290" r:id="rId17"/>
    <p:sldId id="279"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679ED-B93A-45D4-8479-F679EC766265}" v="131" dt="2024-09-04T18:56:43.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64" d="100"/>
          <a:sy n="64" d="100"/>
        </p:scale>
        <p:origin x="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06/09/2024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06/09/2024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06/09/2024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06/09/2024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06/09/2024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lainbibleteaching.com/2015/12/01/gods-words-to-ada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beach-during-sunset-635279/"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svgsilh.com/image/2027485.html"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pngall.com/writing-png/download/69010"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kist.com/free-photo-smpqo"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hyperlink" Target="https://freepngimg.com/png/26408-candles-transparent-backgroun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raditionalistnews.blogspot.com/2018/09/jews-messiahjesus-christ.htm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en/view-image.php?image=84475&amp;picture=charades-game-child-boy"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awakeningwithplanetearth.com/category/religions-of-the-world/christianity-see-also-buddhic-or-christ-consciousness/holy-trin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s5lynbXVkLw?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earth-give-giving-god-hand-1292975/"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profzucker/24234983222"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and person&#10;&#10;Description automatically generated">
            <a:extLst>
              <a:ext uri="{FF2B5EF4-FFF2-40B4-BE49-F238E27FC236}">
                <a16:creationId xmlns:a16="http://schemas.microsoft.com/office/drawing/2014/main" id="{082379F9-4C86-2C74-22C9-AD0D1ACAE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Subtitle 1"/>
          <p:cNvSpPr>
            <a:spLocks noGrp="1"/>
          </p:cNvSpPr>
          <p:nvPr>
            <p:ph type="subTitle" idx="1"/>
          </p:nvPr>
        </p:nvSpPr>
        <p:spPr>
          <a:xfrm>
            <a:off x="443883" y="5416061"/>
            <a:ext cx="11203620" cy="124738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Topic: God Creates Order and Harmony</a:t>
            </a:r>
          </a:p>
        </p:txBody>
      </p:sp>
      <p:pic>
        <p:nvPicPr>
          <p:cNvPr id="3" name="Picture 2">
            <a:extLst>
              <a:ext uri="{FF2B5EF4-FFF2-40B4-BE49-F238E27FC236}">
                <a16:creationId xmlns:a16="http://schemas.microsoft.com/office/drawing/2014/main" id="{948CCE95-5BDA-D3BC-E8BE-9787C579CB17}"/>
              </a:ext>
            </a:extLst>
          </p:cNvPr>
          <p:cNvPicPr>
            <a:picLocks noChangeAspect="1"/>
          </p:cNvPicPr>
          <p:nvPr/>
        </p:nvPicPr>
        <p:blipFill>
          <a:blip r:embed="rId3"/>
          <a:stretch>
            <a:fillRect/>
          </a:stretch>
        </p:blipFill>
        <p:spPr>
          <a:xfrm>
            <a:off x="1272195" y="397720"/>
            <a:ext cx="9296973" cy="1364801"/>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forest with mountains in the background&#10;&#10;Description automatically generated">
            <a:extLst>
              <a:ext uri="{FF2B5EF4-FFF2-40B4-BE49-F238E27FC236}">
                <a16:creationId xmlns:a16="http://schemas.microsoft.com/office/drawing/2014/main" id="{757C9EAC-0D69-A46D-2BDE-D50F52C7E1F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10"/>
            <a:ext cx="9669642" cy="6857990"/>
          </a:xfrm>
          <a:prstGeom prst="rect">
            <a:avLst/>
          </a:prstGeom>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30738" y="207390"/>
            <a:ext cx="5458213" cy="6650599"/>
          </a:xfrm>
          <a:prstGeom prst="rect">
            <a:avLst/>
          </a:prstGeom>
        </p:spPr>
        <p:txBody>
          <a:bodyPr vert="horz" lIns="91440" tIns="45720" rIns="91440" bIns="45720" rtlCol="0">
            <a:noAutofit/>
          </a:bodyPr>
          <a:lstStyle/>
          <a:p>
            <a:pPr>
              <a:lnSpc>
                <a:spcPct val="90000"/>
              </a:lnSpc>
              <a:spcAft>
                <a:spcPts val="600"/>
              </a:spcAft>
            </a:pPr>
            <a:endParaRPr lang="en-US" sz="2000" dirty="0">
              <a:solidFill>
                <a:srgbClr val="C00000"/>
              </a:solidFill>
            </a:endParaRPr>
          </a:p>
          <a:p>
            <a:pPr>
              <a:lnSpc>
                <a:spcPct val="90000"/>
              </a:lnSpc>
              <a:spcAft>
                <a:spcPts val="600"/>
              </a:spcAft>
            </a:pPr>
            <a:r>
              <a:rPr lang="es-ES" sz="2000" i="1" dirty="0">
                <a:solidFill>
                  <a:srgbClr val="C00000"/>
                </a:solidFill>
              </a:rPr>
              <a:t>versos 15: "El Señor Dios entonces tomó al hombre y lo estableció en el jardín del Edén, para que lo cultivara y cuidara".</a:t>
            </a:r>
          </a:p>
          <a:p>
            <a:pPr>
              <a:lnSpc>
                <a:spcPct val="90000"/>
              </a:lnSpc>
              <a:spcAft>
                <a:spcPts val="600"/>
              </a:spcAft>
            </a:pPr>
            <a:r>
              <a:rPr lang="es-ES" sz="2000" b="1" dirty="0"/>
              <a:t>Adán fue creado para ser el sumo sacerdote de este lugar santo, el Jardín del Edén. Era su trabajo como sumo sacerdote, labrar la tierra para ayudarla a crecer y protegerla, ¡para que todo y todos en el jardín prosperaran de acuerdo con la voluntad de Dios!</a:t>
            </a:r>
          </a:p>
          <a:p>
            <a:pPr>
              <a:lnSpc>
                <a:spcPct val="90000"/>
              </a:lnSpc>
              <a:spcAft>
                <a:spcPts val="600"/>
              </a:spcAft>
            </a:pPr>
            <a:r>
              <a:rPr lang="es-ES" sz="2000" dirty="0">
                <a:solidFill>
                  <a:srgbClr val="C00000"/>
                </a:solidFill>
              </a:rPr>
              <a:t>vs. 16 y 17: "El Señor Dios dio al hombre esta orden: 'Eres libre de comer de cualquiera de los árboles del jardín, excepto del árbol de la ciencia del bien y del mal. De ese árbol no comerás; En el momento en que comas de él, seguramente estás condenado a morir’”.</a:t>
            </a:r>
          </a:p>
          <a:p>
            <a:pPr>
              <a:lnSpc>
                <a:spcPct val="90000"/>
              </a:lnSpc>
              <a:spcAft>
                <a:spcPts val="600"/>
              </a:spcAft>
            </a:pPr>
            <a:r>
              <a:rPr lang="es-ES" sz="2000" b="1" dirty="0"/>
              <a:t>Ser hecho a imagen y semejanza de Dios significaba que Adán tenía libre albedrío.                                        ¡Era un hijo amado de Dios! 
San Lucas escribe en </a:t>
            </a:r>
            <a:r>
              <a:rPr lang="es-ES" sz="2000" b="1" dirty="0" err="1"/>
              <a:t>Lc</a:t>
            </a:r>
            <a:r>
              <a:rPr lang="es-ES" sz="2000" b="1" dirty="0"/>
              <a:t> 3, 38</a:t>
            </a:r>
            <a:r>
              <a:rPr lang="en-US" sz="2000" dirty="0"/>
              <a:t>:    </a:t>
            </a:r>
            <a:r>
              <a:rPr lang="en-US" sz="2000" b="1" dirty="0"/>
              <a:t>                                                                                     </a:t>
            </a:r>
            <a:r>
              <a:rPr lang="es-ES" sz="2400" i="1" dirty="0">
                <a:solidFill>
                  <a:srgbClr val="CC3300"/>
                </a:solidFill>
              </a:rPr>
              <a:t>"Adán era el hijo de Dios".</a:t>
            </a:r>
            <a:endParaRPr lang="en-US" sz="2400" i="1" dirty="0">
              <a:solidFill>
                <a:srgbClr val="CC3300"/>
              </a:solidFill>
            </a:endParaRPr>
          </a:p>
        </p:txBody>
      </p:sp>
    </p:spTree>
    <p:extLst>
      <p:ext uri="{BB962C8B-B14F-4D97-AF65-F5344CB8AC3E}">
        <p14:creationId xmlns:p14="http://schemas.microsoft.com/office/powerpoint/2010/main" val="243730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inting of a person and person in the jungle&#10;&#10;Description automatically generated">
            <a:extLst>
              <a:ext uri="{FF2B5EF4-FFF2-40B4-BE49-F238E27FC236}">
                <a16:creationId xmlns:a16="http://schemas.microsoft.com/office/drawing/2014/main" id="{5BF53842-B69B-9AB1-C904-F4E94D676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048" y="10"/>
            <a:ext cx="9543381"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775269" y="104503"/>
            <a:ext cx="5239751" cy="6753487"/>
          </a:xfrm>
          <a:prstGeom prst="rect">
            <a:avLst/>
          </a:prstGeom>
        </p:spPr>
        <p:txBody>
          <a:bodyPr vert="horz" lIns="91440" tIns="45720" rIns="91440" bIns="45720" rtlCol="0">
            <a:normAutofit/>
          </a:bodyPr>
          <a:lstStyle/>
          <a:p>
            <a:pPr>
              <a:lnSpc>
                <a:spcPct val="90000"/>
              </a:lnSpc>
              <a:spcAft>
                <a:spcPts val="600"/>
              </a:spcAft>
            </a:pPr>
            <a:r>
              <a:rPr lang="es-ES" sz="2200" dirty="0">
                <a:solidFill>
                  <a:srgbClr val="CC3300"/>
                </a:solidFill>
              </a:rPr>
              <a:t>versos 18: "El Señor Dios dijo: No es bueno que el hombre esté solo. Haré un socio adecuado para él".</a:t>
            </a:r>
          </a:p>
          <a:p>
            <a:pPr>
              <a:lnSpc>
                <a:spcPct val="90000"/>
              </a:lnSpc>
              <a:spcAft>
                <a:spcPts val="600"/>
              </a:spcAft>
            </a:pPr>
            <a:endParaRPr lang="en-US" sz="2000" i="1" dirty="0"/>
          </a:p>
          <a:p>
            <a:pPr algn="ctr">
              <a:lnSpc>
                <a:spcPct val="90000"/>
              </a:lnSpc>
              <a:spcAft>
                <a:spcPts val="600"/>
              </a:spcAft>
            </a:pPr>
            <a:r>
              <a:rPr lang="es-ES" sz="2000" i="1" dirty="0">
                <a:solidFill>
                  <a:srgbClr val="00B050"/>
                </a:solidFill>
              </a:rPr>
              <a:t>¿Qué hay de diferente en esta declaración de Dios en comparación con la Primera Historia de la Creación?
Es la primera vez que Dios dice que algo no es bueno, no Su voluntad.
Por lo tanto, no era la voluntad de Dios que Adán estuviera solo sin una pareja adecuada.                        Dios creó a una mujer, Eva, para que fuera la compañera de Adán.</a:t>
            </a:r>
          </a:p>
          <a:p>
            <a:pPr algn="ctr">
              <a:lnSpc>
                <a:spcPct val="90000"/>
              </a:lnSpc>
              <a:spcAft>
                <a:spcPts val="600"/>
              </a:spcAft>
            </a:pPr>
            <a:endParaRPr lang="en-US" sz="2000" dirty="0"/>
          </a:p>
          <a:p>
            <a:pPr>
              <a:lnSpc>
                <a:spcPct val="90000"/>
              </a:lnSpc>
              <a:spcAft>
                <a:spcPts val="600"/>
              </a:spcAft>
            </a:pPr>
            <a:r>
              <a:rPr lang="es-ES" sz="2200" dirty="0">
                <a:solidFill>
                  <a:srgbClr val="C00000"/>
                </a:solidFill>
              </a:rPr>
              <a:t>Lea versos 19-25: "Por eso el hombre deja a su padre y a su madre y se une a su mujer, y los dos llegan a ser un solo cuerpo [RSVCE: una sola carne]."</a:t>
            </a:r>
            <a:endParaRPr lang="en-US" sz="1300" b="1" dirty="0"/>
          </a:p>
        </p:txBody>
      </p:sp>
    </p:spTree>
    <p:extLst>
      <p:ext uri="{BB962C8B-B14F-4D97-AF65-F5344CB8AC3E}">
        <p14:creationId xmlns:p14="http://schemas.microsoft.com/office/powerpoint/2010/main" val="55431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010" y="258901"/>
            <a:ext cx="11187980" cy="3262432"/>
          </a:xfrm>
          <a:prstGeom prst="rect">
            <a:avLst/>
          </a:prstGeom>
          <a:noFill/>
        </p:spPr>
        <p:txBody>
          <a:bodyPr wrap="square" rtlCol="0">
            <a:spAutoFit/>
          </a:bodyPr>
          <a:lstStyle/>
          <a:p>
            <a:pPr algn="ctr"/>
            <a:r>
              <a:rPr lang="es-ES" sz="2000" dirty="0">
                <a:solidFill>
                  <a:schemeClr val="accent4">
                    <a:lumMod val="50000"/>
                  </a:schemeClr>
                </a:solidFill>
              </a:rPr>
              <a:t>El hombre y la mujer son dos personas, pero a los ojos de Dios que ven la verdad sobre todo, son una sola carne, dos personas unidas en comunión. 
¿De quién más hemos aprendido que son tres Personas, pero Una?</a:t>
            </a:r>
          </a:p>
          <a:p>
            <a:pPr algn="ctr"/>
            <a:endParaRPr lang="es-ES" sz="2000" b="1" dirty="0">
              <a:solidFill>
                <a:schemeClr val="accent4">
                  <a:lumMod val="50000"/>
                </a:schemeClr>
              </a:solidFill>
            </a:endParaRPr>
          </a:p>
          <a:p>
            <a:pPr algn="ctr"/>
            <a:r>
              <a:rPr lang="en-US" sz="2800" b="1" dirty="0">
                <a:solidFill>
                  <a:srgbClr val="FFC000"/>
                </a:solidFill>
              </a:rPr>
              <a:t>La Santísima Trinidad</a:t>
            </a:r>
          </a:p>
          <a:p>
            <a:endParaRPr lang="en-US" sz="2000" dirty="0">
              <a:solidFill>
                <a:schemeClr val="accent4">
                  <a:lumMod val="50000"/>
                </a:schemeClr>
              </a:solidFill>
            </a:endParaRPr>
          </a:p>
          <a:p>
            <a:pPr algn="ctr"/>
            <a:r>
              <a:rPr lang="es-ES" sz="2000" dirty="0">
                <a:solidFill>
                  <a:schemeClr val="accent4">
                    <a:lumMod val="50000"/>
                  </a:schemeClr>
                </a:solidFill>
              </a:rPr>
              <a:t>¡Esta es otra manera en la que los hijos de Dios son creados a Su imagen y semejanza divinas!                          El varón y la hembra están hechos el uno para el otro, para formar una comunión de personas que refleja algo de la comunión de las Personas Divinas, </a:t>
            </a:r>
          </a:p>
          <a:p>
            <a:pPr algn="ctr"/>
            <a:r>
              <a:rPr lang="es-ES" i="1" dirty="0">
                <a:solidFill>
                  <a:schemeClr val="accent4">
                    <a:lumMod val="50000"/>
                  </a:schemeClr>
                </a:solidFill>
              </a:rPr>
              <a:t>debemos recordar la gran diferencia entre Dios y todo lo demás, incluyéndonos a nosotros mismos (aunque os).</a:t>
            </a:r>
            <a:endParaRPr lang="en-US" i="1" dirty="0">
              <a:solidFill>
                <a:schemeClr val="accent4">
                  <a:lumMod val="50000"/>
                </a:schemeClr>
              </a:solidFill>
            </a:endParaRPr>
          </a:p>
        </p:txBody>
      </p:sp>
      <p:pic>
        <p:nvPicPr>
          <p:cNvPr id="6" name="Picture 5" descr="A painting of two kings&#10;&#10;Description automatically generated">
            <a:extLst>
              <a:ext uri="{FF2B5EF4-FFF2-40B4-BE49-F238E27FC236}">
                <a16:creationId xmlns:a16="http://schemas.microsoft.com/office/drawing/2014/main" id="{E6545341-5660-45CF-DF24-3D3DFB35C9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5588" y="3829108"/>
            <a:ext cx="3060966" cy="3028892"/>
          </a:xfrm>
          <a:prstGeom prst="ellipse">
            <a:avLst/>
          </a:prstGeom>
          <a:ln>
            <a:noFill/>
          </a:ln>
          <a:effectLst>
            <a:softEdge rad="112500"/>
          </a:effectLst>
        </p:spPr>
      </p:pic>
      <p:pic>
        <p:nvPicPr>
          <p:cNvPr id="9" name="Picture 8" descr="A sculpture of a person and two children&#10;&#10;Description automatically generated">
            <a:extLst>
              <a:ext uri="{FF2B5EF4-FFF2-40B4-BE49-F238E27FC236}">
                <a16:creationId xmlns:a16="http://schemas.microsoft.com/office/drawing/2014/main" id="{134BC369-EAA4-CFE1-1F56-59F8BB899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6130" y="3829108"/>
            <a:ext cx="2980283" cy="3063725"/>
          </a:xfrm>
          <a:prstGeom prst="ellipse">
            <a:avLst/>
          </a:prstGeom>
          <a:ln>
            <a:noFill/>
          </a:ln>
          <a:effectLst>
            <a:softEdge rad="112500"/>
          </a:effectLst>
        </p:spPr>
      </p:pic>
    </p:spTree>
    <p:extLst>
      <p:ext uri="{BB962C8B-B14F-4D97-AF65-F5344CB8AC3E}">
        <p14:creationId xmlns:p14="http://schemas.microsoft.com/office/powerpoint/2010/main" val="4120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unset over a beach&#10;&#10;Description automatically generated">
            <a:extLst>
              <a:ext uri="{FF2B5EF4-FFF2-40B4-BE49-F238E27FC236}">
                <a16:creationId xmlns:a16="http://schemas.microsoft.com/office/drawing/2014/main" id="{D548E803-746A-2FBD-C034-6F3025D8E0D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3554" y="154541"/>
            <a:ext cx="12205554" cy="6703459"/>
          </a:xfrm>
          <a:prstGeom prst="rect">
            <a:avLst/>
          </a:prstGeom>
        </p:spPr>
      </p:pic>
      <p:pic>
        <p:nvPicPr>
          <p:cNvPr id="6" name="Graphic 5">
            <a:extLst>
              <a:ext uri="{FF2B5EF4-FFF2-40B4-BE49-F238E27FC236}">
                <a16:creationId xmlns:a16="http://schemas.microsoft.com/office/drawing/2014/main" id="{844A0127-C0F5-4C38-9F71-2CCFCBC798B0}"/>
              </a:ext>
            </a:extLst>
          </p:cNvPr>
          <p:cNvPicPr>
            <a:picLocks noChangeAspect="1"/>
          </p:cNvPicPr>
          <p:nvPr/>
        </p:nvPicPr>
        <p:blipFill>
          <a:blip r:embed="rId4">
            <a:alphaModFix amt="9000"/>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3302409" y="2525774"/>
            <a:ext cx="6146391" cy="4349643"/>
          </a:xfrm>
          <a:prstGeom prst="rect">
            <a:avLst/>
          </a:prstGeom>
        </p:spPr>
      </p:pic>
      <p:sp>
        <p:nvSpPr>
          <p:cNvPr id="5" name="Rectangle 4"/>
          <p:cNvSpPr/>
          <p:nvPr/>
        </p:nvSpPr>
        <p:spPr>
          <a:xfrm>
            <a:off x="0" y="-8708"/>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492137" y="154541"/>
            <a:ext cx="5145005" cy="769441"/>
          </a:xfrm>
          <a:prstGeom prst="rect">
            <a:avLst/>
          </a:prstGeom>
          <a:noFill/>
        </p:spPr>
        <p:txBody>
          <a:bodyPr wrap="square" rtlCol="0">
            <a:spAutoFit/>
          </a:bodyPr>
          <a:lstStyle/>
          <a:p>
            <a:pPr algn="ctr"/>
            <a:r>
              <a:rPr lang="en-US" sz="4400" b="1" dirty="0">
                <a:solidFill>
                  <a:schemeClr val="bg1"/>
                </a:solidFill>
              </a:rPr>
              <a:t>ACTIVIDAD FAMILIAR</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38138" y="1592829"/>
            <a:ext cx="12205554" cy="4415183"/>
          </a:xfrm>
          <a:prstGeom prst="rect">
            <a:avLst/>
          </a:prstGeom>
          <a:noFill/>
        </p:spPr>
        <p:txBody>
          <a:bodyPr wrap="square" rtlCol="0">
            <a:spAutoFit/>
          </a:bodyPr>
          <a:lstStyle/>
          <a:p>
            <a:pPr algn="ctr">
              <a:lnSpc>
                <a:spcPct val="107000"/>
              </a:lnSpc>
              <a:spcAft>
                <a:spcPts val="800"/>
              </a:spcAft>
            </a:pPr>
            <a:r>
              <a:rPr lang="es-ES" sz="3200" b="1" i="1" dirty="0">
                <a:latin typeface="Calibri" panose="020F0502020204030204" pitchFamily="34" charset="0"/>
                <a:ea typeface="Calibri" panose="020F0502020204030204" pitchFamily="34" charset="0"/>
                <a:cs typeface="Times New Roman" panose="02020603050405020304" pitchFamily="18" charset="0"/>
              </a:rPr>
              <a:t>¿Está mi vida en el orden del amor de Dios?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2400" b="1" dirty="0">
                <a:latin typeface="Calibri" panose="020F0502020204030204" pitchFamily="34" charset="0"/>
                <a:ea typeface="Calibri" panose="020F0502020204030204" pitchFamily="34" charset="0"/>
                <a:cs typeface="Times New Roman" panose="02020603050405020304" pitchFamily="18" charset="0"/>
              </a:rPr>
              <a:t>A través de las Historias de la Creación, hemos aprendido que Dios es un Dios de orden                              
¡Y el orden nos trae paz, alegría y armonía! </a:t>
            </a:r>
          </a:p>
          <a:p>
            <a:pPr algn="ctr"/>
            <a:r>
              <a:rPr lang="es-ES" sz="2400" b="1" dirty="0">
                <a:latin typeface="Calibri" panose="020F0502020204030204" pitchFamily="34" charset="0"/>
                <a:ea typeface="Calibri" panose="020F0502020204030204" pitchFamily="34" charset="0"/>
                <a:cs typeface="Times New Roman" panose="02020603050405020304" pitchFamily="18" charset="0"/>
              </a:rPr>
              <a:t>
Encontramos el orden de Dios en todas partes, en la naturaleza, en el universo, en las estaciones, etc. </a:t>
            </a:r>
          </a:p>
          <a:p>
            <a:pPr algn="ctr"/>
            <a:r>
              <a:rPr lang="es-ES" sz="2400" b="1" dirty="0">
                <a:latin typeface="Calibri" panose="020F0502020204030204" pitchFamily="34" charset="0"/>
                <a:ea typeface="Calibri" panose="020F0502020204030204" pitchFamily="34" charset="0"/>
                <a:cs typeface="Times New Roman" panose="02020603050405020304" pitchFamily="18" charset="0"/>
              </a:rPr>
              <a:t>
Debido a que somos hijos de Dios creados a Su imagen, necesitamos el orden de Dios del Amor en nuestras vidas para ser felices.     </a:t>
            </a:r>
          </a:p>
          <a:p>
            <a:pPr algn="ctr"/>
            <a:r>
              <a:rPr lang="es-ES" sz="2400" b="1" dirty="0">
                <a:latin typeface="Calibri" panose="020F0502020204030204" pitchFamily="34" charset="0"/>
                <a:ea typeface="Calibri" panose="020F0502020204030204" pitchFamily="34" charset="0"/>
                <a:cs typeface="Times New Roman" panose="02020603050405020304" pitchFamily="18" charset="0"/>
              </a:rPr>
              <a:t>                          
Esto se aplica especialmente a la forma en que cada uno de nosotros vive.</a:t>
            </a:r>
            <a:endParaRPr lang="en-US" sz="3200" dirty="0"/>
          </a:p>
        </p:txBody>
      </p:sp>
    </p:spTree>
    <p:extLst>
      <p:ext uri="{BB962C8B-B14F-4D97-AF65-F5344CB8AC3E}">
        <p14:creationId xmlns:p14="http://schemas.microsoft.com/office/powerpoint/2010/main" val="377073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030562" y="154541"/>
            <a:ext cx="4130874" cy="769441"/>
          </a:xfrm>
          <a:prstGeom prst="rect">
            <a:avLst/>
          </a:prstGeom>
          <a:noFill/>
        </p:spPr>
        <p:txBody>
          <a:bodyPr wrap="none" rtlCol="0">
            <a:spAutoFit/>
          </a:bodyPr>
          <a:lstStyle/>
          <a:p>
            <a:r>
              <a:rPr lang="en-US" sz="4400" b="1" dirty="0">
                <a:solidFill>
                  <a:schemeClr val="bg1"/>
                </a:solidFill>
              </a:rPr>
              <a:t>FAMILY ACTIVITY</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340178" y="1352667"/>
            <a:ext cx="11511642" cy="5386090"/>
          </a:xfrm>
          <a:prstGeom prst="rect">
            <a:avLst/>
          </a:prstGeom>
          <a:noFill/>
        </p:spPr>
        <p:txBody>
          <a:bodyPr wrap="square" rtlCol="0">
            <a:spAutoFit/>
          </a:bodyPr>
          <a:lstStyle/>
          <a:p>
            <a:pPr algn="ctr"/>
            <a:r>
              <a:rPr lang="en-US" sz="3200" b="1" i="1" dirty="0"/>
              <a:t>Are we choosing to live in God’s order of love? </a:t>
            </a:r>
            <a:endParaRPr lang="en-US" sz="3200" dirty="0"/>
          </a:p>
          <a:p>
            <a:pPr algn="ctr"/>
            <a:endParaRPr lang="en-US" sz="3200" b="1" dirty="0"/>
          </a:p>
          <a:p>
            <a:pPr algn="ctr"/>
            <a:r>
              <a:rPr lang="en-US" sz="3200" dirty="0"/>
              <a:t>On a sheet of paper, write these words and put them in God’s order of Love for your vocation—who you are right now.         </a:t>
            </a:r>
          </a:p>
          <a:p>
            <a:pPr algn="ctr"/>
            <a:endParaRPr lang="en-US" sz="3200" dirty="0"/>
          </a:p>
          <a:p>
            <a:pPr algn="ctr"/>
            <a:r>
              <a:rPr lang="en-US" sz="3200" dirty="0"/>
              <a:t>Prioritize them by numbering each one to show which should come first, second, third, etc.… </a:t>
            </a:r>
          </a:p>
          <a:p>
            <a:pPr algn="ctr"/>
            <a:endParaRPr lang="en-US" sz="3200" dirty="0"/>
          </a:p>
          <a:p>
            <a:pPr algn="ctr"/>
            <a:r>
              <a:rPr lang="en-US" sz="3200" b="1" dirty="0"/>
              <a:t>Recreation/ Fun/ Spouse/ Children/ Job/ God/ Extended family/ Friends/ Health/ Siblings/ School</a:t>
            </a:r>
            <a:endParaRPr lang="en-US" sz="3200" dirty="0"/>
          </a:p>
          <a:p>
            <a:endParaRPr lang="en-US" sz="2400" dirty="0"/>
          </a:p>
        </p:txBody>
      </p:sp>
      <p:pic>
        <p:nvPicPr>
          <p:cNvPr id="6" name="Picture 5" descr="A hand holding a pencil&#10;&#10;Description automatically generated">
            <a:extLst>
              <a:ext uri="{FF2B5EF4-FFF2-40B4-BE49-F238E27FC236}">
                <a16:creationId xmlns:a16="http://schemas.microsoft.com/office/drawing/2014/main" id="{9391FE0A-CB54-60FF-E6CD-B3D72E77C007}"/>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717310" y="253321"/>
            <a:ext cx="6474688" cy="6604679"/>
          </a:xfrm>
          <a:prstGeom prst="rect">
            <a:avLst/>
          </a:prstGeom>
        </p:spPr>
      </p:pic>
    </p:spTree>
    <p:extLst>
      <p:ext uri="{BB962C8B-B14F-4D97-AF65-F5344CB8AC3E}">
        <p14:creationId xmlns:p14="http://schemas.microsoft.com/office/powerpoint/2010/main" val="12694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hands holding a bright light">
            <a:extLst>
              <a:ext uri="{FF2B5EF4-FFF2-40B4-BE49-F238E27FC236}">
                <a16:creationId xmlns:a16="http://schemas.microsoft.com/office/drawing/2014/main" id="{3496061F-810F-B043-AC90-27A5079A3D3E}"/>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0886" y="1071562"/>
            <a:ext cx="12202886" cy="5786438"/>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881743" y="1446809"/>
            <a:ext cx="10428514" cy="5016758"/>
          </a:xfrm>
          <a:prstGeom prst="rect">
            <a:avLst/>
          </a:prstGeom>
          <a:noFill/>
        </p:spPr>
        <p:txBody>
          <a:bodyPr wrap="square" rtlCol="0">
            <a:spAutoFit/>
          </a:bodyPr>
          <a:lstStyle/>
          <a:p>
            <a:pPr algn="ctr"/>
            <a:r>
              <a:rPr lang="es-ES" sz="3200" b="1" dirty="0"/>
              <a:t>Ninguno de nosotros es perfecto y, de vez en cuando, todos necesitamos sentarnos con nuestro Señor, mirar nuestras vidas y preguntarle a Dios dónde ve que es bueno y qué áreas no están de acuerdo con Su voluntad.</a:t>
            </a:r>
          </a:p>
          <a:p>
            <a:pPr algn="ctr"/>
            <a:endParaRPr lang="en-US" sz="3200" dirty="0"/>
          </a:p>
          <a:p>
            <a:pPr algn="ctr"/>
            <a:r>
              <a:rPr lang="es-ES" sz="3200" b="1" i="1" dirty="0"/>
              <a:t>Pregúntate si la forma en que pasas tu tiempo está en sintonía con el Orden del Amor de Dios en tu lista de prioridades. 
Si es así, ¡genial! Si no es así, ¿qué podría estar llamando Dios a cambiar?</a:t>
            </a:r>
            <a:endParaRPr lang="en-US" sz="2400" dirty="0"/>
          </a:p>
        </p:txBody>
      </p:sp>
      <p:sp>
        <p:nvSpPr>
          <p:cNvPr id="3" name="TextBox 2">
            <a:extLst>
              <a:ext uri="{FF2B5EF4-FFF2-40B4-BE49-F238E27FC236}">
                <a16:creationId xmlns:a16="http://schemas.microsoft.com/office/drawing/2014/main" id="{993BD825-3BF4-C1BC-2987-CFAF8B62CE03}"/>
              </a:ext>
            </a:extLst>
          </p:cNvPr>
          <p:cNvSpPr txBox="1"/>
          <p:nvPr/>
        </p:nvSpPr>
        <p:spPr>
          <a:xfrm>
            <a:off x="4030562" y="154541"/>
            <a:ext cx="5164299" cy="769441"/>
          </a:xfrm>
          <a:prstGeom prst="rect">
            <a:avLst/>
          </a:prstGeom>
          <a:noFill/>
        </p:spPr>
        <p:txBody>
          <a:bodyPr wrap="none" rtlCol="0">
            <a:spAutoFit/>
          </a:bodyPr>
          <a:lstStyle/>
          <a:p>
            <a:r>
              <a:rPr lang="en-US" sz="4400" b="1" dirty="0">
                <a:solidFill>
                  <a:schemeClr val="bg1"/>
                </a:solidFill>
              </a:rPr>
              <a:t>ACTIVIDAD FAMILIAR</a:t>
            </a:r>
            <a:endParaRPr lang="es-MX" sz="4400" b="1" dirty="0">
              <a:solidFill>
                <a:schemeClr val="bg1"/>
              </a:solidFill>
            </a:endParaRPr>
          </a:p>
        </p:txBody>
      </p:sp>
    </p:spTree>
    <p:extLst>
      <p:ext uri="{BB962C8B-B14F-4D97-AF65-F5344CB8AC3E}">
        <p14:creationId xmlns:p14="http://schemas.microsoft.com/office/powerpoint/2010/main" val="275954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080DA8-CDF2-8124-CF72-FF55DB7EBFDA}"/>
              </a:ext>
            </a:extLst>
          </p:cNvPr>
          <p:cNvSpPr txBox="1"/>
          <p:nvPr/>
        </p:nvSpPr>
        <p:spPr>
          <a:xfrm>
            <a:off x="449705" y="245607"/>
            <a:ext cx="13016459" cy="584775"/>
          </a:xfrm>
          <a:prstGeom prst="rect">
            <a:avLst/>
          </a:prstGeom>
          <a:noFill/>
        </p:spPr>
        <p:txBody>
          <a:bodyPr wrap="square" rtlCol="0">
            <a:spAutoFit/>
          </a:bodyPr>
          <a:lstStyle/>
          <a:p>
            <a:r>
              <a:rPr lang="es-ES" sz="3200" b="1" dirty="0">
                <a:solidFill>
                  <a:schemeClr val="bg1"/>
                </a:solidFill>
              </a:rPr>
              <a:t>COMPARTIR EN FAMILIA/Actividad del Día de los Fieles Difuntos</a:t>
            </a:r>
            <a:endParaRPr lang="es-MX" sz="3200" b="1" dirty="0">
              <a:solidFill>
                <a:schemeClr val="bg1"/>
              </a:solidFill>
            </a:endParaRPr>
          </a:p>
        </p:txBody>
      </p:sp>
      <p:pic>
        <p:nvPicPr>
          <p:cNvPr id="7" name="Picture 6" descr="Several white candles with a cross on them&#10;&#10;Description automatically generated">
            <a:extLst>
              <a:ext uri="{FF2B5EF4-FFF2-40B4-BE49-F238E27FC236}">
                <a16:creationId xmlns:a16="http://schemas.microsoft.com/office/drawing/2014/main" id="{2866CB94-1AF2-4E8C-F703-D79B5D7CF8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7631" y="1265722"/>
            <a:ext cx="4550616" cy="4479791"/>
          </a:xfrm>
          <a:prstGeom prst="rect">
            <a:avLst/>
          </a:prstGeom>
        </p:spPr>
      </p:pic>
      <p:pic>
        <p:nvPicPr>
          <p:cNvPr id="12" name="Picture 11" descr="Two candles in a glass holder&#10;&#10;Description automatically generated">
            <a:extLst>
              <a:ext uri="{FF2B5EF4-FFF2-40B4-BE49-F238E27FC236}">
                <a16:creationId xmlns:a16="http://schemas.microsoft.com/office/drawing/2014/main" id="{CFA44310-3BA8-B487-7186-8506E0B4D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09429" y="923981"/>
            <a:ext cx="4243621" cy="4777059"/>
          </a:xfrm>
          <a:prstGeom prst="rect">
            <a:avLst/>
          </a:prstGeom>
        </p:spPr>
      </p:pic>
    </p:spTree>
    <p:extLst>
      <p:ext uri="{BB962C8B-B14F-4D97-AF65-F5344CB8AC3E}">
        <p14:creationId xmlns:p14="http://schemas.microsoft.com/office/powerpoint/2010/main" val="243398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atue of a person holding a child and a cross&#10;&#10;Description automatically generated">
            <a:extLst>
              <a:ext uri="{FF2B5EF4-FFF2-40B4-BE49-F238E27FC236}">
                <a16:creationId xmlns:a16="http://schemas.microsoft.com/office/drawing/2014/main" id="{5C1EDC73-9765-3694-1408-CB9F552B6E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0"/>
            <a:ext cx="8471962" cy="6858000"/>
          </a:xfrm>
          <a:prstGeom prst="rect">
            <a:avLst/>
          </a:prstGeom>
        </p:spPr>
      </p:pic>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BAC3287-4135-516E-3C31-54889FD3F0D8}"/>
              </a:ext>
            </a:extLst>
          </p:cNvPr>
          <p:cNvSpPr txBox="1"/>
          <p:nvPr/>
        </p:nvSpPr>
        <p:spPr>
          <a:xfrm>
            <a:off x="6308436" y="274781"/>
            <a:ext cx="5571836" cy="6308437"/>
          </a:xfrm>
          <a:prstGeom prst="rect">
            <a:avLst/>
          </a:prstGeom>
        </p:spPr>
        <p:txBody>
          <a:bodyPr vert="horz" lIns="91440" tIns="45720" rIns="91440" bIns="45720" rtlCol="0">
            <a:normAutofit fontScale="92500" lnSpcReduction="20000"/>
          </a:bodyPr>
          <a:lstStyle/>
          <a:p>
            <a:pPr marR="0" algn="ctr">
              <a:lnSpc>
                <a:spcPct val="90000"/>
              </a:lnSpc>
              <a:spcBef>
                <a:spcPts val="0"/>
              </a:spcBef>
              <a:spcAft>
                <a:spcPts val="800"/>
              </a:spcAft>
            </a:pPr>
            <a:r>
              <a:rPr lang="es-ES" sz="3000" dirty="0"/>
              <a:t>Novena de los Fieles Difuntos a San José</a:t>
            </a:r>
            <a:r>
              <a:rPr lang="en-US" sz="2400" dirty="0">
                <a:solidFill>
                  <a:schemeClr val="accent4">
                    <a:lumMod val="50000"/>
                  </a:schemeClr>
                </a:solidFill>
                <a:effectLst/>
              </a:rPr>
              <a:t> </a:t>
            </a:r>
          </a:p>
          <a:p>
            <a:pPr marR="0" algn="ctr">
              <a:lnSpc>
                <a:spcPct val="90000"/>
              </a:lnSpc>
              <a:spcBef>
                <a:spcPts val="0"/>
              </a:spcBef>
              <a:spcAft>
                <a:spcPts val="800"/>
              </a:spcAft>
            </a:pPr>
            <a:r>
              <a:rPr lang="es-ES" sz="2400" dirty="0">
                <a:solidFill>
                  <a:schemeClr val="accent4">
                    <a:lumMod val="50000"/>
                  </a:schemeClr>
                </a:solidFill>
              </a:rPr>
              <a:t>¡Oh Señor Dios! 
por la Preciosa Sangre que Jesús, 
Tu divino Hijo, 
derramado sobre la Cruz en este día, 
libra a las almas del Purgatorio, 
particularmente aquellas almas más cercanas a mí y por las que debo rezar, 
para que vengan pronto a tu gloria para alabarte y bendecirte para siempre. 
Padre Nuestro . . ., Ave María . . . 
Concédeles, Señor, el descanso eterno. 
Y que la luz perpetua brille sobre ellos. 
Que sus almas y las almas 
de todos los fieles difuntos, 
por la misericordia de Dios, descansa en paz. 
San José, patrono de los moribundos y de la Iglesia universal, ruega por nosotros. Amén.</a:t>
            </a:r>
            <a:endParaRPr lang="en-US" sz="2400" dirty="0">
              <a:solidFill>
                <a:schemeClr val="accent4">
                  <a:lumMod val="50000"/>
                </a:schemeClr>
              </a:solidFill>
              <a:effectLst/>
            </a:endParaRPr>
          </a:p>
        </p:txBody>
      </p:sp>
    </p:spTree>
    <p:extLst>
      <p:ext uri="{BB962C8B-B14F-4D97-AF65-F5344CB8AC3E}">
        <p14:creationId xmlns:p14="http://schemas.microsoft.com/office/powerpoint/2010/main" val="317554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063" y="1306243"/>
            <a:ext cx="6698375" cy="4093428"/>
          </a:xfrm>
          <a:prstGeom prst="rect">
            <a:avLst/>
          </a:prstGeom>
        </p:spPr>
        <p:txBody>
          <a:bodyPr wrap="square">
            <a:spAutoFit/>
          </a:bodyPr>
          <a:lstStyle/>
          <a:p>
            <a:r>
              <a:rPr lang="es-ES" sz="2600" dirty="0"/>
              <a:t>Señor Jesucristo, te encomendamos a nuestra</a:t>
            </a:r>
          </a:p>
          <a:p>
            <a:r>
              <a:rPr lang="es-ES" sz="2600" dirty="0"/>
              <a:t>familia y te pedimos tu bendición y protección. </a:t>
            </a:r>
          </a:p>
          <a:p>
            <a:r>
              <a:rPr lang="es-ES" sz="2600" dirty="0"/>
              <a:t>Te  amamos Señor Jesús con todo nuestro corazón y te pedimos que ayudes a nuestra familia a parecerse más a la Sagrada Familia. </a:t>
            </a:r>
          </a:p>
          <a:p>
            <a:endParaRPr lang="es-ES" sz="2600" dirty="0"/>
          </a:p>
          <a:p>
            <a:r>
              <a:rPr lang="es-ES" sz="2600" dirty="0"/>
              <a:t>Ayúdanos a ser amables, cariñosos y pacientes los unos con los otros. Danos</a:t>
            </a:r>
          </a:p>
          <a:p>
            <a:r>
              <a:rPr lang="es-ES" sz="2600" dirty="0"/>
              <a:t>toda la gracia que necesitamos para llegar a ser</a:t>
            </a:r>
          </a:p>
          <a:p>
            <a:r>
              <a:rPr lang="es-ES" sz="2600" dirty="0"/>
              <a:t>santos y Tus fieles discípulos. Amén.</a:t>
            </a:r>
            <a:endParaRPr lang="en-US" sz="2600" dirty="0"/>
          </a:p>
        </p:txBody>
      </p:sp>
      <p:sp>
        <p:nvSpPr>
          <p:cNvPr id="5" name="Rectangle 4"/>
          <p:cNvSpPr/>
          <p:nvPr/>
        </p:nvSpPr>
        <p:spPr>
          <a:xfrm>
            <a:off x="0" y="-54986"/>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cap="all" baseline="30000" dirty="0">
                <a:solidFill>
                  <a:schemeClr val="bg1"/>
                </a:solidFill>
                <a:latin typeface="Antenna Black" panose="02000505000000020004" pitchFamily="2" charset="0"/>
              </a:rPr>
              <a:t>ORACIÓN INICIAL</a:t>
            </a:r>
            <a:endParaRPr lang="en-US" sz="5400" cap="all" baseline="30000" dirty="0">
              <a:solidFill>
                <a:schemeClr val="bg1"/>
              </a:solidFill>
              <a:latin typeface="Antenna Black" panose="02000505000000020004" pitchFamily="2" charset="0"/>
            </a:endParaRPr>
          </a:p>
        </p:txBody>
      </p:sp>
      <p:pic>
        <p:nvPicPr>
          <p:cNvPr id="2" name="Picture 1" descr="A close-up of a person's face&#10;&#10;Description automatically generated">
            <a:extLst>
              <a:ext uri="{FF2B5EF4-FFF2-40B4-BE49-F238E27FC236}">
                <a16:creationId xmlns:a16="http://schemas.microsoft.com/office/drawing/2014/main" id="{046BD007-9DF8-A772-A306-617C32B8618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28540" y="1118822"/>
            <a:ext cx="5140243" cy="5698880"/>
          </a:xfrm>
          <a:prstGeom prst="rect">
            <a:avLst/>
          </a:prstGeom>
        </p:spPr>
      </p:pic>
    </p:spTree>
    <p:extLst>
      <p:ext uri="{BB962C8B-B14F-4D97-AF65-F5344CB8AC3E}">
        <p14:creationId xmlns:p14="http://schemas.microsoft.com/office/powerpoint/2010/main" val="258978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833"/>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Rompehielos</a:t>
            </a:r>
          </a:p>
        </p:txBody>
      </p:sp>
      <p:sp>
        <p:nvSpPr>
          <p:cNvPr id="7" name="TextBox 6"/>
          <p:cNvSpPr txBox="1"/>
          <p:nvPr/>
        </p:nvSpPr>
        <p:spPr>
          <a:xfrm>
            <a:off x="1626920" y="534650"/>
            <a:ext cx="9393382" cy="1446550"/>
          </a:xfrm>
          <a:prstGeom prst="rect">
            <a:avLst/>
          </a:prstGeom>
          <a:noFill/>
        </p:spPr>
        <p:txBody>
          <a:bodyPr wrap="square" rtlCol="0">
            <a:spAutoFit/>
          </a:bodyPr>
          <a:lstStyle/>
          <a:p>
            <a:pPr algn="ctr"/>
            <a:endParaRPr lang="en-US" sz="4000" dirty="0"/>
          </a:p>
          <a:p>
            <a:pPr algn="ct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dirty="0"/>
              <a:t>CHARADAS SOBRE LA CREACIÓN</a:t>
            </a:r>
            <a:endParaRPr lang="en-US" sz="4800"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386862" y="1981200"/>
            <a:ext cx="6072043" cy="4334328"/>
          </a:xfrm>
          <a:prstGeom prst="rect">
            <a:avLst/>
          </a:prstGeom>
          <a:noFill/>
        </p:spPr>
        <p:txBody>
          <a:bodyPr wrap="square" rtlCol="0">
            <a:spAutoFit/>
          </a:bodyPr>
          <a:lstStyle/>
          <a:p>
            <a:pPr marL="514350" marR="0" indent="-514350">
              <a:lnSpc>
                <a:spcPct val="107000"/>
              </a:lnSpc>
              <a:spcBef>
                <a:spcPts val="0"/>
              </a:spcBef>
              <a:spcAft>
                <a:spcPts val="800"/>
              </a:spcAft>
              <a:buFont typeface="+mj-lt"/>
              <a:buAutoNum type="arabicPeriod"/>
            </a:pPr>
            <a:r>
              <a:rPr lang="es-ES" sz="2400" dirty="0"/>
              <a:t>En trozos de papel, escribe palabras que estén relacionadas con la Historia de la Creación que hemos estado leyendo en la Biblia, como: agua, plantas, estrellas, sol, luna, hombre, mujer, etc. </a:t>
            </a:r>
          </a:p>
          <a:p>
            <a:pPr marR="0">
              <a:lnSpc>
                <a:spcPct val="107000"/>
              </a:lnSpc>
              <a:spcBef>
                <a:spcPts val="0"/>
              </a:spcBef>
              <a:spcAft>
                <a:spcPts val="800"/>
              </a:spcAft>
            </a:pPr>
            <a:r>
              <a:rPr lang="es-ES" sz="2400" dirty="0"/>
              <a:t>2. Ponlas en un sombrero. </a:t>
            </a:r>
          </a:p>
          <a:p>
            <a:pPr marR="0">
              <a:lnSpc>
                <a:spcPct val="107000"/>
              </a:lnSpc>
              <a:spcBef>
                <a:spcPts val="0"/>
              </a:spcBef>
              <a:spcAft>
                <a:spcPts val="800"/>
              </a:spcAft>
            </a:pPr>
            <a:r>
              <a:rPr lang="es-ES" sz="2400" dirty="0"/>
              <a:t>3. Por turnos, los miembros de la familia sacan una palabra y la representan sin hablar. </a:t>
            </a:r>
          </a:p>
          <a:p>
            <a:pPr marR="0">
              <a:lnSpc>
                <a:spcPct val="107000"/>
              </a:lnSpc>
              <a:spcBef>
                <a:spcPts val="0"/>
              </a:spcBef>
              <a:spcAft>
                <a:spcPts val="800"/>
              </a:spcAft>
            </a:pPr>
            <a:r>
              <a:rPr lang="es-ES" sz="2400" dirty="0"/>
              <a:t>4. El resto de la familia adivina lo que él/ella está tratando de transmitir. </a:t>
            </a:r>
            <a:endParaRPr lang="en-US" sz="3600" dirty="0"/>
          </a:p>
        </p:txBody>
      </p:sp>
      <p:pic>
        <p:nvPicPr>
          <p:cNvPr id="6" name="Picture 5" descr="A group of children standing around a person&#10;&#10;Description automatically generated">
            <a:extLst>
              <a:ext uri="{FF2B5EF4-FFF2-40B4-BE49-F238E27FC236}">
                <a16:creationId xmlns:a16="http://schemas.microsoft.com/office/drawing/2014/main" id="{E366958B-F1B6-94DF-4A81-8150B6109267}"/>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723052" y="2157048"/>
            <a:ext cx="5468948" cy="4375158"/>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nting of two kings holding a globe&#10;&#10;Description automatically generated">
            <a:extLst>
              <a:ext uri="{FF2B5EF4-FFF2-40B4-BE49-F238E27FC236}">
                <a16:creationId xmlns:a16="http://schemas.microsoft.com/office/drawing/2014/main" id="{0979C2B1-7AFB-1327-FF03-4C7BD75BEF9B}"/>
              </a:ext>
            </a:extLst>
          </p:cNvPr>
          <p:cNvPicPr>
            <a:picLocks noChangeAspect="1"/>
          </p:cNvPicPr>
          <p:nvPr/>
        </p:nvPicPr>
        <p:blipFill rotWithShape="1">
          <a:blip r:embed="rId2" cstate="email">
            <a:alphaModFix amt="2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9946" y="445477"/>
            <a:ext cx="12221946" cy="6412523"/>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75846" y="1416415"/>
            <a:ext cx="11662368" cy="4926605"/>
          </a:xfrm>
          <a:prstGeom prst="rect">
            <a:avLst/>
          </a:prstGeom>
          <a:noFill/>
        </p:spPr>
        <p:txBody>
          <a:bodyPr wrap="square" rtlCol="0">
            <a:spAutoFit/>
          </a:bodyPr>
          <a:lstStyle/>
          <a:p>
            <a:pPr algn="ctr">
              <a:lnSpc>
                <a:spcPct val="107000"/>
              </a:lnSpc>
              <a:spcAft>
                <a:spcPts val="800"/>
              </a:spcAft>
            </a:pPr>
            <a:r>
              <a:rPr lang="es-ES" sz="3000" dirty="0">
                <a:latin typeface="Calibri" panose="020F0502020204030204" pitchFamily="34" charset="0"/>
                <a:ea typeface="Calibri" panose="020F0502020204030204" pitchFamily="34" charset="0"/>
                <a:cs typeface="Times New Roman" panose="02020603050405020304" pitchFamily="18" charset="0"/>
              </a:rPr>
              <a:t>El libro del Génesis nos enseña que,</a:t>
            </a:r>
          </a:p>
          <a:p>
            <a:pPr algn="ctr">
              <a:lnSpc>
                <a:spcPct val="107000"/>
              </a:lnSpc>
              <a:spcAft>
                <a:spcPts val="800"/>
              </a:spcAft>
            </a:pPr>
            <a:r>
              <a:rPr lang="es-ES" sz="3000" i="1" dirty="0">
                <a:solidFill>
                  <a:srgbClr val="CC3300"/>
                </a:solidFill>
                <a:latin typeface="Calibri" panose="020F0502020204030204" pitchFamily="34" charset="0"/>
                <a:ea typeface="Calibri" panose="020F0502020204030204" pitchFamily="34" charset="0"/>
                <a:cs typeface="Times New Roman" panose="02020603050405020304" pitchFamily="18" charset="0"/>
              </a:rPr>
              <a:t>"En el principio creó Dios los cielos y la tierra"</a:t>
            </a:r>
            <a:r>
              <a:rPr lang="en-US" sz="3000" i="1"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s-ES" sz="3000" dirty="0">
                <a:latin typeface="Calibri" panose="020F0502020204030204" pitchFamily="34" charset="0"/>
                <a:ea typeface="Calibri" panose="020F0502020204030204" pitchFamily="34" charset="0"/>
                <a:cs typeface="Times New Roman" panose="02020603050405020304" pitchFamily="18" charset="0"/>
              </a:rPr>
              <a:t>de una manera bella y ordenada, para que sea apto para que vivamos.  
  Dios es un Dios de orden, y el orden de Dios nos trae paz, alegría y armonía.         
Sabía que sus hijos necesitarían orden para vivir en la tierra, prosperar, estar sanos y crecer.    En la Historia de la Creación, vemos a Dios creando orden en el mundo natural mientras preparaba la tierra para que se convirtiera en nuestro hogar.</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16251A-82EA-7F9A-BC2F-7C7EAFD24592}"/>
              </a:ext>
            </a:extLst>
          </p:cNvPr>
          <p:cNvSpPr txBox="1"/>
          <p:nvPr/>
        </p:nvSpPr>
        <p:spPr>
          <a:xfrm>
            <a:off x="4899647" y="107586"/>
            <a:ext cx="2177199" cy="769441"/>
          </a:xfrm>
          <a:prstGeom prst="rect">
            <a:avLst/>
          </a:prstGeom>
          <a:noFill/>
        </p:spPr>
        <p:txBody>
          <a:bodyPr wrap="none" rtlCol="0">
            <a:spAutoFit/>
          </a:bodyPr>
          <a:lstStyle/>
          <a:p>
            <a:r>
              <a:rPr lang="en-US" sz="4400" dirty="0"/>
              <a:t> </a:t>
            </a:r>
            <a:r>
              <a:rPr lang="en-US" sz="4400" b="1" dirty="0">
                <a:solidFill>
                  <a:schemeClr val="bg1"/>
                </a:solidFill>
              </a:rPr>
              <a:t>REPASO</a:t>
            </a:r>
            <a:endParaRPr lang="es-MX" sz="4400" b="1" dirty="0">
              <a:solidFill>
                <a:schemeClr val="bg1"/>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313386" y="0"/>
            <a:ext cx="8433527" cy="1015663"/>
          </a:xfrm>
          <a:prstGeom prst="rect">
            <a:avLst/>
          </a:prstGeom>
          <a:noFill/>
        </p:spPr>
        <p:txBody>
          <a:bodyPr wrap="none" rtlCol="0">
            <a:spAutoFit/>
          </a:bodyPr>
          <a:lstStyle/>
          <a:p>
            <a:r>
              <a:rPr lang="en-US" sz="6000" dirty="0">
                <a:solidFill>
                  <a:schemeClr val="bg1"/>
                </a:solidFill>
              </a:rPr>
              <a:t> </a:t>
            </a: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¿QUÉ SIGNIFICA SER HUMANO?</a:t>
            </a: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bg1"/>
                </a:solidFill>
              </a:rPr>
              <a:t>Lente </a:t>
            </a:r>
            <a:r>
              <a:rPr lang="en-US" sz="3200" dirty="0" err="1">
                <a:solidFill>
                  <a:schemeClr val="bg1"/>
                </a:solidFill>
              </a:rPr>
              <a:t>Católico</a:t>
            </a:r>
            <a:endParaRPr lang="es-MX" sz="6000" b="1" dirty="0">
              <a:solidFill>
                <a:schemeClr val="bg1"/>
              </a:solidFill>
            </a:endParaRPr>
          </a:p>
        </p:txBody>
      </p:sp>
      <p:pic>
        <p:nvPicPr>
          <p:cNvPr id="3" name="Online Media 2" title="Ser Humano | Lente Católico">
            <a:hlinkClick r:id="" action="ppaction://media"/>
            <a:extLst>
              <a:ext uri="{FF2B5EF4-FFF2-40B4-BE49-F238E27FC236}">
                <a16:creationId xmlns:a16="http://schemas.microsoft.com/office/drawing/2014/main" id="{134507CE-7986-7DC5-411E-08E148AB1E01}"/>
              </a:ext>
            </a:extLst>
          </p:cNvPr>
          <p:cNvPicPr>
            <a:picLocks noRot="1" noChangeAspect="1"/>
          </p:cNvPicPr>
          <p:nvPr>
            <a:videoFile r:link="rId1"/>
          </p:nvPr>
        </p:nvPicPr>
        <p:blipFill>
          <a:blip r:embed="rId3"/>
          <a:stretch>
            <a:fillRect/>
          </a:stretch>
        </p:blipFill>
        <p:spPr>
          <a:xfrm>
            <a:off x="1481034" y="1231319"/>
            <a:ext cx="9719925" cy="5491770"/>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07601" y="113167"/>
            <a:ext cx="6913111" cy="769441"/>
          </a:xfrm>
          <a:prstGeom prst="rect">
            <a:avLst/>
          </a:prstGeom>
          <a:noFill/>
        </p:spPr>
        <p:txBody>
          <a:bodyPr wrap="none" rtlCol="0">
            <a:spAutoFit/>
          </a:bodyPr>
          <a:lstStyle/>
          <a:p>
            <a:r>
              <a:rPr lang="en-US" sz="4400" dirty="0"/>
              <a:t> </a:t>
            </a:r>
            <a:r>
              <a:rPr lang="en-US" sz="4400" dirty="0">
                <a:solidFill>
                  <a:schemeClr val="bg1"/>
                </a:solidFill>
              </a:rPr>
              <a:t>CONVERSACIÓN EN FAMILIA </a:t>
            </a:r>
            <a:endParaRPr lang="es-MX" sz="4400" b="1" dirty="0">
              <a:solidFill>
                <a:schemeClr val="bg1"/>
              </a:solidFill>
            </a:endParaRPr>
          </a:p>
        </p:txBody>
      </p:sp>
      <p:sp>
        <p:nvSpPr>
          <p:cNvPr id="2" name="TextBox 1"/>
          <p:cNvSpPr txBox="1"/>
          <p:nvPr/>
        </p:nvSpPr>
        <p:spPr>
          <a:xfrm>
            <a:off x="452846" y="1174994"/>
            <a:ext cx="6635932" cy="4811445"/>
          </a:xfrm>
          <a:prstGeom prst="rect">
            <a:avLst/>
          </a:prstGeom>
          <a:noFill/>
        </p:spPr>
        <p:txBody>
          <a:bodyPr wrap="square" rtlCol="0">
            <a:spAutoFit/>
          </a:bodyPr>
          <a:lstStyle/>
          <a:p>
            <a:pPr marL="0" marR="0" algn="ctr">
              <a:lnSpc>
                <a:spcPct val="107000"/>
              </a:lnSpc>
              <a:spcBef>
                <a:spcPts val="0"/>
              </a:spcBef>
              <a:spcAft>
                <a:spcPts val="0"/>
              </a:spcAft>
            </a:pPr>
            <a:endParaRPr lang="en-US" sz="3200" kern="1800" dirty="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pPr>
            <a:r>
              <a:rPr lang="es-ES" sz="3200" kern="1800" dirty="0">
                <a:solidFill>
                  <a:srgbClr val="0F0F0F"/>
                </a:solidFill>
                <a:latin typeface="Calibri" panose="020F0502020204030204" pitchFamily="34" charset="0"/>
                <a:ea typeface="Times New Roman" panose="02020603050405020304" pitchFamily="18" charset="0"/>
                <a:cs typeface="Calibri" panose="020F0502020204030204" pitchFamily="34" charset="0"/>
              </a:rPr>
              <a:t>En nuestra última reunión de Familias Formando Discípulos, leímos</a:t>
            </a:r>
          </a:p>
          <a:p>
            <a:pPr algn="ctr">
              <a:lnSpc>
                <a:spcPct val="107000"/>
              </a:lnSpc>
            </a:pPr>
            <a:r>
              <a:rPr lang="en-US" sz="3200" kern="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Génesis</a:t>
            </a:r>
            <a:r>
              <a:rPr lang="en-US" sz="3200" kern="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1-2:4</a:t>
            </a:r>
            <a:r>
              <a:rPr lang="en-US" sz="3200" kern="1800" dirty="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endParaRPr lang="en-US" sz="3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s-ES" sz="3200" b="1" kern="1800" dirty="0">
                <a:solidFill>
                  <a:srgbClr val="FF5050"/>
                </a:solidFill>
                <a:latin typeface="Calibri" panose="020F0502020204030204" pitchFamily="34" charset="0"/>
                <a:ea typeface="Times New Roman" panose="02020603050405020304" pitchFamily="18" charset="0"/>
                <a:cs typeface="Calibri" panose="020F0502020204030204" pitchFamily="34" charset="0"/>
              </a:rPr>
              <a:t>Primera historia de la creación</a:t>
            </a:r>
            <a:r>
              <a:rPr lang="en-US" sz="3200" kern="1800" dirty="0">
                <a:solidFill>
                  <a:srgbClr val="FF505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p>
          <a:p>
            <a:pPr marL="0" marR="0" algn="ctr">
              <a:lnSpc>
                <a:spcPct val="107000"/>
              </a:lnSpc>
              <a:spcBef>
                <a:spcPts val="0"/>
              </a:spcBef>
              <a:spcAft>
                <a:spcPts val="0"/>
              </a:spcAft>
            </a:pPr>
            <a:endParaRPr lang="en-US" sz="3200" kern="1800" dirty="0">
              <a:solidFill>
                <a:srgbClr val="FF5050"/>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s-ES" sz="3200" i="1" kern="1800" dirty="0">
                <a:solidFill>
                  <a:srgbClr val="0F0F0F"/>
                </a:solidFill>
                <a:latin typeface="Calibri" panose="020F0502020204030204" pitchFamily="34" charset="0"/>
                <a:ea typeface="Times New Roman" panose="02020603050405020304" pitchFamily="18" charset="0"/>
                <a:cs typeface="Calibri" panose="020F0502020204030204" pitchFamily="34" charset="0"/>
              </a:rPr>
              <a:t>¿Cuáles son algunas de las cosas importantes que sucedieron en esa historia?</a:t>
            </a:r>
            <a:endParaRPr lang="en-US" sz="3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hand holding a globe&#10;&#10;Description automatically generated">
            <a:extLst>
              <a:ext uri="{FF2B5EF4-FFF2-40B4-BE49-F238E27FC236}">
                <a16:creationId xmlns:a16="http://schemas.microsoft.com/office/drawing/2014/main" id="{FEA24BB0-80F8-56BD-3F4B-257D01DA7B7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71705" y="1159005"/>
            <a:ext cx="5169897" cy="5127171"/>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s reaching out to another hand&#10;&#10;Description automatically generated">
            <a:extLst>
              <a:ext uri="{FF2B5EF4-FFF2-40B4-BE49-F238E27FC236}">
                <a16:creationId xmlns:a16="http://schemas.microsoft.com/office/drawing/2014/main" id="{B56B7B41-655B-6226-493F-B152D0DA3B1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258021" y="95215"/>
            <a:ext cx="7675947" cy="1446550"/>
          </a:xfrm>
          <a:prstGeom prst="rect">
            <a:avLst/>
          </a:prstGeom>
          <a:noFill/>
        </p:spPr>
        <p:txBody>
          <a:bodyPr wrap="none" rtlCol="0">
            <a:spAutoFit/>
          </a:bodyPr>
          <a:lstStyle/>
          <a:p>
            <a:r>
              <a:rPr lang="en-US" sz="4400" dirty="0"/>
              <a:t> </a:t>
            </a:r>
            <a:r>
              <a:rPr lang="en-US" sz="2800" b="1" dirty="0">
                <a:solidFill>
                  <a:schemeClr val="bg1"/>
                </a:solidFill>
              </a:rPr>
              <a:t>THE SECOND STORY OF CREATION </a:t>
            </a:r>
            <a:r>
              <a:rPr lang="en-US" sz="2800" b="1" dirty="0">
                <a:solidFill>
                  <a:srgbClr val="C00000"/>
                </a:solidFill>
              </a:rPr>
              <a:t>GENESIS 2:4-25</a:t>
            </a:r>
          </a:p>
          <a:p>
            <a:endParaRPr lang="es-MX" sz="4400" b="1" dirty="0">
              <a:solidFill>
                <a:schemeClr val="bg1"/>
              </a:solidFill>
            </a:endParaRPr>
          </a:p>
        </p:txBody>
      </p:sp>
      <p:sp>
        <p:nvSpPr>
          <p:cNvPr id="2" name="TextBox 1"/>
          <p:cNvSpPr txBox="1"/>
          <p:nvPr/>
        </p:nvSpPr>
        <p:spPr>
          <a:xfrm>
            <a:off x="343275" y="1173739"/>
            <a:ext cx="11505438" cy="4801314"/>
          </a:xfrm>
          <a:prstGeom prst="rect">
            <a:avLst/>
          </a:prstGeom>
          <a:noFill/>
        </p:spPr>
        <p:txBody>
          <a:bodyPr wrap="square" rtlCol="0">
            <a:spAutoFit/>
          </a:bodyPr>
          <a:lstStyle/>
          <a:p>
            <a:r>
              <a:rPr lang="en-US" sz="3200" dirty="0">
                <a:solidFill>
                  <a:srgbClr val="C00000"/>
                </a:solidFill>
              </a:rPr>
              <a:t>“At the time when the Lord God made the earth and the heavens--while as yet there was no field shrub on earth and no grass of the field had sprouted, for the Lord God had sent no rain upon the earth and there was no man to till the soil,” </a:t>
            </a:r>
          </a:p>
          <a:p>
            <a:r>
              <a:rPr lang="en-US" sz="3200" dirty="0">
                <a:solidFill>
                  <a:srgbClr val="C00000"/>
                </a:solidFill>
              </a:rPr>
              <a:t> </a:t>
            </a:r>
          </a:p>
          <a:p>
            <a:r>
              <a:rPr lang="en-US" sz="3200" dirty="0">
                <a:solidFill>
                  <a:srgbClr val="C00000"/>
                </a:solidFill>
              </a:rPr>
              <a:t>“…but a stream was welling up our of the earth and was watering all the surface of the ground—the Lord God formed man out of the clay of the ground and blew into his nostrils the breath of life, and so man became a living being.” </a:t>
            </a:r>
          </a:p>
          <a:p>
            <a:r>
              <a:rPr lang="en-US" dirty="0"/>
              <a:t> </a:t>
            </a:r>
          </a:p>
        </p:txBody>
      </p:sp>
    </p:spTree>
    <p:extLst>
      <p:ext uri="{BB962C8B-B14F-4D97-AF65-F5344CB8AC3E}">
        <p14:creationId xmlns:p14="http://schemas.microsoft.com/office/powerpoint/2010/main" val="22680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s reaching out to another hand&#10;&#10;Description automatically generated">
            <a:extLst>
              <a:ext uri="{FF2B5EF4-FFF2-40B4-BE49-F238E27FC236}">
                <a16:creationId xmlns:a16="http://schemas.microsoft.com/office/drawing/2014/main" id="{B56B7B41-655B-6226-493F-B152D0DA3B1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258021" y="95215"/>
            <a:ext cx="7675947" cy="1446550"/>
          </a:xfrm>
          <a:prstGeom prst="rect">
            <a:avLst/>
          </a:prstGeom>
          <a:noFill/>
        </p:spPr>
        <p:txBody>
          <a:bodyPr wrap="none" rtlCol="0">
            <a:spAutoFit/>
          </a:bodyPr>
          <a:lstStyle/>
          <a:p>
            <a:r>
              <a:rPr lang="en-US" sz="4400" dirty="0"/>
              <a:t> </a:t>
            </a:r>
            <a:r>
              <a:rPr lang="en-US" sz="2800" b="1" dirty="0">
                <a:solidFill>
                  <a:schemeClr val="bg1"/>
                </a:solidFill>
              </a:rPr>
              <a:t>THE SECOND STORY OF CREATION </a:t>
            </a:r>
            <a:r>
              <a:rPr lang="en-US" sz="2800" b="1" dirty="0">
                <a:solidFill>
                  <a:srgbClr val="C00000"/>
                </a:solidFill>
              </a:rPr>
              <a:t>GENESIS 2:4-25</a:t>
            </a:r>
          </a:p>
          <a:p>
            <a:endParaRPr lang="es-MX" sz="4400" b="1" dirty="0">
              <a:solidFill>
                <a:schemeClr val="bg1"/>
              </a:solidFill>
            </a:endParaRPr>
          </a:p>
        </p:txBody>
      </p:sp>
      <p:sp>
        <p:nvSpPr>
          <p:cNvPr id="3" name="TextBox 2">
            <a:extLst>
              <a:ext uri="{FF2B5EF4-FFF2-40B4-BE49-F238E27FC236}">
                <a16:creationId xmlns:a16="http://schemas.microsoft.com/office/drawing/2014/main" id="{4178EC14-522D-74AC-DF1F-B8BCFADC42E2}"/>
              </a:ext>
            </a:extLst>
          </p:cNvPr>
          <p:cNvSpPr txBox="1"/>
          <p:nvPr/>
        </p:nvSpPr>
        <p:spPr>
          <a:xfrm>
            <a:off x="343275" y="1326002"/>
            <a:ext cx="11505438" cy="5262979"/>
          </a:xfrm>
          <a:prstGeom prst="rect">
            <a:avLst/>
          </a:prstGeom>
          <a:noFill/>
        </p:spPr>
        <p:txBody>
          <a:bodyPr wrap="square" rtlCol="0">
            <a:spAutoFit/>
          </a:bodyPr>
          <a:lstStyle/>
          <a:p>
            <a:r>
              <a:rPr lang="en-US" sz="2800" dirty="0"/>
              <a:t>Verses 6 &amp; 7 are describing how God created the first man, Adam, to begin God’s family on earth. </a:t>
            </a:r>
          </a:p>
          <a:p>
            <a:r>
              <a:rPr lang="en-US" sz="2800" i="1" dirty="0"/>
              <a:t>  </a:t>
            </a:r>
            <a:endParaRPr lang="en-US" sz="2800" dirty="0"/>
          </a:p>
          <a:p>
            <a:r>
              <a:rPr lang="en-US" sz="2800" i="1" dirty="0">
                <a:solidFill>
                  <a:schemeClr val="accent6">
                    <a:lumMod val="50000"/>
                  </a:schemeClr>
                </a:solidFill>
              </a:rPr>
              <a:t>From what material was Adam made?</a:t>
            </a:r>
            <a:endParaRPr lang="en-US" sz="2800" dirty="0">
              <a:solidFill>
                <a:schemeClr val="accent6">
                  <a:lumMod val="50000"/>
                </a:schemeClr>
              </a:solidFill>
            </a:endParaRPr>
          </a:p>
          <a:p>
            <a:r>
              <a:rPr lang="en-US" sz="2800" i="1" dirty="0">
                <a:solidFill>
                  <a:schemeClr val="accent6">
                    <a:lumMod val="50000"/>
                  </a:schemeClr>
                </a:solidFill>
              </a:rPr>
              <a:t> </a:t>
            </a:r>
            <a:endParaRPr lang="en-US" sz="2800" dirty="0">
              <a:solidFill>
                <a:schemeClr val="accent6">
                  <a:lumMod val="50000"/>
                </a:schemeClr>
              </a:solidFill>
            </a:endParaRPr>
          </a:p>
          <a:p>
            <a:r>
              <a:rPr lang="en-US" sz="2800" dirty="0">
                <a:solidFill>
                  <a:schemeClr val="accent6">
                    <a:lumMod val="50000"/>
                  </a:schemeClr>
                </a:solidFill>
              </a:rPr>
              <a:t>Water and soil/clay</a:t>
            </a:r>
          </a:p>
          <a:p>
            <a:r>
              <a:rPr lang="en-US" sz="2800" i="1" dirty="0">
                <a:solidFill>
                  <a:schemeClr val="accent6">
                    <a:lumMod val="50000"/>
                  </a:schemeClr>
                </a:solidFill>
              </a:rPr>
              <a:t> </a:t>
            </a:r>
            <a:endParaRPr lang="en-US" sz="2800" dirty="0">
              <a:solidFill>
                <a:schemeClr val="accent6">
                  <a:lumMod val="50000"/>
                </a:schemeClr>
              </a:solidFill>
            </a:endParaRPr>
          </a:p>
          <a:p>
            <a:r>
              <a:rPr lang="en-US" sz="2800" i="1" dirty="0">
                <a:solidFill>
                  <a:schemeClr val="accent6">
                    <a:lumMod val="50000"/>
                  </a:schemeClr>
                </a:solidFill>
              </a:rPr>
              <a:t>When did Adam receive from God a soul made in the divine image and likeness of God and come to life?</a:t>
            </a:r>
            <a:endParaRPr lang="en-US" sz="2800" dirty="0">
              <a:solidFill>
                <a:schemeClr val="accent6">
                  <a:lumMod val="50000"/>
                </a:schemeClr>
              </a:solidFill>
            </a:endParaRPr>
          </a:p>
          <a:p>
            <a:r>
              <a:rPr lang="en-US" sz="2800" i="1" dirty="0">
                <a:solidFill>
                  <a:schemeClr val="accent6">
                    <a:lumMod val="50000"/>
                  </a:schemeClr>
                </a:solidFill>
              </a:rPr>
              <a:t> </a:t>
            </a:r>
            <a:endParaRPr lang="en-US" sz="2800" dirty="0">
              <a:solidFill>
                <a:schemeClr val="accent6">
                  <a:lumMod val="50000"/>
                </a:schemeClr>
              </a:solidFill>
            </a:endParaRPr>
          </a:p>
          <a:p>
            <a:r>
              <a:rPr lang="en-US" sz="2800" dirty="0">
                <a:solidFill>
                  <a:schemeClr val="accent6">
                    <a:lumMod val="50000"/>
                  </a:schemeClr>
                </a:solidFill>
              </a:rPr>
              <a:t>When God blew into his nostrils the breath of life</a:t>
            </a:r>
          </a:p>
          <a:p>
            <a:endParaRPr lang="en-US" sz="2800" dirty="0"/>
          </a:p>
        </p:txBody>
      </p:sp>
    </p:spTree>
    <p:extLst>
      <p:ext uri="{BB962C8B-B14F-4D97-AF65-F5344CB8AC3E}">
        <p14:creationId xmlns:p14="http://schemas.microsoft.com/office/powerpoint/2010/main" val="33731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nting of a landscape with trees and mountains&#10;&#10;Description automatically generated">
            <a:extLst>
              <a:ext uri="{FF2B5EF4-FFF2-40B4-BE49-F238E27FC236}">
                <a16:creationId xmlns:a16="http://schemas.microsoft.com/office/drawing/2014/main" id="{DF435F78-FDB7-7182-43B9-5B5C95DA4AB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531370" y="143435"/>
            <a:ext cx="6481336" cy="6514510"/>
          </a:xfrm>
          <a:prstGeom prst="rect">
            <a:avLst/>
          </a:prstGeom>
        </p:spPr>
        <p:txBody>
          <a:bodyPr vert="horz" lIns="91440" tIns="45720" rIns="91440" bIns="45720" rtlCol="0">
            <a:normAutofit lnSpcReduction="10000"/>
          </a:bodyPr>
          <a:lstStyle/>
          <a:p>
            <a:pPr algn="ctr">
              <a:lnSpc>
                <a:spcPct val="107000"/>
              </a:lnSpc>
            </a:pPr>
            <a:r>
              <a:rPr lang="es-ES" sz="2200" b="1" i="1" dirty="0">
                <a:solidFill>
                  <a:srgbClr val="C00000"/>
                </a:solidFill>
              </a:rPr>
              <a:t>"Entonces el Señor Dios plantó un jardín en el Edén,        
en el oriente, y colocó allí al hombre que había formado.  El Señor Dios hizo crecer de la tierra varios árboles que eran agradables a la vista y buenos para comer, con el árbol de la vida en medio del jardín y el árbol de la ciencia del bien y del mal".</a:t>
            </a:r>
          </a:p>
          <a:p>
            <a:pPr algn="ctr">
              <a:lnSpc>
                <a:spcPct val="107000"/>
              </a:lnSpc>
            </a:pPr>
            <a:endParaRPr lang="es-ES" sz="2200" b="1" i="1" dirty="0">
              <a:solidFill>
                <a:srgbClr val="C00000"/>
              </a:solidFill>
            </a:endParaRPr>
          </a:p>
          <a:p>
            <a:pPr algn="ctr">
              <a:lnSpc>
                <a:spcPct val="107000"/>
              </a:lnSpc>
            </a:pPr>
            <a:r>
              <a:rPr lang="es-ES" sz="2100" dirty="0"/>
              <a:t>Dios le dio a Adán un hogar, donde estaría con Adán, llamado Edén. El Edén tenía todo tipo de árboles para alimentarse.              
Dios colocó dos árboles muy importantes en medio del Jardín del Edén.</a:t>
            </a:r>
            <a:endParaRPr lang="en-US" sz="2100" dirty="0"/>
          </a:p>
          <a:p>
            <a:pPr algn="ctr">
              <a:lnSpc>
                <a:spcPct val="107000"/>
              </a:lnSpc>
              <a:spcAft>
                <a:spcPts val="800"/>
              </a:spcAft>
            </a:pPr>
            <a:r>
              <a:rPr lang="es-ES" sz="2200" b="1" dirty="0">
                <a:solidFill>
                  <a:schemeClr val="accent6">
                    <a:lumMod val="50000"/>
                  </a:schemeClr>
                </a:solidFill>
              </a:rPr>
              <a:t>¿Cómo se llaman esos dos árboles?
El Árbol de la Vida y el Árbol del Conocimiento del Bien y del Mal</a:t>
            </a:r>
            <a:r>
              <a:rPr lang="en-US" sz="2200" dirty="0"/>
              <a:t> </a:t>
            </a:r>
          </a:p>
          <a:p>
            <a:pPr algn="ctr">
              <a:lnSpc>
                <a:spcPct val="107000"/>
              </a:lnSpc>
            </a:pPr>
            <a:r>
              <a:rPr lang="es-ES" sz="2100" dirty="0"/>
              <a:t>Debido a que Dios estaba allí, todo el Edén era santo</a:t>
            </a:r>
            <a:r>
              <a:rPr lang="en-US" sz="2100" dirty="0"/>
              <a:t>.          </a:t>
            </a:r>
          </a:p>
          <a:p>
            <a:pPr marL="0" marR="0" algn="ctr">
              <a:lnSpc>
                <a:spcPct val="107000"/>
              </a:lnSpc>
              <a:spcBef>
                <a:spcPts val="0"/>
              </a:spcBef>
              <a:spcAft>
                <a:spcPts val="0"/>
              </a:spcAft>
            </a:pPr>
            <a:endParaRPr lang="en-US" sz="2100" dirty="0"/>
          </a:p>
          <a:p>
            <a:pPr algn="ctr">
              <a:lnSpc>
                <a:spcPct val="107000"/>
              </a:lnSpc>
            </a:pPr>
            <a:r>
              <a:rPr lang="es-ES" sz="2100" dirty="0"/>
              <a:t>Sin embargo, el centro del Edén, donde se plantaron estos dos árboles, era el lugar más sagrado de todo el jardín.</a:t>
            </a:r>
            <a:endParaRPr lang="en-US" sz="2100" dirty="0"/>
          </a:p>
        </p:txBody>
      </p:sp>
      <p:sp>
        <p:nvSpPr>
          <p:cNvPr id="4" name="TextBox 3">
            <a:extLst>
              <a:ext uri="{FF2B5EF4-FFF2-40B4-BE49-F238E27FC236}">
                <a16:creationId xmlns:a16="http://schemas.microsoft.com/office/drawing/2014/main" id="{F66AF3CB-4535-2C74-53C2-5B704502F4A9}"/>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profzucker/2423498322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childTnLst>
                                </p:cTn>
                              </p:par>
                              <p:par>
                                <p:cTn id="14" presetID="42"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1000"/>
                                        <p:tgtEl>
                                          <p:spTgt spid="7">
                                            <p:txEl>
                                              <p:pRg st="4" end="4"/>
                                            </p:txEl>
                                          </p:spTgt>
                                        </p:tgtEl>
                                      </p:cBhvr>
                                    </p:animEffect>
                                    <p:anim calcmode="lin" valueType="num">
                                      <p:cBhvr>
                                        <p:cTn id="1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19266</TotalTime>
  <Words>1600</Words>
  <Application>Microsoft Office PowerPoint</Application>
  <PresentationFormat>Widescreen</PresentationFormat>
  <Paragraphs>89</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Monica Oppermann</cp:lastModifiedBy>
  <cp:revision>124</cp:revision>
  <dcterms:created xsi:type="dcterms:W3CDTF">2021-11-19T16:04:10Z</dcterms:created>
  <dcterms:modified xsi:type="dcterms:W3CDTF">2024-09-06T14:42:59Z</dcterms:modified>
</cp:coreProperties>
</file>