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8" r:id="rId3"/>
    <p:sldId id="259" r:id="rId4"/>
    <p:sldId id="260" r:id="rId5"/>
    <p:sldId id="291" r:id="rId6"/>
    <p:sldId id="301" r:id="rId7"/>
    <p:sldId id="304" r:id="rId8"/>
    <p:sldId id="305" r:id="rId9"/>
    <p:sldId id="306" r:id="rId10"/>
    <p:sldId id="307" r:id="rId11"/>
    <p:sldId id="271" r:id="rId12"/>
    <p:sldId id="279" r:id="rId13"/>
    <p:sldId id="308" r:id="rId14"/>
    <p:sldId id="303" r:id="rId15"/>
    <p:sldId id="262" r:id="rId16"/>
    <p:sldId id="302" r:id="rId17"/>
    <p:sldId id="295" r:id="rId18"/>
    <p:sldId id="309" r:id="rId19"/>
    <p:sldId id="294" r:id="rId2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5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19/02/2024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83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19/02/2024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60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19/02/2024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70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19/02/2024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795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19/02/2024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57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19/02/2024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296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19/02/2024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4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19/02/2024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484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19/02/2024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93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19/02/2024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37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19/02/2024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01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CF60-19F8-4C88-A195-93F06459BF74}" type="datetimeFigureOut">
              <a:rPr lang="es-MX" smtClean="0"/>
              <a:t>19/02/2024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567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flickr.com/photos/catholicism/51274600009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Br-blQxIm4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" TargetMode="External"/><Relationship Id="rId2" Type="http://schemas.openxmlformats.org/officeDocument/2006/relationships/hyperlink" Target="https://catholicvs.blogspot.com/2017/05/bautismo-pontifical-en-el-rito-romano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atholicvs.blogspot.com/2017/05/bautismo-pontifical-en-el-rito-romano.html" TargetMode="Externa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udrey-shark.blogspot.com/2012/06/where-journey-started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alvaryga.com/one-baptism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9TZy0C0VHjE?feature=oemb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l/illustrations/ksi%C4%85dz-ko%C5%9Bci%C3%B3%C5%82-wiara-katolicyzm-8593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vgsilh.com/image/2027232.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thymindoman.com/tag/ordinatio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en.wikipedia.org/wiki/Priesthood_in_the_Catholic_Church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ipedia.org/wiki/Priesthood_in_the_Catholic_Church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onnectusfund.org/icebreaker-games-for-youth-groups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llchristiandownloads.blogspot.com/2014/06/free-christian-nature-wallpapers-with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flickr.com/photos/catholicism/4350554754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3jNblopq4k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om with a table and chairs and a chandelier&#10;&#10;Description automatically generated">
            <a:extLst>
              <a:ext uri="{FF2B5EF4-FFF2-40B4-BE49-F238E27FC236}">
                <a16:creationId xmlns:a16="http://schemas.microsoft.com/office/drawing/2014/main" id="{DC27C875-9899-64B4-3F5E-8B0E5F7A3F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0773"/>
            <a:ext cx="11776563" cy="7108773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6121" y="3735967"/>
            <a:ext cx="11704319" cy="1135659"/>
          </a:xfrm>
          <a:noFill/>
          <a:ln w="19050">
            <a:noFill/>
          </a:ln>
        </p:spPr>
        <p:txBody>
          <a:bodyPr>
            <a:no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SAVING LOVE FOR US: </a:t>
            </a:r>
          </a:p>
          <a:p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LITURGY AND THE SEVEN SACRAMENTS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enna Black" panose="02000505000000020004" pitchFamily="2" charset="0"/>
            </a:endParaRPr>
          </a:p>
        </p:txBody>
      </p:sp>
      <p:sp>
        <p:nvSpPr>
          <p:cNvPr id="7" name="Subtitle 1"/>
          <p:cNvSpPr txBox="1">
            <a:spLocks/>
          </p:cNvSpPr>
          <p:nvPr/>
        </p:nvSpPr>
        <p:spPr>
          <a:xfrm>
            <a:off x="878722" y="4871626"/>
            <a:ext cx="10434551" cy="766008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SACRAMENTS AT THE SERVICE OF COMMUNION AND MISSION: HOLY ORDERS</a:t>
            </a:r>
            <a:endParaRPr lang="en-US" sz="5400" b="1" dirty="0">
              <a:solidFill>
                <a:schemeClr val="bg1"/>
              </a:solidFill>
              <a:latin typeface="Antenna Black" panose="0200050500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768" y="-206720"/>
            <a:ext cx="9664460" cy="363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12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EC6AA-8DBF-462D-43C9-E9950DC0F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riest receiving a blessing from a priest&#10;&#10;Description automatically generated">
            <a:extLst>
              <a:ext uri="{FF2B5EF4-FFF2-40B4-BE49-F238E27FC236}">
                <a16:creationId xmlns:a16="http://schemas.microsoft.com/office/drawing/2014/main" id="{38AA0021-B950-020B-AB0A-97A848F007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/>
        </p:blipFill>
        <p:spPr>
          <a:xfrm>
            <a:off x="0" y="788556"/>
            <a:ext cx="12192000" cy="60579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898F8C-E3E1-0397-2977-AD91409D8569}"/>
              </a:ext>
            </a:extLst>
          </p:cNvPr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89B820-6293-9933-0EA2-CE56325F6602}"/>
              </a:ext>
            </a:extLst>
          </p:cNvPr>
          <p:cNvSpPr txBox="1"/>
          <p:nvPr/>
        </p:nvSpPr>
        <p:spPr>
          <a:xfrm>
            <a:off x="1490649" y="123762"/>
            <a:ext cx="9210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TOPIC</a:t>
            </a:r>
            <a:endParaRPr lang="es-MX" sz="23900" b="1" i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071EC4-1DAC-00D0-49A9-3E144964DF3E}"/>
              </a:ext>
            </a:extLst>
          </p:cNvPr>
          <p:cNvSpPr txBox="1"/>
          <p:nvPr/>
        </p:nvSpPr>
        <p:spPr>
          <a:xfrm>
            <a:off x="78377" y="1342049"/>
            <a:ext cx="46079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Today</a:t>
            </a:r>
            <a: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we are going to learn about </a:t>
            </a:r>
            <a:endParaRPr lang="en-US" sz="4000" b="1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Holy </a:t>
            </a:r>
            <a: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Orders </a:t>
            </a:r>
            <a:endParaRPr lang="en-US" sz="4000" b="1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</a:t>
            </a:r>
            <a: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idea of the priesthood </a:t>
            </a:r>
            <a:endParaRPr lang="en-US" sz="4000" b="1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introduced.</a:t>
            </a:r>
            <a:endParaRPr lang="en-US" sz="2132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EB8F14-871F-FDA7-F131-7A316BAA7E0E}"/>
              </a:ext>
            </a:extLst>
          </p:cNvPr>
          <p:cNvSpPr txBox="1"/>
          <p:nvPr/>
        </p:nvSpPr>
        <p:spPr>
          <a:xfrm>
            <a:off x="1261266" y="7109983"/>
            <a:ext cx="976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https://www.youtube.com/watch?v=03jNblopq4k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BF1AA3-9996-09BD-D765-843D7B765F68}"/>
              </a:ext>
            </a:extLst>
          </p:cNvPr>
          <p:cNvSpPr txBox="1"/>
          <p:nvPr/>
        </p:nvSpPr>
        <p:spPr>
          <a:xfrm>
            <a:off x="1261266" y="7742841"/>
            <a:ext cx="975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www.flickr.com/photos/catholicism/51274600009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085717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23210" y="157844"/>
            <a:ext cx="6545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JESUS: THE ROYAL PRIEST </a:t>
            </a:r>
            <a:endParaRPr lang="en-US" sz="239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1263" y="6422166"/>
            <a:ext cx="976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https://www.youtube.com/watch?v=LBr-blQxIm4</a:t>
            </a:r>
            <a:endParaRPr lang="en-US" sz="3200" dirty="0"/>
          </a:p>
        </p:txBody>
      </p:sp>
      <p:pic>
        <p:nvPicPr>
          <p:cNvPr id="7" name="Online Media 6" title="Jesus the Royal Priest">
            <a:hlinkClick r:id="" action="ppaction://media"/>
            <a:extLst>
              <a:ext uri="{FF2B5EF4-FFF2-40B4-BE49-F238E27FC236}">
                <a16:creationId xmlns:a16="http://schemas.microsoft.com/office/drawing/2014/main" id="{94C557CB-4C66-4710-D9D5-DF920DD2F37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42510" y="1179634"/>
            <a:ext cx="9106979" cy="514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4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9299EA-D791-6BAA-21C4-C39CCA647974}"/>
              </a:ext>
            </a:extLst>
          </p:cNvPr>
          <p:cNvSpPr txBox="1"/>
          <p:nvPr/>
        </p:nvSpPr>
        <p:spPr>
          <a:xfrm>
            <a:off x="3621905" y="6116663"/>
            <a:ext cx="5143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2" tooltip="https://catholicvs.blogspot.com/2017/05/bautismo-pontifical-en-el-rito-romano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3" tooltip="https://creativecommons.org/licenses/by-nc-sa/3.0/"/>
              </a:rPr>
              <a:t>CC BY-SA-NC</a:t>
            </a:r>
            <a:endParaRPr lang="en-US" sz="900" dirty="0"/>
          </a:p>
        </p:txBody>
      </p:sp>
      <p:pic>
        <p:nvPicPr>
          <p:cNvPr id="4" name="Picture 3" descr="A baby being held by a priest&#10;&#10;Description automatically generated">
            <a:extLst>
              <a:ext uri="{FF2B5EF4-FFF2-40B4-BE49-F238E27FC236}">
                <a16:creationId xmlns:a16="http://schemas.microsoft.com/office/drawing/2014/main" id="{2516D7E2-9E1E-D595-CE5C-B4D1B207F7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/>
          <a:stretch/>
        </p:blipFill>
        <p:spPr>
          <a:xfrm>
            <a:off x="0" y="922049"/>
            <a:ext cx="12192000" cy="59359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0746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4847" y="143899"/>
            <a:ext cx="7562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PRIEST, PROPHET, AND KING</a:t>
            </a:r>
            <a:endParaRPr lang="es-MX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086" y="4754879"/>
            <a:ext cx="12017828" cy="193028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we were baptized, each of us was marked as </a:t>
            </a: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priest, prophet and 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king. </a:t>
            </a:r>
          </a:p>
          <a:p>
            <a:pPr lvl="0" algn="ctr"/>
            <a:r>
              <a:rPr lang="en-US" sz="24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</a:t>
            </a: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 made sharers in Christ’s own office as Priest, Prophet, and King! </a:t>
            </a:r>
            <a:endParaRPr lang="en-US" sz="2400" b="1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participation in Christ’s priestly office is called the </a:t>
            </a: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 priesthood of all believers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means that whenever we pray, care for 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someone, or 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listen to God, </a:t>
            </a:r>
            <a:endParaRPr lang="en-US" sz="24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living out this common priesthood of the faithful.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4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A4676-E474-78DD-54AE-7BEF0ACA0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7A228F-58F9-80AE-17B5-C635C8676069}"/>
              </a:ext>
            </a:extLst>
          </p:cNvPr>
          <p:cNvSpPr/>
          <p:nvPr/>
        </p:nvSpPr>
        <p:spPr>
          <a:xfrm>
            <a:off x="0" y="0"/>
            <a:ext cx="12192000" cy="1074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8C1132-890B-F021-04FB-B05648C59D0B}"/>
              </a:ext>
            </a:extLst>
          </p:cNvPr>
          <p:cNvSpPr txBox="1"/>
          <p:nvPr/>
        </p:nvSpPr>
        <p:spPr>
          <a:xfrm>
            <a:off x="2314847" y="152608"/>
            <a:ext cx="7562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PRIEST, PROPHET, AND KING</a:t>
            </a:r>
            <a:endParaRPr lang="es-MX" sz="44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37595B-25BA-A7B2-A070-F0A81C3B50F7}"/>
              </a:ext>
            </a:extLst>
          </p:cNvPr>
          <p:cNvSpPr txBox="1"/>
          <p:nvPr/>
        </p:nvSpPr>
        <p:spPr>
          <a:xfrm>
            <a:off x="1376039" y="1224252"/>
            <a:ext cx="56452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were baptized </a:t>
            </a:r>
            <a:endParaRPr lang="en-US" sz="5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  <a:r>
              <a:rPr lang="en-US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color garment did you wear?</a:t>
            </a:r>
            <a:endParaRPr lang="en-US" sz="5400" dirty="0"/>
          </a:p>
        </p:txBody>
      </p:sp>
      <p:pic>
        <p:nvPicPr>
          <p:cNvPr id="9" name="Picture 8" descr="A black and white illustration of two people holding a baby&#10;&#10;Description automatically generated">
            <a:extLst>
              <a:ext uri="{FF2B5EF4-FFF2-40B4-BE49-F238E27FC236}">
                <a16:creationId xmlns:a16="http://schemas.microsoft.com/office/drawing/2014/main" id="{CB07AEB6-4ACF-6B76-075C-23D5220977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688921" y="1224252"/>
            <a:ext cx="4314512" cy="54811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9F58BF-5E21-CFFC-55FE-55CC1BD2DB70}"/>
              </a:ext>
            </a:extLst>
          </p:cNvPr>
          <p:cNvSpPr txBox="1"/>
          <p:nvPr/>
        </p:nvSpPr>
        <p:spPr>
          <a:xfrm>
            <a:off x="8247079" y="7070272"/>
            <a:ext cx="261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audrey-shark.blogspot.com/2012/06/where-journey-started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73DBBB-B145-F42A-FAA6-A22DC4B63EE9}"/>
              </a:ext>
            </a:extLst>
          </p:cNvPr>
          <p:cNvSpPr txBox="1"/>
          <p:nvPr/>
        </p:nvSpPr>
        <p:spPr>
          <a:xfrm>
            <a:off x="1843622" y="4790168"/>
            <a:ext cx="4710079" cy="186204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chemeClr val="bg1"/>
                </a:solidFill>
              </a:rPr>
              <a:t>WHITE</a:t>
            </a:r>
          </a:p>
        </p:txBody>
      </p:sp>
    </p:spTree>
    <p:extLst>
      <p:ext uri="{BB962C8B-B14F-4D97-AF65-F5344CB8AC3E}">
        <p14:creationId xmlns:p14="http://schemas.microsoft.com/office/powerpoint/2010/main" val="39101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blue water surface&#10;&#10;Description automatically generated">
            <a:extLst>
              <a:ext uri="{FF2B5EF4-FFF2-40B4-BE49-F238E27FC236}">
                <a16:creationId xmlns:a16="http://schemas.microsoft.com/office/drawing/2014/main" id="{86B4DF75-28EB-0B4E-4203-6213CD3FFF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/>
        </p:blipFill>
        <p:spPr>
          <a:xfrm>
            <a:off x="-1" y="2067783"/>
            <a:ext cx="12192000" cy="47902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074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9393" y="152607"/>
            <a:ext cx="9333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FAMILY ACTIVITY</a:t>
            </a:r>
            <a:endParaRPr lang="es-MX" sz="4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1074655"/>
            <a:ext cx="12192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new white garment is a sign that you have been clothed in Christ!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 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are a new person in Christ, who participates in the priesthood of all believers, </a:t>
            </a:r>
            <a:endParaRPr lang="en-US" sz="24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called to be Christ in the world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743200" lvl="5" indent="-457200">
              <a:buFont typeface="+mj-lt"/>
              <a:buAutoNum type="arabicPeriod"/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Families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brainstorm the many different ways you can continue 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the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of Christ in 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world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your baptismal calling.  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0" lvl="5" indent="-457200">
              <a:buFont typeface="+mj-lt"/>
              <a:buAutoNum type="arabicPeriod"/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 on your 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poster board. </a:t>
            </a:r>
          </a:p>
          <a:p>
            <a:pPr marL="2743200" lvl="5" indent="-457200">
              <a:buFont typeface="+mj-lt"/>
              <a:buAutoNum type="arabicPeriod"/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ideas with everyone!</a:t>
            </a:r>
            <a:endParaRPr lang="en-US" sz="20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BE121-3CF0-2045-7575-4AE4C419D515}"/>
              </a:ext>
            </a:extLst>
          </p:cNvPr>
          <p:cNvSpPr txBox="1"/>
          <p:nvPr/>
        </p:nvSpPr>
        <p:spPr>
          <a:xfrm>
            <a:off x="3852672" y="7140158"/>
            <a:ext cx="44866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alvaryga.com/one-baptism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6127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67D87B05-B630-482E-FF24-C10B73259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2128"/>
            <a:ext cx="12192000" cy="65958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14698" y="5061856"/>
            <a:ext cx="9964288" cy="153401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86790" y="5101388"/>
            <a:ext cx="9792196" cy="1454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preached, fed, converted and healed thousands of people when He walked the earth. He had many disciples, but how many did He call to be his Apostles?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0132A1-2132-528C-BC70-BE7911521558}"/>
              </a:ext>
            </a:extLst>
          </p:cNvPr>
          <p:cNvSpPr/>
          <p:nvPr/>
        </p:nvSpPr>
        <p:spPr>
          <a:xfrm>
            <a:off x="1514698" y="5061855"/>
            <a:ext cx="9964288" cy="153401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chemeClr val="tx1"/>
                </a:solidFill>
              </a:rPr>
              <a:t>TWELVE (12)</a:t>
            </a:r>
          </a:p>
        </p:txBody>
      </p:sp>
    </p:spTree>
    <p:extLst>
      <p:ext uri="{BB962C8B-B14F-4D97-AF65-F5344CB8AC3E}">
        <p14:creationId xmlns:p14="http://schemas.microsoft.com/office/powerpoint/2010/main" val="66114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4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8094" y="152608"/>
            <a:ext cx="9790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HOLY ORDERS</a:t>
            </a:r>
            <a:endParaRPr lang="es-MX" sz="4400" b="1" dirty="0">
              <a:solidFill>
                <a:schemeClr val="bg1"/>
              </a:solidFill>
            </a:endParaRPr>
          </a:p>
        </p:txBody>
      </p:sp>
      <p:pic>
        <p:nvPicPr>
          <p:cNvPr id="2" name="Online Media 1" title="Holy Orders | Catholic Central">
            <a:hlinkClick r:id="" action="ppaction://media"/>
            <a:extLst>
              <a:ext uri="{FF2B5EF4-FFF2-40B4-BE49-F238E27FC236}">
                <a16:creationId xmlns:a16="http://schemas.microsoft.com/office/drawing/2014/main" id="{EA7A62B0-170D-016C-5842-B77C40429C7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17844" y="1227264"/>
            <a:ext cx="8956312" cy="50563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123B11-6BCF-2DD8-0547-F8C9CB3AE07B}"/>
              </a:ext>
            </a:extLst>
          </p:cNvPr>
          <p:cNvSpPr txBox="1"/>
          <p:nvPr/>
        </p:nvSpPr>
        <p:spPr>
          <a:xfrm>
            <a:off x="3383280" y="6400800"/>
            <a:ext cx="5512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https://www.youtube.com/watch?v=9TZy0C0VHjE</a:t>
            </a:r>
          </a:p>
        </p:txBody>
      </p:sp>
    </p:spTree>
    <p:extLst>
      <p:ext uri="{BB962C8B-B14F-4D97-AF65-F5344CB8AC3E}">
        <p14:creationId xmlns:p14="http://schemas.microsoft.com/office/powerpoint/2010/main" val="364997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84946" y="256916"/>
            <a:ext cx="6022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ASK A PRIEST! ACTIVITY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05104" y="1584703"/>
            <a:ext cx="6634347" cy="5039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Families write questions they may have for the priest or deacon </a:t>
            </a:r>
            <a:r>
              <a:rPr lang="en-US" sz="4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about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Holy Orders and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vocation.</a:t>
            </a:r>
          </a:p>
        </p:txBody>
      </p:sp>
      <p:pic>
        <p:nvPicPr>
          <p:cNvPr id="9" name="Picture 8" descr="A person with a priest's collar&#10;&#10;Description automatically generated">
            <a:extLst>
              <a:ext uri="{FF2B5EF4-FFF2-40B4-BE49-F238E27FC236}">
                <a16:creationId xmlns:a16="http://schemas.microsoft.com/office/drawing/2014/main" id="{BA9E30A8-C51E-76E8-F28A-0611B40C8F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1078524"/>
            <a:ext cx="4975767" cy="577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1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C0C2B-DF7D-6F40-C3AF-86210DECE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E2F38B-BE18-DD59-FBFD-1413B0482C9D}"/>
              </a:ext>
            </a:extLst>
          </p:cNvPr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7847B1-0F7C-B41F-19E9-2DC92B445706}"/>
              </a:ext>
            </a:extLst>
          </p:cNvPr>
          <p:cNvSpPr txBox="1"/>
          <p:nvPr/>
        </p:nvSpPr>
        <p:spPr>
          <a:xfrm>
            <a:off x="3084946" y="185319"/>
            <a:ext cx="6022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FAMILY AT-HOME MISSION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D1F911-F3CB-C52E-37AC-128803D2E22A}"/>
              </a:ext>
            </a:extLst>
          </p:cNvPr>
          <p:cNvSpPr txBox="1"/>
          <p:nvPr/>
        </p:nvSpPr>
        <p:spPr>
          <a:xfrm>
            <a:off x="3084946" y="1472849"/>
            <a:ext cx="8776322" cy="4682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Watch the videos about the Sacrament of Holy Orders.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Watch one or more of the videos on Holy Week together.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 how your family’s practice of the Lenten pillars of praying, fasting and almsgiving are going as we get closer to Easter and make your Family Holy Week Plan.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prepared to share about your Family Holy Week Plan at the next gathering.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 to Sacrament of Reconciliation or make intentional plans to go to the Sacrament of Reconciliation as a family. </a:t>
            </a: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FD65350-8010-650E-E3B7-98EB6A8AD8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30732" y="1263843"/>
            <a:ext cx="2754214" cy="550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1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men in white robes&#10;&#10;Description automatically generated">
            <a:extLst>
              <a:ext uri="{FF2B5EF4-FFF2-40B4-BE49-F238E27FC236}">
                <a16:creationId xmlns:a16="http://schemas.microsoft.com/office/drawing/2014/main" id="{A77BFADE-36CA-AE6A-D345-99438893AE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/>
        </p:blipFill>
        <p:spPr>
          <a:xfrm>
            <a:off x="-1" y="123763"/>
            <a:ext cx="12192000" cy="673423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7236" y="123763"/>
            <a:ext cx="8617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PRAYER FOR PRIESTS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25189" y="1318280"/>
            <a:ext cx="7759337" cy="5308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Jesus, our great High Priest,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Hear 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humble prayers on behalf of your priests.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them a deep faith, a bright and firm hope and a burning love which will ever increase in the course of their priestly life.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their loneliness, comfort them.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their sorrows, strengthen them.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their frustrations, point out to them that it is through suffering that the soul is purified, and show them that they are needed by the Church; they are needed by souls; they are needed for the work of redemption. Amen. 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Adapted from https://www.catholicnewsagency.com</a:t>
            </a: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</a:rPr>
              <a:t>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C75139-5B34-A3B9-AC79-FA902F97B22F}"/>
              </a:ext>
            </a:extLst>
          </p:cNvPr>
          <p:cNvSpPr txBox="1"/>
          <p:nvPr/>
        </p:nvSpPr>
        <p:spPr>
          <a:xfrm>
            <a:off x="3810000" y="7097756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www.thymindoman.com/tag/ordination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6779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C63E81B-D3A7-2332-8A79-BCD85A4237C7}"/>
              </a:ext>
            </a:extLst>
          </p:cNvPr>
          <p:cNvSpPr txBox="1"/>
          <p:nvPr/>
        </p:nvSpPr>
        <p:spPr>
          <a:xfrm>
            <a:off x="7895178" y="6124505"/>
            <a:ext cx="34149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hlinkClick r:id="rId2" tooltip="https://en.wikipedia.org/wiki/Priesthood_in_the_Catholic_Church"/>
              </a:rPr>
              <a:t>Ths</a:t>
            </a:r>
            <a:r>
              <a:rPr lang="en-US" sz="900" dirty="0">
                <a:hlinkClick r:id="rId2" tooltip="https://en.wikipedia.org/wiki/Priesthood_in_the_Catholic_Church"/>
              </a:rPr>
              <a:t>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3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3" name="Rectangle 2"/>
          <p:cNvSpPr/>
          <p:nvPr/>
        </p:nvSpPr>
        <p:spPr>
          <a:xfrm>
            <a:off x="245188" y="1310329"/>
            <a:ext cx="653708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Lord Jesus Christ,                                                  We entrust our family to You and ask for Your blessing and protection. </a:t>
            </a:r>
          </a:p>
          <a:p>
            <a:endParaRPr lang="en-US" sz="2600" dirty="0"/>
          </a:p>
          <a:p>
            <a:r>
              <a:rPr lang="en-US" sz="2600" dirty="0"/>
              <a:t>We love You Lord Jesus with all our hearts, and we ask that You help our family to become more like the Holy Family.</a:t>
            </a:r>
          </a:p>
          <a:p>
            <a:endParaRPr lang="en-US" sz="2600" dirty="0"/>
          </a:p>
          <a:p>
            <a:r>
              <a:rPr lang="en-US" sz="2600" dirty="0"/>
              <a:t>Help us to be kind, loving, and patient with </a:t>
            </a:r>
          </a:p>
          <a:p>
            <a:r>
              <a:rPr lang="en-US" sz="2600" dirty="0"/>
              <a:t>one another.</a:t>
            </a:r>
          </a:p>
          <a:p>
            <a:endParaRPr lang="en-US" sz="2600" dirty="0"/>
          </a:p>
          <a:p>
            <a:r>
              <a:rPr lang="en-US" sz="2600" dirty="0"/>
              <a:t>Give us all the grace we need to become saints and Your faithful disciples.  Amen.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-17417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83497" y="40298"/>
            <a:ext cx="653708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cap="all" baseline="30000" dirty="0">
                <a:solidFill>
                  <a:schemeClr val="bg1"/>
                </a:solidFill>
              </a:rPr>
              <a:t>Opening Prayer</a:t>
            </a:r>
            <a:endParaRPr lang="en-US" sz="6600" cap="all" baseline="30000" dirty="0">
              <a:solidFill>
                <a:schemeClr val="bg1"/>
              </a:solidFill>
            </a:endParaRPr>
          </a:p>
        </p:txBody>
      </p:sp>
      <p:pic>
        <p:nvPicPr>
          <p:cNvPr id="9" name="Picture 8" descr="A religious painting of a priest&#10;&#10;Description automatically generated">
            <a:extLst>
              <a:ext uri="{FF2B5EF4-FFF2-40B4-BE49-F238E27FC236}">
                <a16:creationId xmlns:a16="http://schemas.microsoft.com/office/drawing/2014/main" id="{A8E05D9E-0BEE-D9C2-43EC-D8AB61DE4A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7306322" y="1343744"/>
            <a:ext cx="4330314" cy="512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9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9101" y="-1"/>
            <a:ext cx="9953798" cy="12469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DRAW IT OUT!</a:t>
            </a:r>
            <a:endParaRPr lang="en-US" sz="4800" b="1" cap="all" baseline="300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672" y="1818357"/>
            <a:ext cx="6361576" cy="653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What You Will Need:</a:t>
            </a:r>
            <a:r>
              <a:rPr lang="en-US" dirty="0"/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Plain paper for each person, a timer, pens or colored 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pencils</a:t>
            </a:r>
          </a:p>
          <a:p>
            <a:endParaRPr lang="en-US" dirty="0"/>
          </a:p>
          <a:p>
            <a:r>
              <a:rPr lang="en-US" b="1" u="sng" dirty="0"/>
              <a:t>How to Play: 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Break into groups of families or of at least four people. 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each person a piece of paper and some colored pencils or a pen. 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a time limit and have everyone draw as many items on their paper as they can about their life without writing their name. 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the time is up, have everyone fold their paper in half and give it to the leader. 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leader mixes up the papers. Then, one at a time, they are opened for everyone to read and try to guess who the artist is.</a:t>
            </a:r>
          </a:p>
          <a:p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sz="1050" dirty="0"/>
          </a:p>
          <a:p>
            <a:endParaRPr lang="en-US" sz="1050" dirty="0"/>
          </a:p>
          <a:p>
            <a:endParaRPr lang="en-US" sz="1050" dirty="0"/>
          </a:p>
          <a:p>
            <a:endParaRPr lang="en-US" sz="1050" dirty="0"/>
          </a:p>
          <a:p>
            <a:endParaRPr lang="en-US" sz="1050" dirty="0"/>
          </a:p>
          <a:p>
            <a:r>
              <a:rPr lang="en-US" sz="1050" dirty="0"/>
              <a:t>Adapted from </a:t>
            </a:r>
            <a:r>
              <a:rPr lang="en-US" sz="1050" u="sng" dirty="0">
                <a:hlinkClick r:id="rId2"/>
              </a:rPr>
              <a:t>https://connectusfund.org/icebreaker-games-for-youth-groups</a:t>
            </a:r>
            <a:endParaRPr lang="en-US" sz="1050" dirty="0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53F293D-CE69-35FB-2184-C3BDA2AE0D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005" y="2255465"/>
            <a:ext cx="4967323" cy="460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8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20319" y="185318"/>
            <a:ext cx="10490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REVIEW</a:t>
            </a:r>
            <a:endParaRPr lang="es-MX" sz="413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073" y="1363287"/>
            <a:ext cx="114050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</a:t>
            </a:r>
            <a:r>
              <a:rPr lang="en-US" sz="5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 </a:t>
            </a:r>
            <a:endParaRPr lang="en-US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Sacraments of Christian Initiation?</a:t>
            </a:r>
            <a:endParaRPr lang="en-US" sz="5400" b="1" dirty="0"/>
          </a:p>
        </p:txBody>
      </p:sp>
      <p:pic>
        <p:nvPicPr>
          <p:cNvPr id="3" name="Picture 2" descr="A group of symbols on a black background&#10;&#10;Description automatically generated">
            <a:extLst>
              <a:ext uri="{FF2B5EF4-FFF2-40B4-BE49-F238E27FC236}">
                <a16:creationId xmlns:a16="http://schemas.microsoft.com/office/drawing/2014/main" id="{338E273F-D080-7C84-E726-281CA3FD7A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987" y="3243683"/>
            <a:ext cx="3228025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39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90649" y="123762"/>
            <a:ext cx="9210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REVIEW</a:t>
            </a:r>
            <a:endParaRPr lang="es-MX" sz="239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717" y="2283605"/>
            <a:ext cx="48767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Baptism, Confirmation, and the Eucharist</a:t>
            </a:r>
            <a:endParaRPr lang="en-US" sz="16600" b="1" dirty="0">
              <a:solidFill>
                <a:srgbClr val="7030A0"/>
              </a:solidFill>
            </a:endParaRPr>
          </a:p>
        </p:txBody>
      </p:sp>
      <p:pic>
        <p:nvPicPr>
          <p:cNvPr id="6" name="Picture 5" descr="A group of religious images&#10;&#10;Description automatically generated">
            <a:extLst>
              <a:ext uri="{FF2B5EF4-FFF2-40B4-BE49-F238E27FC236}">
                <a16:creationId xmlns:a16="http://schemas.microsoft.com/office/drawing/2014/main" id="{1D0B6A0F-87AD-673E-167B-2257E0CC00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6555" y="1158075"/>
            <a:ext cx="6935445" cy="540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8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90649" y="123762"/>
            <a:ext cx="9210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TOPIC</a:t>
            </a:r>
            <a:endParaRPr lang="es-MX" sz="239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2778" y="1202285"/>
            <a:ext cx="453674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sacrament did Jesus give to us to heal us of our sins and bring us closer to Him again?</a:t>
            </a:r>
            <a:endParaRPr lang="en-US" sz="287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97394"/>
            <a:ext cx="7070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</a:rPr>
              <a:t>Reconciliation </a:t>
            </a:r>
          </a:p>
          <a:p>
            <a:pPr algn="ctr"/>
            <a:r>
              <a:rPr lang="en-US" sz="4800" dirty="0">
                <a:solidFill>
                  <a:srgbClr val="C00000"/>
                </a:solidFill>
              </a:rPr>
              <a:t>(or Penance, Confession)</a:t>
            </a:r>
          </a:p>
        </p:txBody>
      </p:sp>
      <p:pic>
        <p:nvPicPr>
          <p:cNvPr id="7" name="Picture 6" descr="A black and white drawing of two people&#10;&#10;Description automatically generated">
            <a:extLst>
              <a:ext uri="{FF2B5EF4-FFF2-40B4-BE49-F238E27FC236}">
                <a16:creationId xmlns:a16="http://schemas.microsoft.com/office/drawing/2014/main" id="{D720B2C8-BA6D-DC2B-75BA-A2313B7AA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262131" y="1758042"/>
            <a:ext cx="4753935" cy="52457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D06AA0-7065-98D6-B2A6-94F8F9E4978B}"/>
              </a:ext>
            </a:extLst>
          </p:cNvPr>
          <p:cNvSpPr txBox="1"/>
          <p:nvPr/>
        </p:nvSpPr>
        <p:spPr>
          <a:xfrm>
            <a:off x="7670345" y="7127528"/>
            <a:ext cx="42495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allchristiandownloads.blogspot.com/2014/06/free-christian-nature-wallpapers-with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4165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5463D-AB50-118A-1C62-C6C9D3D6D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FBD6B81-91B1-FBE5-BDBE-66188863CA64}"/>
              </a:ext>
            </a:extLst>
          </p:cNvPr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4A2BF4-473B-048E-1DB8-B5116F70AD45}"/>
              </a:ext>
            </a:extLst>
          </p:cNvPr>
          <p:cNvSpPr txBox="1"/>
          <p:nvPr/>
        </p:nvSpPr>
        <p:spPr>
          <a:xfrm>
            <a:off x="1490649" y="123762"/>
            <a:ext cx="9210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TOPIC</a:t>
            </a:r>
            <a:endParaRPr lang="es-MX" sz="23900" b="1" i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C61728-2839-A8D6-2095-D7DA19A26913}"/>
              </a:ext>
            </a:extLst>
          </p:cNvPr>
          <p:cNvSpPr txBox="1"/>
          <p:nvPr/>
        </p:nvSpPr>
        <p:spPr>
          <a:xfrm>
            <a:off x="1032778" y="1202285"/>
            <a:ext cx="45367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What is the second Sacrament of Healing that brings the </a:t>
            </a:r>
            <a:endParaRPr lang="en-US" sz="3600" dirty="0" smtClean="0"/>
          </a:p>
          <a:p>
            <a:pPr algn="ctr"/>
            <a:r>
              <a:rPr lang="en-US" sz="3600" dirty="0" smtClean="0"/>
              <a:t>healing </a:t>
            </a:r>
            <a:r>
              <a:rPr lang="en-US" sz="3600" dirty="0"/>
              <a:t>touch of Jesus into </a:t>
            </a:r>
            <a:r>
              <a:rPr lang="en-US" sz="3600" dirty="0" smtClean="0"/>
              <a:t>our lives?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6EF43B-A730-7094-3C8E-F4FCB21F4A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2985" y="1271847"/>
            <a:ext cx="3852470" cy="52952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833E66-1024-4866-2BB2-229B6DE1A430}"/>
              </a:ext>
            </a:extLst>
          </p:cNvPr>
          <p:cNvSpPr txBox="1"/>
          <p:nvPr/>
        </p:nvSpPr>
        <p:spPr>
          <a:xfrm>
            <a:off x="313509" y="4371703"/>
            <a:ext cx="6187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</a:rPr>
              <a:t>Sacrament of the Anointing of the Sick</a:t>
            </a:r>
          </a:p>
        </p:txBody>
      </p:sp>
    </p:spTree>
    <p:extLst>
      <p:ext uri="{BB962C8B-B14F-4D97-AF65-F5344CB8AC3E}">
        <p14:creationId xmlns:p14="http://schemas.microsoft.com/office/powerpoint/2010/main" val="335902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D950C-D75B-3812-41BD-794880F9C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men in white robes&#10;&#10;Description automatically generated">
            <a:extLst>
              <a:ext uri="{FF2B5EF4-FFF2-40B4-BE49-F238E27FC236}">
                <a16:creationId xmlns:a16="http://schemas.microsoft.com/office/drawing/2014/main" id="{F89CDDC0-D33E-62FC-5ED0-CF55EDF9F8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F1C189-27B3-7F13-329A-06EE2A74EFBF}"/>
              </a:ext>
            </a:extLst>
          </p:cNvPr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612630-9E62-F7CA-6B07-FE789237190A}"/>
              </a:ext>
            </a:extLst>
          </p:cNvPr>
          <p:cNvSpPr txBox="1"/>
          <p:nvPr/>
        </p:nvSpPr>
        <p:spPr>
          <a:xfrm>
            <a:off x="-1325336" y="176641"/>
            <a:ext cx="14842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SACRAMENTS OF SERVICE AND COMMUNION</a:t>
            </a:r>
            <a:endParaRPr lang="es-MX" sz="23900" b="1" i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1EE8D0-D260-E014-152A-7B207493A09E}"/>
              </a:ext>
            </a:extLst>
          </p:cNvPr>
          <p:cNvSpPr txBox="1"/>
          <p:nvPr/>
        </p:nvSpPr>
        <p:spPr>
          <a:xfrm>
            <a:off x="1093695" y="1353671"/>
            <a:ext cx="46369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Sacraments 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4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Holy Orders </a:t>
            </a:r>
            <a:endParaRPr lang="en-US" sz="4800" b="1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Matrimony </a:t>
            </a:r>
            <a:r>
              <a:rPr lang="en-US" sz="4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(marriage)</a:t>
            </a:r>
            <a:endParaRPr lang="en-US" sz="1234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8DA93D-F8E7-D64E-1A8A-007B76590630}"/>
              </a:ext>
            </a:extLst>
          </p:cNvPr>
          <p:cNvSpPr txBox="1"/>
          <p:nvPr/>
        </p:nvSpPr>
        <p:spPr>
          <a:xfrm>
            <a:off x="1193877" y="7063325"/>
            <a:ext cx="975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flickr.com/photos/catholicism/43505547542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77869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3F8E9-E43E-D585-4607-4EE356939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D76D782-E17D-484C-152E-78D08F92FF5A}"/>
              </a:ext>
            </a:extLst>
          </p:cNvPr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1405D6-8D1C-4DA3-70CD-3DE4E8FDD9E9}"/>
              </a:ext>
            </a:extLst>
          </p:cNvPr>
          <p:cNvSpPr txBox="1"/>
          <p:nvPr/>
        </p:nvSpPr>
        <p:spPr>
          <a:xfrm>
            <a:off x="1490649" y="123762"/>
            <a:ext cx="9210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HOLY ORDERS</a:t>
            </a:r>
            <a:endParaRPr lang="es-MX" sz="23900" b="1" i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4CC4BE-FC80-FC92-B70D-3C5DB6F9783C}"/>
              </a:ext>
            </a:extLst>
          </p:cNvPr>
          <p:cNvSpPr txBox="1"/>
          <p:nvPr/>
        </p:nvSpPr>
        <p:spPr>
          <a:xfrm>
            <a:off x="60960" y="1314994"/>
            <a:ext cx="5406816" cy="462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Holy Orders, 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 of the Church 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apart 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consecrated </a:t>
            </a:r>
          </a:p>
          <a:p>
            <a:pPr algn="ctr"/>
            <a:r>
              <a:rPr lang="en-US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ordination 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serve 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whole Church 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priests.</a:t>
            </a:r>
            <a:endParaRPr lang="en-US" sz="71400" b="1" dirty="0">
              <a:solidFill>
                <a:srgbClr val="7030A0"/>
              </a:solidFill>
            </a:endParaRPr>
          </a:p>
        </p:txBody>
      </p:sp>
      <p:pic>
        <p:nvPicPr>
          <p:cNvPr id="2" name="Online Media 1" title="Holy Orders">
            <a:hlinkClick r:id="" action="ppaction://media"/>
            <a:extLst>
              <a:ext uri="{FF2B5EF4-FFF2-40B4-BE49-F238E27FC236}">
                <a16:creationId xmlns:a16="http://schemas.microsoft.com/office/drawing/2014/main" id="{DECABE16-7799-2A4F-3B63-7DD770FCC9C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79455" y="1648180"/>
            <a:ext cx="6278049" cy="35443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A4A416-C270-FCDA-F57B-A8020D0A2E00}"/>
              </a:ext>
            </a:extLst>
          </p:cNvPr>
          <p:cNvSpPr txBox="1"/>
          <p:nvPr/>
        </p:nvSpPr>
        <p:spPr>
          <a:xfrm>
            <a:off x="1341263" y="6422166"/>
            <a:ext cx="976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https://www.youtube.com/watch?v=03jNblopq4k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025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21459</TotalTime>
  <Words>909</Words>
  <Application>Microsoft Office PowerPoint</Application>
  <PresentationFormat>Widescreen</PresentationFormat>
  <Paragraphs>118</Paragraphs>
  <Slides>19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Antenna Black</vt:lpstr>
      <vt:lpstr>Arial</vt:lpstr>
      <vt:lpstr>Calibri</vt:lpstr>
      <vt:lpstr>Calibri Light</vt:lpstr>
      <vt:lpstr>Franklin Gothic Demi Cond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Oppermann</dc:creator>
  <cp:lastModifiedBy>Patrice Spirou</cp:lastModifiedBy>
  <cp:revision>189</cp:revision>
  <dcterms:created xsi:type="dcterms:W3CDTF">2021-11-19T16:04:10Z</dcterms:created>
  <dcterms:modified xsi:type="dcterms:W3CDTF">2024-02-19T21:10:06Z</dcterms:modified>
</cp:coreProperties>
</file>