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3" r:id="rId2"/>
    <p:sldId id="257" r:id="rId3"/>
    <p:sldId id="265" r:id="rId4"/>
    <p:sldId id="274" r:id="rId5"/>
    <p:sldId id="258" r:id="rId6"/>
    <p:sldId id="259" r:id="rId7"/>
    <p:sldId id="260" r:id="rId8"/>
    <p:sldId id="271" r:id="rId9"/>
    <p:sldId id="266" r:id="rId10"/>
    <p:sldId id="262" r:id="rId11"/>
    <p:sldId id="264"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BF67"/>
    <a:srgbClr val="A16DAE"/>
    <a:srgbClr val="CDB4C3"/>
    <a:srgbClr val="F2EC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4" autoAdjust="0"/>
    <p:restoredTop sz="94660"/>
  </p:normalViewPr>
  <p:slideViewPr>
    <p:cSldViewPr snapToGrid="0">
      <p:cViewPr varScale="1">
        <p:scale>
          <a:sx n="64" d="100"/>
          <a:sy n="64" d="100"/>
        </p:scale>
        <p:origin x="90" y="1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45002B5-5786-48D0-95F4-B054B4377C33}" type="datetimeFigureOut">
              <a:rPr lang="en-US" smtClean="0"/>
              <a:t>10/14/2020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92BE7-E67D-49F8-9B1A-CBACC7AA83B6}" type="slidenum">
              <a:rPr lang="en-US" smtClean="0"/>
              <a:t>‹#›</a:t>
            </a:fld>
            <a:endParaRPr lang="en-US"/>
          </a:p>
        </p:txBody>
      </p:sp>
    </p:spTree>
    <p:extLst>
      <p:ext uri="{BB962C8B-B14F-4D97-AF65-F5344CB8AC3E}">
        <p14:creationId xmlns:p14="http://schemas.microsoft.com/office/powerpoint/2010/main" val="3360911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5002B5-5786-48D0-95F4-B054B4377C33}" type="datetimeFigureOut">
              <a:rPr lang="en-US" smtClean="0"/>
              <a:t>10/14/2020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92BE7-E67D-49F8-9B1A-CBACC7AA83B6}" type="slidenum">
              <a:rPr lang="en-US" smtClean="0"/>
              <a:t>‹#›</a:t>
            </a:fld>
            <a:endParaRPr lang="en-US"/>
          </a:p>
        </p:txBody>
      </p:sp>
    </p:spTree>
    <p:extLst>
      <p:ext uri="{BB962C8B-B14F-4D97-AF65-F5344CB8AC3E}">
        <p14:creationId xmlns:p14="http://schemas.microsoft.com/office/powerpoint/2010/main" val="2484069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5002B5-5786-48D0-95F4-B054B4377C33}" type="datetimeFigureOut">
              <a:rPr lang="en-US" smtClean="0"/>
              <a:t>10/14/2020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92BE7-E67D-49F8-9B1A-CBACC7AA83B6}" type="slidenum">
              <a:rPr lang="en-US" smtClean="0"/>
              <a:t>‹#›</a:t>
            </a:fld>
            <a:endParaRPr lang="en-US"/>
          </a:p>
        </p:txBody>
      </p:sp>
    </p:spTree>
    <p:extLst>
      <p:ext uri="{BB962C8B-B14F-4D97-AF65-F5344CB8AC3E}">
        <p14:creationId xmlns:p14="http://schemas.microsoft.com/office/powerpoint/2010/main" val="3383285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5002B5-5786-48D0-95F4-B054B4377C33}" type="datetimeFigureOut">
              <a:rPr lang="en-US" smtClean="0"/>
              <a:t>10/14/2020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92BE7-E67D-49F8-9B1A-CBACC7AA83B6}" type="slidenum">
              <a:rPr lang="en-US" smtClean="0"/>
              <a:t>‹#›</a:t>
            </a:fld>
            <a:endParaRPr lang="en-US"/>
          </a:p>
        </p:txBody>
      </p:sp>
    </p:spTree>
    <p:extLst>
      <p:ext uri="{BB962C8B-B14F-4D97-AF65-F5344CB8AC3E}">
        <p14:creationId xmlns:p14="http://schemas.microsoft.com/office/powerpoint/2010/main" val="3718755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45002B5-5786-48D0-95F4-B054B4377C33}" type="datetimeFigureOut">
              <a:rPr lang="en-US" smtClean="0"/>
              <a:t>10/14/2020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92BE7-E67D-49F8-9B1A-CBACC7AA83B6}" type="slidenum">
              <a:rPr lang="en-US" smtClean="0"/>
              <a:t>‹#›</a:t>
            </a:fld>
            <a:endParaRPr lang="en-US"/>
          </a:p>
        </p:txBody>
      </p:sp>
    </p:spTree>
    <p:extLst>
      <p:ext uri="{BB962C8B-B14F-4D97-AF65-F5344CB8AC3E}">
        <p14:creationId xmlns:p14="http://schemas.microsoft.com/office/powerpoint/2010/main" val="1514551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45002B5-5786-48D0-95F4-B054B4377C33}" type="datetimeFigureOut">
              <a:rPr lang="en-US" smtClean="0"/>
              <a:t>10/14/2020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C92BE7-E67D-49F8-9B1A-CBACC7AA83B6}" type="slidenum">
              <a:rPr lang="en-US" smtClean="0"/>
              <a:t>‹#›</a:t>
            </a:fld>
            <a:endParaRPr lang="en-US"/>
          </a:p>
        </p:txBody>
      </p:sp>
    </p:spTree>
    <p:extLst>
      <p:ext uri="{BB962C8B-B14F-4D97-AF65-F5344CB8AC3E}">
        <p14:creationId xmlns:p14="http://schemas.microsoft.com/office/powerpoint/2010/main" val="1006595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45002B5-5786-48D0-95F4-B054B4377C33}" type="datetimeFigureOut">
              <a:rPr lang="en-US" smtClean="0"/>
              <a:t>10/14/2020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C92BE7-E67D-49F8-9B1A-CBACC7AA83B6}" type="slidenum">
              <a:rPr lang="en-US" smtClean="0"/>
              <a:t>‹#›</a:t>
            </a:fld>
            <a:endParaRPr lang="en-US"/>
          </a:p>
        </p:txBody>
      </p:sp>
    </p:spTree>
    <p:extLst>
      <p:ext uri="{BB962C8B-B14F-4D97-AF65-F5344CB8AC3E}">
        <p14:creationId xmlns:p14="http://schemas.microsoft.com/office/powerpoint/2010/main" val="2881328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45002B5-5786-48D0-95F4-B054B4377C33}" type="datetimeFigureOut">
              <a:rPr lang="en-US" smtClean="0"/>
              <a:t>10/14/2020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C92BE7-E67D-49F8-9B1A-CBACC7AA83B6}" type="slidenum">
              <a:rPr lang="en-US" smtClean="0"/>
              <a:t>‹#›</a:t>
            </a:fld>
            <a:endParaRPr lang="en-US"/>
          </a:p>
        </p:txBody>
      </p:sp>
    </p:spTree>
    <p:extLst>
      <p:ext uri="{BB962C8B-B14F-4D97-AF65-F5344CB8AC3E}">
        <p14:creationId xmlns:p14="http://schemas.microsoft.com/office/powerpoint/2010/main" val="1985466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5002B5-5786-48D0-95F4-B054B4377C33}" type="datetimeFigureOut">
              <a:rPr lang="en-US" smtClean="0"/>
              <a:t>10/14/2020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C92BE7-E67D-49F8-9B1A-CBACC7AA83B6}" type="slidenum">
              <a:rPr lang="en-US" smtClean="0"/>
              <a:t>‹#›</a:t>
            </a:fld>
            <a:endParaRPr lang="en-US"/>
          </a:p>
        </p:txBody>
      </p:sp>
    </p:spTree>
    <p:extLst>
      <p:ext uri="{BB962C8B-B14F-4D97-AF65-F5344CB8AC3E}">
        <p14:creationId xmlns:p14="http://schemas.microsoft.com/office/powerpoint/2010/main" val="2275127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45002B5-5786-48D0-95F4-B054B4377C33}" type="datetimeFigureOut">
              <a:rPr lang="en-US" smtClean="0"/>
              <a:t>10/14/2020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C92BE7-E67D-49F8-9B1A-CBACC7AA83B6}" type="slidenum">
              <a:rPr lang="en-US" smtClean="0"/>
              <a:t>‹#›</a:t>
            </a:fld>
            <a:endParaRPr lang="en-US"/>
          </a:p>
        </p:txBody>
      </p:sp>
    </p:spTree>
    <p:extLst>
      <p:ext uri="{BB962C8B-B14F-4D97-AF65-F5344CB8AC3E}">
        <p14:creationId xmlns:p14="http://schemas.microsoft.com/office/powerpoint/2010/main" val="2556160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45002B5-5786-48D0-95F4-B054B4377C33}" type="datetimeFigureOut">
              <a:rPr lang="en-US" smtClean="0"/>
              <a:t>10/14/2020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C92BE7-E67D-49F8-9B1A-CBACC7AA83B6}" type="slidenum">
              <a:rPr lang="en-US" smtClean="0"/>
              <a:t>‹#›</a:t>
            </a:fld>
            <a:endParaRPr lang="en-US"/>
          </a:p>
        </p:txBody>
      </p:sp>
    </p:spTree>
    <p:extLst>
      <p:ext uri="{BB962C8B-B14F-4D97-AF65-F5344CB8AC3E}">
        <p14:creationId xmlns:p14="http://schemas.microsoft.com/office/powerpoint/2010/main" val="2593742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5002B5-5786-48D0-95F4-B054B4377C33}" type="datetimeFigureOut">
              <a:rPr lang="en-US" smtClean="0"/>
              <a:t>10/14/2020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C92BE7-E67D-49F8-9B1A-CBACC7AA83B6}" type="slidenum">
              <a:rPr lang="en-US" smtClean="0"/>
              <a:t>‹#›</a:t>
            </a:fld>
            <a:endParaRPr lang="en-US"/>
          </a:p>
        </p:txBody>
      </p:sp>
    </p:spTree>
    <p:extLst>
      <p:ext uri="{BB962C8B-B14F-4D97-AF65-F5344CB8AC3E}">
        <p14:creationId xmlns:p14="http://schemas.microsoft.com/office/powerpoint/2010/main" val="2221370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dynamiccatholic.com/best-advent-ever/advent-prayers"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dynamiccatholic.com/best-advent-ever/advent-prayers"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video" Target="https://www.youtube.com/embed/SModVTYA1Ow" TargetMode="External"/><Relationship Id="rId6" Type="http://schemas.openxmlformats.org/officeDocument/2006/relationships/image" Target="../media/image8.jpeg"/><Relationship Id="rId5" Type="http://schemas.openxmlformats.org/officeDocument/2006/relationships/image" Target="../media/image7.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video" Target="https://www.youtube.com/embed/4v7QyDrlz7s" TargetMode="Externa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t="7812" b="7905"/>
          <a:stretch/>
        </p:blipFill>
        <p:spPr>
          <a:xfrm>
            <a:off x="0" y="0"/>
            <a:ext cx="12192000" cy="6850505"/>
          </a:xfrm>
          <a:prstGeom prst="rect">
            <a:avLst/>
          </a:prstGeom>
        </p:spPr>
      </p:pic>
      <p:sp>
        <p:nvSpPr>
          <p:cNvPr id="6" name="Rectangle 5"/>
          <p:cNvSpPr/>
          <p:nvPr/>
        </p:nvSpPr>
        <p:spPr>
          <a:xfrm>
            <a:off x="1523999" y="874395"/>
            <a:ext cx="9220200" cy="893445"/>
          </a:xfrm>
          <a:prstGeom prst="rect">
            <a:avLst/>
          </a:prstGeom>
          <a:solidFill>
            <a:schemeClr val="bg1">
              <a:lumMod val="7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1517071" y="1024232"/>
            <a:ext cx="9144000" cy="1108445"/>
          </a:xfrm>
          <a:ln>
            <a:noFill/>
          </a:ln>
        </p:spPr>
        <p:txBody>
          <a:bodyPr>
            <a:noAutofit/>
          </a:bodyPr>
          <a:lstStyle/>
          <a:p>
            <a:r>
              <a:rPr lang="en-US" sz="7200" b="1" baseline="30000" dirty="0" smtClean="0">
                <a:solidFill>
                  <a:schemeClr val="bg1">
                    <a:lumMod val="95000"/>
                  </a:schemeClr>
                </a:solidFill>
              </a:rPr>
              <a:t>FAMILIES FORMING DISCIPLES</a:t>
            </a:r>
            <a:endParaRPr lang="en-US" sz="7200" dirty="0">
              <a:solidFill>
                <a:schemeClr val="bg1">
                  <a:lumMod val="95000"/>
                </a:schemeClr>
              </a:solidFill>
            </a:endParaRPr>
          </a:p>
        </p:txBody>
      </p:sp>
      <p:sp>
        <p:nvSpPr>
          <p:cNvPr id="8" name="TextBox 7"/>
          <p:cNvSpPr txBox="1"/>
          <p:nvPr/>
        </p:nvSpPr>
        <p:spPr>
          <a:xfrm>
            <a:off x="3453422" y="2057460"/>
            <a:ext cx="5361354" cy="830997"/>
          </a:xfrm>
          <a:prstGeom prst="rect">
            <a:avLst/>
          </a:prstGeom>
          <a:noFill/>
        </p:spPr>
        <p:txBody>
          <a:bodyPr wrap="square" rtlCol="0">
            <a:spAutoFit/>
          </a:bodyPr>
          <a:lstStyle/>
          <a:p>
            <a:pPr algn="ctr"/>
            <a:r>
              <a:rPr lang="en-US" sz="4800" b="1" baseline="30000" dirty="0" smtClean="0">
                <a:solidFill>
                  <a:schemeClr val="bg1">
                    <a:lumMod val="95000"/>
                  </a:schemeClr>
                </a:solidFill>
              </a:rPr>
              <a:t>Lesson 4 – Week</a:t>
            </a:r>
            <a:r>
              <a:rPr lang="en-US" sz="4800" b="1" dirty="0" smtClean="0">
                <a:solidFill>
                  <a:schemeClr val="bg1">
                    <a:lumMod val="95000"/>
                  </a:schemeClr>
                </a:solidFill>
              </a:rPr>
              <a:t> </a:t>
            </a:r>
            <a:r>
              <a:rPr lang="en-US" sz="4800" b="1" baseline="30000" dirty="0" smtClean="0">
                <a:solidFill>
                  <a:schemeClr val="bg1">
                    <a:lumMod val="95000"/>
                  </a:schemeClr>
                </a:solidFill>
              </a:rPr>
              <a:t>3</a:t>
            </a:r>
            <a:endParaRPr lang="en-US" sz="4800" b="1" baseline="30000" dirty="0">
              <a:solidFill>
                <a:schemeClr val="bg1">
                  <a:lumMod val="95000"/>
                </a:schemeClr>
              </a:solidFill>
            </a:endParaRPr>
          </a:p>
        </p:txBody>
      </p:sp>
    </p:spTree>
    <p:extLst>
      <p:ext uri="{BB962C8B-B14F-4D97-AF65-F5344CB8AC3E}">
        <p14:creationId xmlns:p14="http://schemas.microsoft.com/office/powerpoint/2010/main" val="36739644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1" y="0"/>
            <a:ext cx="12192000" cy="1488831"/>
          </a:xfrm>
          <a:prstGeom prst="rect">
            <a:avLst/>
          </a:prstGeom>
          <a:solidFill>
            <a:schemeClr val="bg1">
              <a:lumMod val="65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38198" y="1652100"/>
            <a:ext cx="10515600" cy="4718720"/>
          </a:xfrm>
        </p:spPr>
        <p:txBody>
          <a:bodyPr>
            <a:normAutofit fontScale="85000" lnSpcReduction="20000"/>
          </a:bodyPr>
          <a:lstStyle/>
          <a:p>
            <a:pPr marL="0" indent="0" algn="ctr">
              <a:buNone/>
            </a:pPr>
            <a:r>
              <a:rPr lang="es-ES_tradnl" dirty="0"/>
              <a:t> </a:t>
            </a:r>
            <a:endParaRPr lang="en-US" dirty="0"/>
          </a:p>
          <a:p>
            <a:pPr marL="0" indent="0" algn="ctr">
              <a:buNone/>
            </a:pPr>
            <a:r>
              <a:rPr lang="en-US" dirty="0"/>
              <a:t>Make a circle around or near your home </a:t>
            </a:r>
            <a:r>
              <a:rPr lang="en-US" dirty="0" smtClean="0"/>
              <a:t>altar.</a:t>
            </a:r>
          </a:p>
          <a:p>
            <a:pPr marL="0" indent="0" algn="ctr">
              <a:buNone/>
            </a:pPr>
            <a:endParaRPr lang="en-US" dirty="0"/>
          </a:p>
          <a:p>
            <a:pPr marL="0" indent="0" algn="ctr">
              <a:buNone/>
            </a:pPr>
            <a:r>
              <a:rPr lang="en-US" dirty="0"/>
              <a:t>How does Jesus live within each member of your family?</a:t>
            </a:r>
          </a:p>
          <a:p>
            <a:pPr marL="0" indent="0" algn="ctr">
              <a:buNone/>
            </a:pPr>
            <a:endParaRPr lang="en-US" dirty="0" smtClean="0"/>
          </a:p>
          <a:p>
            <a:pPr marL="0" indent="0" algn="ctr">
              <a:buNone/>
            </a:pPr>
            <a:r>
              <a:rPr lang="en-US" dirty="0" smtClean="0"/>
              <a:t>What are 3 </a:t>
            </a:r>
            <a:r>
              <a:rPr lang="en-US" dirty="0"/>
              <a:t>things you like about the person on your right?</a:t>
            </a:r>
          </a:p>
          <a:p>
            <a:pPr marL="0" indent="0" algn="ctr">
              <a:buNone/>
            </a:pPr>
            <a:endParaRPr lang="en-US" dirty="0"/>
          </a:p>
          <a:p>
            <a:pPr marL="0" indent="0" algn="ctr">
              <a:buNone/>
            </a:pPr>
            <a:endParaRPr lang="en-US" dirty="0"/>
          </a:p>
          <a:p>
            <a:pPr marL="0" indent="0" algn="ctr">
              <a:buNone/>
            </a:pPr>
            <a:r>
              <a:rPr lang="en-US" dirty="0"/>
              <a:t>God loves you and He is pleased and proud of you all because you are trying to love one another as He loves you.</a:t>
            </a:r>
          </a:p>
          <a:p>
            <a:pPr marL="0" indent="0" algn="ctr">
              <a:buNone/>
            </a:pPr>
            <a:r>
              <a:rPr lang="en-US" dirty="0"/>
              <a:t>These efforts to love one another with, in and for God is </a:t>
            </a:r>
            <a:r>
              <a:rPr lang="en-US" dirty="0" smtClean="0"/>
              <a:t>what</a:t>
            </a:r>
          </a:p>
          <a:p>
            <a:pPr marL="0" indent="0" algn="ctr">
              <a:buNone/>
            </a:pPr>
            <a:r>
              <a:rPr lang="en-US" smtClean="0"/>
              <a:t>makes </a:t>
            </a:r>
            <a:r>
              <a:rPr lang="en-US" dirty="0"/>
              <a:t>your family holy!</a:t>
            </a:r>
          </a:p>
          <a:p>
            <a:pPr marL="0" indent="0">
              <a:buNone/>
            </a:pPr>
            <a:endParaRPr lang="en-US" dirty="0"/>
          </a:p>
        </p:txBody>
      </p:sp>
      <p:sp>
        <p:nvSpPr>
          <p:cNvPr id="6" name="Rectangle 5">
            <a:extLst>
              <a:ext uri="{FF2B5EF4-FFF2-40B4-BE49-F238E27FC236}">
                <a16:creationId xmlns:a16="http://schemas.microsoft.com/office/drawing/2014/main" id="{6ABAE1B0-F757-6B47-8447-1965ABDEBF2E}"/>
              </a:ext>
            </a:extLst>
          </p:cNvPr>
          <p:cNvSpPr/>
          <p:nvPr/>
        </p:nvSpPr>
        <p:spPr>
          <a:xfrm>
            <a:off x="-2" y="-19294"/>
            <a:ext cx="12192000" cy="1488831"/>
          </a:xfrm>
          <a:prstGeom prst="rect">
            <a:avLst/>
          </a:prstGeom>
          <a:solidFill>
            <a:srgbClr val="F0BF67">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436D26E0-6C14-434A-8DE5-81E0C40DA958}"/>
              </a:ext>
            </a:extLst>
          </p:cNvPr>
          <p:cNvSpPr>
            <a:spLocks noGrp="1"/>
          </p:cNvSpPr>
          <p:nvPr>
            <p:ph type="title"/>
          </p:nvPr>
        </p:nvSpPr>
        <p:spPr>
          <a:xfrm>
            <a:off x="838198" y="81633"/>
            <a:ext cx="10515600" cy="1325563"/>
          </a:xfrm>
        </p:spPr>
        <p:txBody>
          <a:bodyPr/>
          <a:lstStyle/>
          <a:p>
            <a:pPr algn="ctr"/>
            <a:r>
              <a:rPr lang="es-ES_tradnl" dirty="0" err="1" smtClean="0"/>
              <a:t>Affirmation</a:t>
            </a:r>
            <a:r>
              <a:rPr lang="es-ES_tradnl" dirty="0" smtClean="0"/>
              <a:t> </a:t>
            </a:r>
            <a:r>
              <a:rPr lang="es-ES_tradnl" dirty="0" err="1" smtClean="0"/>
              <a:t>Activity</a:t>
            </a:r>
            <a:endParaRPr lang="en-US" dirty="0"/>
          </a:p>
        </p:txBody>
      </p:sp>
    </p:spTree>
    <p:extLst>
      <p:ext uri="{BB962C8B-B14F-4D97-AF65-F5344CB8AC3E}">
        <p14:creationId xmlns:p14="http://schemas.microsoft.com/office/powerpoint/2010/main" val="608870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2ECDF"/>
        </a:solidFill>
        <a:effectLst/>
      </p:bgPr>
    </p:bg>
    <p:spTree>
      <p:nvGrpSpPr>
        <p:cNvPr id="1" name=""/>
        <p:cNvGrpSpPr/>
        <p:nvPr/>
      </p:nvGrpSpPr>
      <p:grpSpPr>
        <a:xfrm>
          <a:off x="0" y="0"/>
          <a:ext cx="0" cy="0"/>
          <a:chOff x="0" y="0"/>
          <a:chExt cx="0" cy="0"/>
        </a:xfrm>
      </p:grpSpPr>
      <p:sp>
        <p:nvSpPr>
          <p:cNvPr id="4" name="Rectangle 3"/>
          <p:cNvSpPr/>
          <p:nvPr/>
        </p:nvSpPr>
        <p:spPr>
          <a:xfrm>
            <a:off x="0" y="-23446"/>
            <a:ext cx="12192000" cy="1148862"/>
          </a:xfrm>
          <a:prstGeom prst="rect">
            <a:avLst/>
          </a:prstGeom>
          <a:solidFill>
            <a:srgbClr val="F0B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60000"/>
                  <a:lumOff val="40000"/>
                </a:schemeClr>
              </a:solidFill>
            </a:endParaRPr>
          </a:p>
        </p:txBody>
      </p:sp>
      <p:sp>
        <p:nvSpPr>
          <p:cNvPr id="2" name="Title 1"/>
          <p:cNvSpPr>
            <a:spLocks noGrp="1"/>
          </p:cNvSpPr>
          <p:nvPr>
            <p:ph type="title"/>
          </p:nvPr>
        </p:nvSpPr>
        <p:spPr>
          <a:xfrm>
            <a:off x="2677512" y="118941"/>
            <a:ext cx="6836974" cy="1006475"/>
          </a:xfrm>
        </p:spPr>
        <p:txBody>
          <a:bodyPr>
            <a:normAutofit/>
          </a:bodyPr>
          <a:lstStyle/>
          <a:p>
            <a:pPr algn="ctr"/>
            <a:r>
              <a:rPr lang="es-ES_tradnl" b="1" u="sng" dirty="0" err="1" smtClean="0"/>
              <a:t>Closing</a:t>
            </a:r>
            <a:r>
              <a:rPr lang="es-ES_tradnl" b="1" u="sng" dirty="0" smtClean="0"/>
              <a:t> </a:t>
            </a:r>
            <a:r>
              <a:rPr lang="es-ES_tradnl" b="1" u="sng" dirty="0" err="1" smtClean="0"/>
              <a:t>Prayer</a:t>
            </a:r>
            <a:endParaRPr lang="en-US" dirty="0"/>
          </a:p>
        </p:txBody>
      </p:sp>
      <p:sp>
        <p:nvSpPr>
          <p:cNvPr id="3" name="Content Placeholder 2"/>
          <p:cNvSpPr>
            <a:spLocks noGrp="1"/>
          </p:cNvSpPr>
          <p:nvPr>
            <p:ph idx="1"/>
          </p:nvPr>
        </p:nvSpPr>
        <p:spPr>
          <a:xfrm>
            <a:off x="628337" y="1267802"/>
            <a:ext cx="10515600" cy="3514059"/>
          </a:xfrm>
        </p:spPr>
        <p:txBody>
          <a:bodyPr>
            <a:normAutofit lnSpcReduction="10000"/>
          </a:bodyPr>
          <a:lstStyle/>
          <a:p>
            <a:pPr marL="0" indent="0">
              <a:buNone/>
            </a:pPr>
            <a:r>
              <a:rPr lang="en-US" dirty="0"/>
              <a:t>Dear Jesus, as we light the candle(s) on our Advent wreath or on our home altar, may the light of your presence bring joy to our hearts. Bless our family and our friends, and be with all those who are in need this holiday season. Help us focus on you during this busy time. May we stay aware of the joy you bring into our lives. We want to find you in the everyday moments and come with hearts of gratitude to your manger on Christmas. Amen. </a:t>
            </a:r>
          </a:p>
          <a:p>
            <a:pPr marL="0" indent="0">
              <a:buNone/>
            </a:pPr>
            <a:endParaRPr lang="en-US" dirty="0"/>
          </a:p>
          <a:p>
            <a:pPr marL="0" indent="0">
              <a:buNone/>
            </a:pPr>
            <a:r>
              <a:rPr lang="en-US" dirty="0"/>
              <a:t>Adapted </a:t>
            </a:r>
            <a:r>
              <a:rPr lang="en-US" dirty="0" smtClean="0"/>
              <a:t>from </a:t>
            </a:r>
            <a:r>
              <a:rPr lang="es-ES_tradnl" dirty="0" err="1" smtClean="0">
                <a:hlinkClick r:id="rId2"/>
              </a:rPr>
              <a:t>Dynamic</a:t>
            </a:r>
            <a:r>
              <a:rPr lang="es-ES_tradnl" dirty="0" smtClean="0">
                <a:hlinkClick r:id="rId2"/>
              </a:rPr>
              <a:t> </a:t>
            </a:r>
            <a:r>
              <a:rPr lang="es-ES_tradnl" dirty="0">
                <a:hlinkClick r:id="rId2"/>
              </a:rPr>
              <a:t>Catholic </a:t>
            </a:r>
            <a:endParaRPr lang="en-US" dirty="0"/>
          </a:p>
          <a:p>
            <a:pPr marL="0" indent="0" algn="ctr">
              <a:buNone/>
            </a:pPr>
            <a:endParaRPr lang="en-US"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52867" y="4781862"/>
            <a:ext cx="1286263" cy="1992923"/>
          </a:xfrm>
          <a:prstGeom prst="rect">
            <a:avLst/>
          </a:prstGeom>
        </p:spPr>
      </p:pic>
    </p:spTree>
    <p:extLst>
      <p:ext uri="{BB962C8B-B14F-4D97-AF65-F5344CB8AC3E}">
        <p14:creationId xmlns:p14="http://schemas.microsoft.com/office/powerpoint/2010/main" val="39498501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65000"/>
            <a:alpha val="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t="21962" b="6556"/>
          <a:stretch/>
        </p:blipFill>
        <p:spPr>
          <a:xfrm>
            <a:off x="-34171" y="-7495"/>
            <a:ext cx="12226171" cy="6865495"/>
          </a:xfrm>
          <a:prstGeom prst="rect">
            <a:avLst/>
          </a:prstGeom>
        </p:spPr>
      </p:pic>
      <p:sp>
        <p:nvSpPr>
          <p:cNvPr id="12" name="Title 1">
            <a:extLst>
              <a:ext uri="{FF2B5EF4-FFF2-40B4-BE49-F238E27FC236}">
                <a16:creationId xmlns:a16="http://schemas.microsoft.com/office/drawing/2014/main" id="{A224CE9F-B108-9645-AE93-E5903AA8E9C4}"/>
              </a:ext>
            </a:extLst>
          </p:cNvPr>
          <p:cNvSpPr>
            <a:spLocks noGrp="1"/>
          </p:cNvSpPr>
          <p:nvPr>
            <p:ph type="title"/>
          </p:nvPr>
        </p:nvSpPr>
        <p:spPr>
          <a:xfrm>
            <a:off x="821114" y="1743139"/>
            <a:ext cx="10515600" cy="1325563"/>
          </a:xfrm>
        </p:spPr>
        <p:txBody>
          <a:bodyPr>
            <a:noAutofit/>
          </a:bodyPr>
          <a:lstStyle/>
          <a:p>
            <a:pPr algn="ctr"/>
            <a:r>
              <a:rPr lang="es-ES_tradnl" sz="6000" b="1" u="sng" dirty="0" err="1" smtClean="0">
                <a:effectLst>
                  <a:outerShdw blurRad="38100" dist="38100" dir="2700000" algn="tl">
                    <a:srgbClr val="000000">
                      <a:alpha val="43137"/>
                    </a:srgbClr>
                  </a:outerShdw>
                </a:effectLst>
              </a:rPr>
              <a:t>Topic</a:t>
            </a:r>
            <a:r>
              <a:rPr lang="es-ES_tradnl" sz="6000" b="1" u="sng" dirty="0" smtClean="0">
                <a:effectLst>
                  <a:outerShdw blurRad="38100" dist="38100" dir="2700000" algn="tl">
                    <a:srgbClr val="000000">
                      <a:alpha val="43137"/>
                    </a:srgbClr>
                  </a:outerShdw>
                </a:effectLst>
              </a:rPr>
              <a:t>:</a:t>
            </a:r>
            <a:r>
              <a:rPr lang="es-ES_tradnl" sz="6000" b="1" dirty="0" smtClean="0">
                <a:effectLst>
                  <a:outerShdw blurRad="38100" dist="38100" dir="2700000" algn="tl">
                    <a:srgbClr val="000000">
                      <a:alpha val="43137"/>
                    </a:srgbClr>
                  </a:outerShdw>
                </a:effectLst>
              </a:rPr>
              <a:t>  </a:t>
            </a:r>
            <a:r>
              <a:rPr lang="es-ES_tradnl" b="1" dirty="0" smtClean="0">
                <a:effectLst>
                  <a:outerShdw blurRad="38100" dist="38100" dir="2700000" algn="tl">
                    <a:srgbClr val="000000">
                      <a:alpha val="43137"/>
                    </a:srgbClr>
                  </a:outerShdw>
                </a:effectLst>
              </a:rPr>
              <a:t/>
            </a:r>
            <a:br>
              <a:rPr lang="es-ES_tradnl" b="1" dirty="0" smtClean="0">
                <a:effectLst>
                  <a:outerShdw blurRad="38100" dist="38100" dir="2700000" algn="tl">
                    <a:srgbClr val="000000">
                      <a:alpha val="43137"/>
                    </a:srgbClr>
                  </a:outerShdw>
                </a:effectLst>
              </a:rPr>
            </a:br>
            <a:r>
              <a:rPr lang="es-ES_tradnl" sz="8000" b="1" dirty="0" smtClean="0">
                <a:effectLst>
                  <a:outerShdw blurRad="38100" dist="38100" dir="2700000" algn="tl">
                    <a:srgbClr val="000000">
                      <a:alpha val="43137"/>
                    </a:srgbClr>
                  </a:outerShdw>
                </a:effectLst>
              </a:rPr>
              <a:t/>
            </a:r>
            <a:br>
              <a:rPr lang="es-ES_tradnl" sz="8000" b="1" dirty="0" smtClean="0">
                <a:effectLst>
                  <a:outerShdw blurRad="38100" dist="38100" dir="2700000" algn="tl">
                    <a:srgbClr val="000000">
                      <a:alpha val="43137"/>
                    </a:srgbClr>
                  </a:outerShdw>
                </a:effectLst>
              </a:rPr>
            </a:br>
            <a:r>
              <a:rPr lang="en-US" sz="8000" b="1" baseline="30000" dirty="0"/>
              <a:t>Prayerfully Preparing for Christmas &amp; Grace and Holiness </a:t>
            </a:r>
            <a:r>
              <a:rPr lang="en-US" sz="8000" b="1" baseline="30000" dirty="0" smtClean="0"/>
              <a:t>in </a:t>
            </a:r>
            <a:r>
              <a:rPr lang="en-US" sz="8000" b="1" baseline="30000" dirty="0"/>
              <a:t>Family Life </a:t>
            </a:r>
            <a:endParaRPr lang="es-MX" sz="4800" dirty="0">
              <a:effectLst>
                <a:outerShdw blurRad="38100" dist="38100" dir="2700000" algn="tl">
                  <a:srgbClr val="000000">
                    <a:alpha val="43137"/>
                  </a:srgbClr>
                </a:outerShdw>
              </a:effectLst>
              <a:latin typeface="Antenna Medium" panose="02000603000000020004" pitchFamily="2" charset="0"/>
            </a:endParaRPr>
          </a:p>
        </p:txBody>
      </p:sp>
    </p:spTree>
    <p:extLst>
      <p:ext uri="{BB962C8B-B14F-4D97-AF65-F5344CB8AC3E}">
        <p14:creationId xmlns:p14="http://schemas.microsoft.com/office/powerpoint/2010/main" val="38383628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2133600" y="175041"/>
            <a:ext cx="10058400" cy="6706404"/>
          </a:xfrm>
          <a:prstGeom prst="rect">
            <a:avLst/>
          </a:prstGeom>
        </p:spPr>
      </p:pic>
      <p:sp>
        <p:nvSpPr>
          <p:cNvPr id="5" name="Content Placeholder 2"/>
          <p:cNvSpPr txBox="1">
            <a:spLocks/>
          </p:cNvSpPr>
          <p:nvPr/>
        </p:nvSpPr>
        <p:spPr>
          <a:xfrm>
            <a:off x="1179069" y="1714183"/>
            <a:ext cx="9833861" cy="3387435"/>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aseline="30000" dirty="0"/>
              <a:t>Dear Jesus, you are the hope in our messy world. This Advent, help us slow down, listen to your voice, and focus on what’s really important. We place our hope in you as we prepare our hearts to celebrate your birth on Christmas. Amen.</a:t>
            </a:r>
          </a:p>
          <a:p>
            <a:pPr marL="0" lvl="0" indent="0">
              <a:buNone/>
            </a:pPr>
            <a:endParaRPr lang="es-ES_tradnl" i="1" dirty="0" smtClean="0"/>
          </a:p>
          <a:p>
            <a:pPr marL="0" lvl="0" indent="0">
              <a:buNone/>
            </a:pPr>
            <a:r>
              <a:rPr lang="es-ES_tradnl" i="1" dirty="0" err="1" smtClean="0"/>
              <a:t>Adapted</a:t>
            </a:r>
            <a:r>
              <a:rPr lang="es-ES_tradnl" i="1" dirty="0" smtClean="0"/>
              <a:t> </a:t>
            </a:r>
            <a:r>
              <a:rPr lang="es-ES_tradnl" i="1" dirty="0" err="1" smtClean="0"/>
              <a:t>from</a:t>
            </a:r>
            <a:r>
              <a:rPr lang="es-ES_tradnl" i="1" dirty="0" smtClean="0"/>
              <a:t> </a:t>
            </a:r>
            <a:r>
              <a:rPr lang="es-ES_tradnl" i="1" u="sng" dirty="0" err="1" smtClean="0">
                <a:hlinkClick r:id="rId3"/>
              </a:rPr>
              <a:t>Dynamic</a:t>
            </a:r>
            <a:r>
              <a:rPr lang="es-ES_tradnl" i="1" u="sng" dirty="0" smtClean="0">
                <a:hlinkClick r:id="rId3"/>
              </a:rPr>
              <a:t> </a:t>
            </a:r>
            <a:r>
              <a:rPr lang="es-ES_tradnl" i="1" u="sng" dirty="0">
                <a:hlinkClick r:id="rId3"/>
              </a:rPr>
              <a:t>Catholic </a:t>
            </a:r>
            <a:endParaRPr lang="en-US" dirty="0"/>
          </a:p>
          <a:p>
            <a:pPr marL="0" indent="0" fontAlgn="base">
              <a:buNone/>
            </a:pPr>
            <a:endParaRPr lang="en-US" sz="1400" i="1" dirty="0">
              <a:latin typeface="Tahoma" panose="020B0604030504040204" pitchFamily="34" charset="0"/>
              <a:ea typeface="Tahoma" panose="020B0604030504040204" pitchFamily="34" charset="0"/>
              <a:cs typeface="Tahoma" panose="020B0604030504040204" pitchFamily="34" charset="0"/>
            </a:endParaRPr>
          </a:p>
          <a:p>
            <a:pPr marL="0" indent="0" fontAlgn="base">
              <a:buNone/>
            </a:pPr>
            <a:endParaRPr lang="en-US" sz="2400" dirty="0">
              <a:latin typeface="Tahoma" panose="020B0604030504040204" pitchFamily="34" charset="0"/>
              <a:ea typeface="Tahoma" panose="020B0604030504040204" pitchFamily="34" charset="0"/>
              <a:cs typeface="Tahoma" panose="020B0604030504040204" pitchFamily="34" charset="0"/>
            </a:endParaRPr>
          </a:p>
          <a:p>
            <a:pPr marL="0" indent="0" fontAlgn="base">
              <a:buNone/>
            </a:pPr>
            <a:endParaRPr lang="en-US" sz="2400"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1600" i="1" baseline="30000" dirty="0"/>
          </a:p>
        </p:txBody>
      </p:sp>
      <p:sp>
        <p:nvSpPr>
          <p:cNvPr id="9" name="Rectangle 8"/>
          <p:cNvSpPr/>
          <p:nvPr/>
        </p:nvSpPr>
        <p:spPr>
          <a:xfrm>
            <a:off x="0" y="0"/>
            <a:ext cx="12192000" cy="1078524"/>
          </a:xfrm>
          <a:prstGeom prst="rect">
            <a:avLst/>
          </a:prstGeom>
          <a:solidFill>
            <a:srgbClr val="F0B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6" name="Title 1"/>
          <p:cNvSpPr txBox="1">
            <a:spLocks/>
          </p:cNvSpPr>
          <p:nvPr/>
        </p:nvSpPr>
        <p:spPr>
          <a:xfrm>
            <a:off x="2783497" y="175040"/>
            <a:ext cx="6537082" cy="13641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b="1" baseline="30000" dirty="0" smtClean="0"/>
              <a:t>Prayer </a:t>
            </a:r>
            <a:endParaRPr lang="en-US" sz="8000" b="1" baseline="30000" dirty="0"/>
          </a:p>
        </p:txBody>
      </p:sp>
    </p:spTree>
    <p:extLst>
      <p:ext uri="{BB962C8B-B14F-4D97-AF65-F5344CB8AC3E}">
        <p14:creationId xmlns:p14="http://schemas.microsoft.com/office/powerpoint/2010/main" val="4537990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screen">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0" y="-29981"/>
            <a:ext cx="12220732" cy="6887981"/>
          </a:xfrm>
        </p:spPr>
      </p:pic>
      <p:sp>
        <p:nvSpPr>
          <p:cNvPr id="2" name="Title 1"/>
          <p:cNvSpPr>
            <a:spLocks noGrp="1"/>
          </p:cNvSpPr>
          <p:nvPr>
            <p:ph type="title"/>
          </p:nvPr>
        </p:nvSpPr>
        <p:spPr/>
        <p:txBody>
          <a:bodyPr>
            <a:normAutofit/>
          </a:bodyPr>
          <a:lstStyle/>
          <a:p>
            <a:pPr algn="ctr"/>
            <a:r>
              <a:rPr lang="es-ES_tradnl" sz="7200" b="1" dirty="0" err="1" smtClean="0">
                <a:solidFill>
                  <a:schemeClr val="bg1"/>
                </a:solidFill>
              </a:rPr>
              <a:t>Materials</a:t>
            </a:r>
            <a:endParaRPr lang="en-US" sz="7200" b="1" dirty="0">
              <a:solidFill>
                <a:schemeClr val="bg1"/>
              </a:solidFill>
            </a:endParaRPr>
          </a:p>
        </p:txBody>
      </p:sp>
      <p:sp>
        <p:nvSpPr>
          <p:cNvPr id="5" name="TextBox 4"/>
          <p:cNvSpPr txBox="1"/>
          <p:nvPr/>
        </p:nvSpPr>
        <p:spPr>
          <a:xfrm>
            <a:off x="818525" y="2085794"/>
            <a:ext cx="10554949" cy="2800767"/>
          </a:xfrm>
          <a:prstGeom prst="rect">
            <a:avLst/>
          </a:prstGeom>
          <a:noFill/>
        </p:spPr>
        <p:txBody>
          <a:bodyPr wrap="square" rtlCol="0">
            <a:spAutoFit/>
          </a:bodyPr>
          <a:lstStyle/>
          <a:p>
            <a:pPr marL="571500" indent="-571500">
              <a:buFont typeface="Arial" panose="020B0604020202020204" pitchFamily="34" charset="0"/>
              <a:buChar char="•"/>
            </a:pPr>
            <a:r>
              <a:rPr lang="en-US" sz="4400" dirty="0">
                <a:solidFill>
                  <a:schemeClr val="bg1"/>
                </a:solidFill>
                <a:effectLst>
                  <a:outerShdw blurRad="38100" dist="38100" dir="2700000" algn="tl">
                    <a:srgbClr val="000000">
                      <a:alpha val="43137"/>
                    </a:srgbClr>
                  </a:outerShdw>
                </a:effectLst>
              </a:rPr>
              <a:t>3 pieces of paper and a marker per family</a:t>
            </a:r>
          </a:p>
          <a:p>
            <a:pPr marL="571500" indent="-571500">
              <a:buFont typeface="Arial" panose="020B0604020202020204" pitchFamily="34" charset="0"/>
              <a:buChar char="•"/>
            </a:pPr>
            <a:r>
              <a:rPr lang="en-US" sz="4400" dirty="0" smtClean="0">
                <a:solidFill>
                  <a:schemeClr val="bg1"/>
                </a:solidFill>
                <a:effectLst>
                  <a:outerShdw blurRad="38100" dist="38100" dir="2700000" algn="tl">
                    <a:srgbClr val="000000">
                      <a:alpha val="43137"/>
                    </a:srgbClr>
                  </a:outerShdw>
                </a:effectLst>
              </a:rPr>
              <a:t>Advent </a:t>
            </a:r>
            <a:r>
              <a:rPr lang="en-US" sz="4400" dirty="0">
                <a:solidFill>
                  <a:schemeClr val="bg1"/>
                </a:solidFill>
                <a:effectLst>
                  <a:outerShdw blurRad="38100" dist="38100" dir="2700000" algn="tl">
                    <a:srgbClr val="000000">
                      <a:alpha val="43137"/>
                    </a:srgbClr>
                  </a:outerShdw>
                </a:effectLst>
              </a:rPr>
              <a:t>Wreaths or candle(s) and </a:t>
            </a:r>
            <a:r>
              <a:rPr lang="en-US" sz="4400" dirty="0" smtClean="0">
                <a:solidFill>
                  <a:schemeClr val="bg1"/>
                </a:solidFill>
                <a:effectLst>
                  <a:outerShdw blurRad="38100" dist="38100" dir="2700000" algn="tl">
                    <a:srgbClr val="000000">
                      <a:alpha val="43137"/>
                    </a:srgbClr>
                  </a:outerShdw>
                </a:effectLst>
              </a:rPr>
              <a:t>Nativity Sets </a:t>
            </a:r>
            <a:r>
              <a:rPr lang="en-US" sz="4400" dirty="0">
                <a:solidFill>
                  <a:schemeClr val="bg1"/>
                </a:solidFill>
                <a:effectLst>
                  <a:outerShdw blurRad="38100" dist="38100" dir="2700000" algn="tl">
                    <a:srgbClr val="000000">
                      <a:alpha val="43137"/>
                    </a:srgbClr>
                  </a:outerShdw>
                </a:effectLst>
              </a:rPr>
              <a:t>they have placed on their home altars</a:t>
            </a:r>
          </a:p>
          <a:p>
            <a:pPr marL="571500" indent="-571500">
              <a:buFont typeface="Arial" panose="020B0604020202020204" pitchFamily="34" charset="0"/>
              <a:buChar char="•"/>
            </a:pPr>
            <a:r>
              <a:rPr lang="en-US" sz="4400" dirty="0" smtClean="0">
                <a:solidFill>
                  <a:schemeClr val="bg1"/>
                </a:solidFill>
                <a:effectLst>
                  <a:outerShdw blurRad="38100" dist="38100" dir="2700000" algn="tl">
                    <a:srgbClr val="000000">
                      <a:alpha val="43137"/>
                    </a:srgbClr>
                  </a:outerShdw>
                </a:effectLst>
              </a:rPr>
              <a:t>Lighter </a:t>
            </a:r>
            <a:r>
              <a:rPr lang="en-US" sz="4400" dirty="0">
                <a:solidFill>
                  <a:schemeClr val="bg1"/>
                </a:solidFill>
                <a:effectLst>
                  <a:outerShdw blurRad="38100" dist="38100" dir="2700000" algn="tl">
                    <a:srgbClr val="000000">
                      <a:alpha val="43137"/>
                    </a:srgbClr>
                  </a:outerShdw>
                </a:effectLst>
              </a:rPr>
              <a:t>to light candles for closing prayer</a:t>
            </a:r>
          </a:p>
        </p:txBody>
      </p:sp>
    </p:spTree>
    <p:extLst>
      <p:ext uri="{BB962C8B-B14F-4D97-AF65-F5344CB8AC3E}">
        <p14:creationId xmlns:p14="http://schemas.microsoft.com/office/powerpoint/2010/main" val="32846571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t="12361" b="15122"/>
          <a:stretch/>
        </p:blipFill>
        <p:spPr>
          <a:xfrm>
            <a:off x="-7620" y="975360"/>
            <a:ext cx="12199620" cy="5897880"/>
          </a:xfrm>
          <a:prstGeom prst="rect">
            <a:avLst/>
          </a:prstGeom>
        </p:spPr>
      </p:pic>
      <p:sp>
        <p:nvSpPr>
          <p:cNvPr id="9" name="Rectangle 8"/>
          <p:cNvSpPr/>
          <p:nvPr/>
        </p:nvSpPr>
        <p:spPr>
          <a:xfrm>
            <a:off x="-60960" y="-29980"/>
            <a:ext cx="12252960" cy="1078523"/>
          </a:xfrm>
          <a:prstGeom prst="rect">
            <a:avLst/>
          </a:prstGeom>
          <a:solidFill>
            <a:srgbClr val="F0B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4379302" y="118941"/>
            <a:ext cx="3626828" cy="14988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b="1" baseline="30000" dirty="0" smtClean="0"/>
              <a:t>Ice Breaker</a:t>
            </a:r>
            <a:endParaRPr lang="en-US" sz="7200" b="1" baseline="30000" dirty="0"/>
          </a:p>
        </p:txBody>
      </p:sp>
      <p:sp>
        <p:nvSpPr>
          <p:cNvPr id="10" name="Content Placeholder 2">
            <a:extLst>
              <a:ext uri="{FF2B5EF4-FFF2-40B4-BE49-F238E27FC236}">
                <a16:creationId xmlns:a16="http://schemas.microsoft.com/office/drawing/2014/main" id="{9486C6F6-5542-5D4A-BD3A-398861CFA0D0}"/>
              </a:ext>
            </a:extLst>
          </p:cNvPr>
          <p:cNvSpPr txBox="1">
            <a:spLocks/>
          </p:cNvSpPr>
          <p:nvPr/>
        </p:nvSpPr>
        <p:spPr>
          <a:xfrm>
            <a:off x="398826" y="1842868"/>
            <a:ext cx="11333388" cy="44680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aseline="30000" dirty="0">
                <a:solidFill>
                  <a:schemeClr val="bg1"/>
                </a:solidFill>
              </a:rPr>
              <a:t>What is the best gift God has </a:t>
            </a:r>
            <a:endParaRPr lang="en-US" sz="8000" baseline="30000" dirty="0" smtClean="0">
              <a:solidFill>
                <a:schemeClr val="bg1"/>
              </a:solidFill>
            </a:endParaRPr>
          </a:p>
          <a:p>
            <a:pPr marL="0" indent="0" algn="ctr">
              <a:buNone/>
            </a:pPr>
            <a:r>
              <a:rPr lang="en-US" sz="8000" baseline="30000" dirty="0" smtClean="0">
                <a:solidFill>
                  <a:schemeClr val="bg1"/>
                </a:solidFill>
              </a:rPr>
              <a:t>ever </a:t>
            </a:r>
            <a:r>
              <a:rPr lang="en-US" sz="8000" baseline="30000" dirty="0">
                <a:solidFill>
                  <a:schemeClr val="bg1"/>
                </a:solidFill>
              </a:rPr>
              <a:t>given to you?</a:t>
            </a:r>
          </a:p>
        </p:txBody>
      </p:sp>
    </p:spTree>
    <p:extLst>
      <p:ext uri="{BB962C8B-B14F-4D97-AF65-F5344CB8AC3E}">
        <p14:creationId xmlns:p14="http://schemas.microsoft.com/office/powerpoint/2010/main" val="21533074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duotone>
              <a:schemeClr val="bg2">
                <a:shade val="45000"/>
                <a:satMod val="135000"/>
              </a:schemeClr>
              <a:prstClr val="white"/>
            </a:duotone>
            <a:extLst>
              <a:ext uri="{BEBA8EAE-BF5A-486C-A8C5-ECC9F3942E4B}">
                <a14:imgProps xmlns:a14="http://schemas.microsoft.com/office/drawing/2010/main">
                  <a14:imgLayer r:embed="rId4">
                    <a14:imgEffect>
                      <a14:colorTemperature colorTemp="8800"/>
                    </a14:imgEffect>
                    <a14:imgEffect>
                      <a14:saturation sat="400000"/>
                    </a14:imgEffect>
                  </a14:imgLayer>
                </a14:imgProps>
              </a:ext>
              <a:ext uri="{28A0092B-C50C-407E-A947-70E740481C1C}">
                <a14:useLocalDpi xmlns:a14="http://schemas.microsoft.com/office/drawing/2010/main"/>
              </a:ext>
            </a:extLst>
          </a:blip>
          <a:srcRect/>
          <a:stretch/>
        </p:blipFill>
        <p:spPr>
          <a:xfrm>
            <a:off x="0" y="-53340"/>
            <a:ext cx="12192000" cy="6911340"/>
          </a:xfrm>
          <a:prstGeom prst="rect">
            <a:avLst/>
          </a:prstGeom>
        </p:spPr>
      </p:pic>
      <p:sp>
        <p:nvSpPr>
          <p:cNvPr id="2" name="Title 1"/>
          <p:cNvSpPr>
            <a:spLocks noGrp="1"/>
          </p:cNvSpPr>
          <p:nvPr>
            <p:ph type="title"/>
          </p:nvPr>
        </p:nvSpPr>
        <p:spPr>
          <a:xfrm>
            <a:off x="1123013" y="3991069"/>
            <a:ext cx="10515600" cy="2499672"/>
          </a:xfrm>
        </p:spPr>
        <p:txBody>
          <a:bodyPr>
            <a:noAutofit/>
          </a:bodyPr>
          <a:lstStyle/>
          <a:p>
            <a:r>
              <a:rPr lang="en-US" sz="2800" i="1" dirty="0" smtClean="0"/>
              <a:t>Write </a:t>
            </a:r>
            <a:r>
              <a:rPr lang="en-US" sz="2800" i="1" dirty="0"/>
              <a:t>your family's responses on three separate sheets of paper. </a:t>
            </a:r>
            <a:r>
              <a:rPr lang="en-US" sz="2800" i="1" dirty="0" smtClean="0"/>
              <a:t/>
            </a:r>
            <a:br>
              <a:rPr lang="en-US" sz="2800" i="1" dirty="0" smtClean="0"/>
            </a:br>
            <a:r>
              <a:rPr lang="en-US" sz="2800" b="1" i="1" dirty="0" smtClean="0"/>
              <a:t>Who </a:t>
            </a:r>
            <a:r>
              <a:rPr lang="en-US" sz="2800" b="1" i="1" dirty="0"/>
              <a:t>is the Immaculate Conception? </a:t>
            </a:r>
            <a:r>
              <a:rPr lang="en-US" sz="2800" b="1" i="1" dirty="0" smtClean="0"/>
              <a:t/>
            </a:r>
            <a:br>
              <a:rPr lang="en-US" sz="2800" b="1" i="1" dirty="0" smtClean="0"/>
            </a:br>
            <a:r>
              <a:rPr lang="en-US" sz="2800" b="1" i="1" dirty="0" smtClean="0"/>
              <a:t>What </a:t>
            </a:r>
            <a:r>
              <a:rPr lang="en-US" sz="2800" b="1" i="1" dirty="0"/>
              <a:t>does the Immaculate Conception mean? </a:t>
            </a:r>
            <a:r>
              <a:rPr lang="en-US" sz="2800" b="1" i="1" dirty="0" smtClean="0"/>
              <a:t/>
            </a:r>
            <a:br>
              <a:rPr lang="en-US" sz="2800" b="1" i="1" dirty="0" smtClean="0"/>
            </a:br>
            <a:r>
              <a:rPr lang="en-US" sz="2800" b="1" i="1" dirty="0" smtClean="0"/>
              <a:t>When </a:t>
            </a:r>
            <a:r>
              <a:rPr lang="en-US" sz="2800" b="1" i="1" dirty="0"/>
              <a:t>do we celebrate the Solemnity of the Immaculate Conception? </a:t>
            </a:r>
            <a:r>
              <a:rPr lang="en-US" sz="2800" b="1" i="1" dirty="0" smtClean="0"/>
              <a:t/>
            </a:r>
            <a:br>
              <a:rPr lang="en-US" sz="2800" b="1" i="1" dirty="0" smtClean="0"/>
            </a:br>
            <a:r>
              <a:rPr lang="en-US" sz="2800" i="1" dirty="0" smtClean="0"/>
              <a:t>Show </a:t>
            </a:r>
            <a:r>
              <a:rPr lang="en-US" sz="2800" i="1" dirty="0"/>
              <a:t>your family's </a:t>
            </a:r>
            <a:r>
              <a:rPr lang="en-US" sz="2800" i="1" dirty="0" smtClean="0"/>
              <a:t>response </a:t>
            </a:r>
            <a:r>
              <a:rPr lang="en-US" sz="2800" i="1" dirty="0"/>
              <a:t>sheet </a:t>
            </a:r>
            <a:r>
              <a:rPr lang="en-US" sz="2800" i="1" dirty="0" smtClean="0"/>
              <a:t>to </a:t>
            </a:r>
            <a:r>
              <a:rPr lang="en-US" sz="2800" i="1" dirty="0"/>
              <a:t>the camera.</a:t>
            </a:r>
            <a:endParaRPr lang="en-US" dirty="0"/>
          </a:p>
        </p:txBody>
      </p:sp>
      <p:sp>
        <p:nvSpPr>
          <p:cNvPr id="8" name="TextBox 7"/>
          <p:cNvSpPr txBox="1"/>
          <p:nvPr/>
        </p:nvSpPr>
        <p:spPr>
          <a:xfrm>
            <a:off x="1112083" y="3299739"/>
            <a:ext cx="6027295" cy="646331"/>
          </a:xfrm>
          <a:prstGeom prst="rect">
            <a:avLst/>
          </a:prstGeom>
          <a:noFill/>
        </p:spPr>
        <p:txBody>
          <a:bodyPr wrap="square" rtlCol="0">
            <a:spAutoFit/>
          </a:bodyPr>
          <a:lstStyle/>
          <a:p>
            <a:r>
              <a:rPr lang="en-US" dirty="0"/>
              <a:t>Play </a:t>
            </a:r>
            <a:r>
              <a:rPr lang="en-US" i="1" dirty="0"/>
              <a:t>Immaculate Conception </a:t>
            </a:r>
            <a:r>
              <a:rPr lang="en-US" dirty="0"/>
              <a:t>| Catholic Central  [2:34 min]</a:t>
            </a:r>
          </a:p>
          <a:p>
            <a:endParaRPr lang="en-US" dirty="0"/>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0308" y="698030"/>
            <a:ext cx="4584773" cy="2704300"/>
          </a:xfrm>
          <a:prstGeom prst="rect">
            <a:avLst/>
          </a:prstGeom>
        </p:spPr>
      </p:pic>
      <p:pic>
        <p:nvPicPr>
          <p:cNvPr id="10" name="SModVTYA1Ow"/>
          <p:cNvPicPr>
            <a:picLocks noRot="1" noChangeAspect="1"/>
          </p:cNvPicPr>
          <p:nvPr>
            <a:videoFile r:link="rId1"/>
          </p:nvPr>
        </p:nvPicPr>
        <p:blipFill>
          <a:blip r:embed="rId6"/>
          <a:stretch>
            <a:fillRect/>
          </a:stretch>
        </p:blipFill>
        <p:spPr>
          <a:xfrm>
            <a:off x="1508386" y="682990"/>
            <a:ext cx="4572000" cy="2571750"/>
          </a:xfrm>
          <a:prstGeom prst="rect">
            <a:avLst/>
          </a:prstGeom>
        </p:spPr>
      </p:pic>
    </p:spTree>
    <p:extLst>
      <p:ext uri="{BB962C8B-B14F-4D97-AF65-F5344CB8AC3E}">
        <p14:creationId xmlns:p14="http://schemas.microsoft.com/office/powerpoint/2010/main" val="538697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436"/>
            <a:ext cx="12194558" cy="6856563"/>
          </a:xfrm>
          <a:prstGeom prst="rect">
            <a:avLst/>
          </a:prstGeom>
        </p:spPr>
      </p:pic>
      <p:sp>
        <p:nvSpPr>
          <p:cNvPr id="2" name="Title 1"/>
          <p:cNvSpPr>
            <a:spLocks noGrp="1"/>
          </p:cNvSpPr>
          <p:nvPr>
            <p:ph type="title"/>
          </p:nvPr>
        </p:nvSpPr>
        <p:spPr>
          <a:xfrm>
            <a:off x="838200" y="0"/>
            <a:ext cx="10515600" cy="1325563"/>
          </a:xfrm>
        </p:spPr>
        <p:txBody>
          <a:bodyPr/>
          <a:lstStyle/>
          <a:p>
            <a:pPr algn="ctr"/>
            <a:r>
              <a:rPr lang="en-US" b="1" dirty="0" smtClean="0">
                <a:solidFill>
                  <a:schemeClr val="bg1"/>
                </a:solidFill>
                <a:latin typeface="Tahoma" panose="020B0604030504040204" pitchFamily="34" charset="0"/>
                <a:ea typeface="Tahoma" panose="020B0604030504040204" pitchFamily="34" charset="0"/>
                <a:cs typeface="Tahoma" panose="020B0604030504040204" pitchFamily="34" charset="0"/>
              </a:rPr>
              <a:t>Content</a:t>
            </a:r>
            <a:endParaRPr lang="en-US"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838200" y="1214202"/>
            <a:ext cx="10515600" cy="3733541"/>
          </a:xfrm>
        </p:spPr>
        <p:txBody>
          <a:bodyPr>
            <a:noAutofit/>
          </a:bodyPr>
          <a:lstStyle/>
          <a:p>
            <a:pPr marL="0" indent="0">
              <a:buNone/>
            </a:pPr>
            <a:r>
              <a:rPr lang="en-US" sz="4800" baseline="30000" dirty="0">
                <a:solidFill>
                  <a:schemeClr val="bg1"/>
                </a:solidFill>
                <a:effectLst>
                  <a:outerShdw blurRad="38100" dist="38100" dir="2700000" algn="tl">
                    <a:srgbClr val="000000">
                      <a:alpha val="43137"/>
                    </a:srgbClr>
                  </a:outerShdw>
                </a:effectLst>
              </a:rPr>
              <a:t>Mary, from the moment she was conceived in St. Anne’s womb, received exceptional grace. In and through that grace, she continued to say yes to the Lord throughout her entire life, and this included growing up and living the call to holiness with her own family and extended family. At our own baptisms, we receive the beautiful gift of God’s grace as well. In and through that grace, we are able to say yes to the Lord and grow in holiness—grow as disciples of Jesus. The first and primary place where we rely on God’s grace and live the call to holiness is in our family life. Mary shows us this truth in her own life, and Jesus Himself confirms it in His years living in the Holy Family.  </a:t>
            </a:r>
          </a:p>
        </p:txBody>
      </p:sp>
    </p:spTree>
    <p:extLst>
      <p:ext uri="{BB962C8B-B14F-4D97-AF65-F5344CB8AC3E}">
        <p14:creationId xmlns:p14="http://schemas.microsoft.com/office/powerpoint/2010/main" val="8988806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2ECDF"/>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1304144"/>
          </a:xfrm>
          <a:prstGeom prst="rect">
            <a:avLst/>
          </a:prstGeom>
          <a:solidFill>
            <a:srgbClr val="F0B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136571" y="344561"/>
            <a:ext cx="5918854" cy="959583"/>
          </a:xfrm>
        </p:spPr>
        <p:txBody>
          <a:bodyPr>
            <a:normAutofit/>
          </a:bodyPr>
          <a:lstStyle/>
          <a:p>
            <a:pPr algn="ctr"/>
            <a:r>
              <a:rPr lang="es-ES_tradnl" sz="5400" b="1" dirty="0" smtClean="0"/>
              <a:t>Family </a:t>
            </a:r>
            <a:r>
              <a:rPr lang="es-ES_tradnl" sz="5400" b="1" dirty="0" err="1" smtClean="0"/>
              <a:t>Sharing</a:t>
            </a:r>
            <a:endParaRPr lang="en-US" sz="5400" b="1" dirty="0"/>
          </a:p>
        </p:txBody>
      </p:sp>
      <p:sp>
        <p:nvSpPr>
          <p:cNvPr id="3" name="Content Placeholder 2"/>
          <p:cNvSpPr>
            <a:spLocks noGrp="1"/>
          </p:cNvSpPr>
          <p:nvPr>
            <p:ph idx="1"/>
          </p:nvPr>
        </p:nvSpPr>
        <p:spPr>
          <a:xfrm>
            <a:off x="436923" y="1761539"/>
            <a:ext cx="11318150" cy="1926043"/>
          </a:xfrm>
        </p:spPr>
        <p:txBody>
          <a:bodyPr>
            <a:noAutofit/>
          </a:bodyPr>
          <a:lstStyle/>
          <a:p>
            <a:pPr marL="0" indent="0" algn="ctr">
              <a:buNone/>
            </a:pPr>
            <a:r>
              <a:rPr lang="en-US" sz="4000" dirty="0"/>
              <a:t>Each family shows and shares about</a:t>
            </a:r>
          </a:p>
          <a:p>
            <a:pPr marL="0" indent="0" algn="ctr">
              <a:buNone/>
            </a:pPr>
            <a:r>
              <a:rPr lang="en-US" sz="4000" dirty="0"/>
              <a:t>  your Advent wreaths, or candles and Nativity scenes</a:t>
            </a:r>
            <a:endParaRPr lang="es-ES" sz="5400" baseline="30000" dirty="0"/>
          </a:p>
        </p:txBody>
      </p:sp>
    </p:spTree>
    <p:extLst>
      <p:ext uri="{BB962C8B-B14F-4D97-AF65-F5344CB8AC3E}">
        <p14:creationId xmlns:p14="http://schemas.microsoft.com/office/powerpoint/2010/main" val="4114222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duotone>
              <a:schemeClr val="bg2">
                <a:shade val="45000"/>
                <a:satMod val="135000"/>
              </a:schemeClr>
              <a:prstClr val="white"/>
            </a:duotone>
            <a:extLst>
              <a:ext uri="{28A0092B-C50C-407E-A947-70E740481C1C}">
                <a14:useLocalDpi xmlns:a14="http://schemas.microsoft.com/office/drawing/2010/main"/>
              </a:ext>
            </a:extLst>
          </a:blip>
          <a:srcRect r="-450"/>
          <a:stretch/>
        </p:blipFill>
        <p:spPr>
          <a:xfrm>
            <a:off x="0" y="-29980"/>
            <a:ext cx="12246964" cy="6895475"/>
          </a:xfrm>
          <a:prstGeom prst="rect">
            <a:avLst/>
          </a:prstGeom>
        </p:spPr>
      </p:pic>
      <p:sp>
        <p:nvSpPr>
          <p:cNvPr id="2" name="Title 1"/>
          <p:cNvSpPr>
            <a:spLocks noGrp="1"/>
          </p:cNvSpPr>
          <p:nvPr>
            <p:ph type="title"/>
          </p:nvPr>
        </p:nvSpPr>
        <p:spPr>
          <a:xfrm>
            <a:off x="838200" y="194871"/>
            <a:ext cx="10515600" cy="941181"/>
          </a:xfrm>
        </p:spPr>
        <p:txBody>
          <a:bodyPr>
            <a:normAutofit/>
          </a:bodyPr>
          <a:lstStyle/>
          <a:p>
            <a:pPr algn="ctr"/>
            <a:r>
              <a:rPr lang="en-US" sz="4800" b="1" dirty="0" smtClean="0"/>
              <a:t>Content</a:t>
            </a:r>
            <a:endParaRPr lang="en-US" sz="4800" b="1" dirty="0"/>
          </a:p>
        </p:txBody>
      </p:sp>
      <p:sp>
        <p:nvSpPr>
          <p:cNvPr id="3" name="Content Placeholder 2"/>
          <p:cNvSpPr>
            <a:spLocks noGrp="1"/>
          </p:cNvSpPr>
          <p:nvPr>
            <p:ph idx="1"/>
          </p:nvPr>
        </p:nvSpPr>
        <p:spPr>
          <a:xfrm>
            <a:off x="838200" y="1484026"/>
            <a:ext cx="10515600" cy="4692937"/>
          </a:xfrm>
        </p:spPr>
        <p:txBody>
          <a:bodyPr/>
          <a:lstStyle/>
          <a:p>
            <a:pPr marL="0" indent="0" algn="ctr">
              <a:buNone/>
            </a:pPr>
            <a:r>
              <a:rPr lang="en-US" dirty="0"/>
              <a:t>Watch the video </a:t>
            </a:r>
          </a:p>
          <a:p>
            <a:pPr marL="0" indent="0" algn="ctr">
              <a:buNone/>
            </a:pPr>
            <a:r>
              <a:rPr lang="en-US" dirty="0"/>
              <a:t>THE HOLY FAMILY VS YOUR FAMILY </a:t>
            </a:r>
          </a:p>
          <a:p>
            <a:pPr marL="0" indent="0" algn="ctr">
              <a:buNone/>
            </a:pPr>
            <a:r>
              <a:rPr lang="en-US" dirty="0"/>
              <a:t>(5 min)</a:t>
            </a:r>
          </a:p>
          <a:p>
            <a:pPr marL="0" indent="0" algn="ctr">
              <a:buNone/>
            </a:pPr>
            <a:endParaRPr lang="en-US" sz="3600" baseline="30000" dirty="0">
              <a:solidFill>
                <a:schemeClr val="accent1">
                  <a:lumMod val="75000"/>
                </a:schemeClr>
              </a:solidFill>
            </a:endParaRPr>
          </a:p>
          <a:p>
            <a:pPr marL="0" indent="0">
              <a:buNone/>
            </a:pPr>
            <a:endParaRPr lang="en-US" dirty="0">
              <a:solidFill>
                <a:schemeClr val="accent1">
                  <a:lumMod val="75000"/>
                </a:schemeClr>
              </a:solidFill>
            </a:endParaRPr>
          </a:p>
        </p:txBody>
      </p:sp>
      <p:pic>
        <p:nvPicPr>
          <p:cNvPr id="6" name="4v7QyDrlz7s"/>
          <p:cNvPicPr>
            <a:picLocks noRot="1" noChangeAspect="1"/>
          </p:cNvPicPr>
          <p:nvPr>
            <a:videoFile r:link="rId1"/>
          </p:nvPr>
        </p:nvPicPr>
        <p:blipFill>
          <a:blip r:embed="rId4"/>
          <a:stretch>
            <a:fillRect/>
          </a:stretch>
        </p:blipFill>
        <p:spPr>
          <a:xfrm>
            <a:off x="3192905" y="3226633"/>
            <a:ext cx="5863652" cy="3298304"/>
          </a:xfrm>
          <a:prstGeom prst="rect">
            <a:avLst/>
          </a:prstGeom>
        </p:spPr>
      </p:pic>
    </p:spTree>
    <p:extLst>
      <p:ext uri="{BB962C8B-B14F-4D97-AF65-F5344CB8AC3E}">
        <p14:creationId xmlns:p14="http://schemas.microsoft.com/office/powerpoint/2010/main" val="252412186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35973</TotalTime>
  <Words>544</Words>
  <Application>Microsoft Office PowerPoint</Application>
  <PresentationFormat>Widescreen</PresentationFormat>
  <Paragraphs>43</Paragraphs>
  <Slides>11</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Antenna Medium</vt:lpstr>
      <vt:lpstr>Arial</vt:lpstr>
      <vt:lpstr>Calibri</vt:lpstr>
      <vt:lpstr>Calibri Light</vt:lpstr>
      <vt:lpstr>Tahoma</vt:lpstr>
      <vt:lpstr>Office Theme</vt:lpstr>
      <vt:lpstr>FAMILIES FORMING DISCIPLES</vt:lpstr>
      <vt:lpstr>Topic:    Prayerfully Preparing for Christmas &amp; Grace and Holiness in Family Life </vt:lpstr>
      <vt:lpstr>PowerPoint Presentation</vt:lpstr>
      <vt:lpstr>Materials</vt:lpstr>
      <vt:lpstr>PowerPoint Presentation</vt:lpstr>
      <vt:lpstr>Write your family's responses on three separate sheets of paper.  Who is the Immaculate Conception?  What does the Immaculate Conception mean?  When do we celebrate the Solemnity of the Immaculate Conception?  Show your family's response sheet to the camera.</vt:lpstr>
      <vt:lpstr>Content</vt:lpstr>
      <vt:lpstr>Family Sharing</vt:lpstr>
      <vt:lpstr>Content</vt:lpstr>
      <vt:lpstr>Affirmation Activity</vt:lpstr>
      <vt:lpstr>Closing Prayer</vt:lpstr>
    </vt:vector>
  </TitlesOfParts>
  <Company>AOA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Families Forming Disciples</dc:title>
  <dc:creator>Patrick Metts</dc:creator>
  <cp:lastModifiedBy>Patrick Metts</cp:lastModifiedBy>
  <cp:revision>95</cp:revision>
  <dcterms:created xsi:type="dcterms:W3CDTF">2020-07-27T17:11:20Z</dcterms:created>
  <dcterms:modified xsi:type="dcterms:W3CDTF">2020-10-14T18:18:24Z</dcterms:modified>
</cp:coreProperties>
</file>