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0" r:id="rId2"/>
    <p:sldId id="258" r:id="rId3"/>
    <p:sldId id="259" r:id="rId4"/>
    <p:sldId id="260" r:id="rId5"/>
    <p:sldId id="301" r:id="rId6"/>
    <p:sldId id="291" r:id="rId7"/>
    <p:sldId id="271" r:id="rId8"/>
    <p:sldId id="299" r:id="rId9"/>
    <p:sldId id="279" r:id="rId10"/>
    <p:sldId id="302" r:id="rId11"/>
    <p:sldId id="303" r:id="rId12"/>
    <p:sldId id="294" r:id="rId13"/>
    <p:sldId id="304" r:id="rId14"/>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FFFF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7" autoAdjust="0"/>
    <p:restoredTop sz="94660"/>
  </p:normalViewPr>
  <p:slideViewPr>
    <p:cSldViewPr snapToGrid="0">
      <p:cViewPr varScale="1">
        <p:scale>
          <a:sx n="115" d="100"/>
          <a:sy n="115" d="100"/>
        </p:scale>
        <p:origin x="31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MX"/>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22/01/2024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4017838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MX"/>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22/01/2024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3792608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s-MX"/>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22/01/2024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1092700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MX"/>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22/01/2024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1357951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MX"/>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98ECF60-19F8-4C88-A195-93F06459BF74}" type="datetimeFigureOut">
              <a:rPr lang="es-MX" smtClean="0"/>
              <a:t>22/01/2024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3472579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MX"/>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5" name="Date Placeholder 4"/>
          <p:cNvSpPr>
            <a:spLocks noGrp="1"/>
          </p:cNvSpPr>
          <p:nvPr>
            <p:ph type="dt" sz="half" idx="10"/>
          </p:nvPr>
        </p:nvSpPr>
        <p:spPr/>
        <p:txBody>
          <a:bodyPr/>
          <a:lstStyle/>
          <a:p>
            <a:fld id="{F98ECF60-19F8-4C88-A195-93F06459BF74}" type="datetimeFigureOut">
              <a:rPr lang="es-MX" smtClean="0"/>
              <a:t>22/01/2024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2342968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s-MX"/>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7" name="Date Placeholder 6"/>
          <p:cNvSpPr>
            <a:spLocks noGrp="1"/>
          </p:cNvSpPr>
          <p:nvPr>
            <p:ph type="dt" sz="half" idx="10"/>
          </p:nvPr>
        </p:nvSpPr>
        <p:spPr/>
        <p:txBody>
          <a:bodyPr/>
          <a:lstStyle/>
          <a:p>
            <a:fld id="{F98ECF60-19F8-4C88-A195-93F06459BF74}" type="datetimeFigureOut">
              <a:rPr lang="es-MX" smtClean="0"/>
              <a:t>22/01/2024</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2036402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MX"/>
          </a:p>
        </p:txBody>
      </p:sp>
      <p:sp>
        <p:nvSpPr>
          <p:cNvPr id="3" name="Date Placeholder 2"/>
          <p:cNvSpPr>
            <a:spLocks noGrp="1"/>
          </p:cNvSpPr>
          <p:nvPr>
            <p:ph type="dt" sz="half" idx="10"/>
          </p:nvPr>
        </p:nvSpPr>
        <p:spPr/>
        <p:txBody>
          <a:bodyPr/>
          <a:lstStyle/>
          <a:p>
            <a:fld id="{F98ECF60-19F8-4C88-A195-93F06459BF74}" type="datetimeFigureOut">
              <a:rPr lang="es-MX" smtClean="0"/>
              <a:t>22/01/2024</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604845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8ECF60-19F8-4C88-A195-93F06459BF74}" type="datetimeFigureOut">
              <a:rPr lang="es-MX" smtClean="0"/>
              <a:t>22/01/2024</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1423937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MX"/>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8ECF60-19F8-4C88-A195-93F06459BF74}" type="datetimeFigureOut">
              <a:rPr lang="es-MX" smtClean="0"/>
              <a:t>22/01/2024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2743780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MX"/>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8ECF60-19F8-4C88-A195-93F06459BF74}" type="datetimeFigureOut">
              <a:rPr lang="es-MX" smtClean="0"/>
              <a:t>22/01/2024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3577016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MX"/>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ECF60-19F8-4C88-A195-93F06459BF74}" type="datetimeFigureOut">
              <a:rPr lang="es-MX" smtClean="0"/>
              <a:t>22/01/2024</a:t>
            </a:fld>
            <a:endParaRPr lang="es-MX"/>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58947A-2726-4768-8CC2-C638D98E3F45}" type="slidenum">
              <a:rPr lang="es-MX" smtClean="0"/>
              <a:t>‹#›</a:t>
            </a:fld>
            <a:endParaRPr lang="es-MX"/>
          </a:p>
        </p:txBody>
      </p:sp>
    </p:spTree>
    <p:extLst>
      <p:ext uri="{BB962C8B-B14F-4D97-AF65-F5344CB8AC3E}">
        <p14:creationId xmlns:p14="http://schemas.microsoft.com/office/powerpoint/2010/main" val="1525672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video" Target="https://www.youtube.com/embed/l-q6ROzfVjI" TargetMode="External"/><Relationship Id="rId4" Type="http://schemas.openxmlformats.org/officeDocument/2006/relationships/hyperlink" Target="https://www.youtube.com/shorts/l-q6ROzfVjI"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n9Ujmdo8Aio" TargetMode="External"/><Relationship Id="rId2" Type="http://schemas.openxmlformats.org/officeDocument/2006/relationships/slideLayout" Target="../slideLayouts/slideLayout7.xml"/><Relationship Id="rId1" Type="http://schemas.openxmlformats.org/officeDocument/2006/relationships/video" Target="https://www.youtube.com/embed/n9Ujmdo8Aio" TargetMode="Externa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video" Target="https://www.youtube.com/embed/VL8DThllZAY" TargetMode="External"/><Relationship Id="rId4" Type="http://schemas.openxmlformats.org/officeDocument/2006/relationships/hyperlink" Target="https://www.youtube.com/watch?v=VL8DThllZAY"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p:blipFill>
        <p:spPr>
          <a:xfrm>
            <a:off x="-12558" y="-33250"/>
            <a:ext cx="12204558" cy="6899564"/>
          </a:xfrm>
          <a:prstGeom prst="rect">
            <a:avLst/>
          </a:prstGeom>
        </p:spPr>
      </p:pic>
      <p:sp>
        <p:nvSpPr>
          <p:cNvPr id="2" name="Subtitle 1"/>
          <p:cNvSpPr>
            <a:spLocks noGrp="1"/>
          </p:cNvSpPr>
          <p:nvPr>
            <p:ph type="subTitle" idx="1"/>
          </p:nvPr>
        </p:nvSpPr>
        <p:spPr>
          <a:xfrm>
            <a:off x="243840" y="4600490"/>
            <a:ext cx="11704319" cy="1135659"/>
          </a:xfrm>
          <a:noFill/>
          <a:ln w="19050">
            <a:noFill/>
          </a:ln>
        </p:spPr>
        <p:txBody>
          <a:bodyPr>
            <a:noAutofit/>
          </a:bodyPr>
          <a:lstStyle/>
          <a:p>
            <a:r>
              <a:rPr lang="en-US" sz="3200" b="1" i="1" dirty="0">
                <a:solidFill>
                  <a:schemeClr val="bg1"/>
                </a:solidFill>
                <a:effectLst>
                  <a:outerShdw blurRad="38100" dist="38100" dir="2700000" algn="tl">
                    <a:srgbClr val="000000">
                      <a:alpha val="43137"/>
                    </a:srgbClr>
                  </a:outerShdw>
                </a:effectLst>
              </a:rPr>
              <a:t>GOD’S SAVING LOVE FOR US: </a:t>
            </a:r>
          </a:p>
          <a:p>
            <a:r>
              <a:rPr lang="en-US" sz="3200" b="1" i="1" dirty="0">
                <a:solidFill>
                  <a:schemeClr val="bg1"/>
                </a:solidFill>
                <a:effectLst>
                  <a:outerShdw blurRad="38100" dist="38100" dir="2700000" algn="tl">
                    <a:srgbClr val="000000">
                      <a:alpha val="43137"/>
                    </a:srgbClr>
                  </a:outerShdw>
                </a:effectLst>
              </a:rPr>
              <a:t>LITURGY AND THE SEVEN SACRAMENTS</a:t>
            </a:r>
            <a:endParaRPr lang="en-US" sz="3200" b="1" i="1" dirty="0">
              <a:solidFill>
                <a:schemeClr val="bg1"/>
              </a:solidFill>
              <a:effectLst>
                <a:outerShdw blurRad="38100" dist="38100" dir="2700000" algn="tl">
                  <a:srgbClr val="000000">
                    <a:alpha val="43137"/>
                  </a:srgbClr>
                </a:outerShdw>
              </a:effectLst>
              <a:latin typeface="Antenna Black" panose="02000505000000020004" pitchFamily="2" charset="0"/>
            </a:endParaRPr>
          </a:p>
        </p:txBody>
      </p:sp>
      <p:sp>
        <p:nvSpPr>
          <p:cNvPr id="7" name="Subtitle 1"/>
          <p:cNvSpPr txBox="1">
            <a:spLocks/>
          </p:cNvSpPr>
          <p:nvPr/>
        </p:nvSpPr>
        <p:spPr>
          <a:xfrm>
            <a:off x="878723" y="5744829"/>
            <a:ext cx="10434551" cy="766008"/>
          </a:xfrm>
          <a:prstGeom prst="rect">
            <a:avLst/>
          </a:prstGeom>
          <a:noFill/>
          <a:ln w="19050">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dirty="0">
                <a:solidFill>
                  <a:schemeClr val="bg1"/>
                </a:solidFill>
              </a:rPr>
              <a:t>SACRAMENTS OF HEALING: </a:t>
            </a:r>
            <a:r>
              <a:rPr lang="en-US" sz="3200" b="1" dirty="0" smtClean="0">
                <a:solidFill>
                  <a:schemeClr val="bg1"/>
                </a:solidFill>
              </a:rPr>
              <a:t>THE ANOINTING OF THE SICK</a:t>
            </a:r>
            <a:endParaRPr lang="en-US" sz="3200" b="1" dirty="0">
              <a:solidFill>
                <a:schemeClr val="bg1"/>
              </a:solidFill>
              <a:latin typeface="Antenna Black" panose="02000505000000020004" pitchFamily="2" charset="0"/>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57491" y="-289847"/>
            <a:ext cx="9664460" cy="3365555"/>
          </a:xfrm>
          <a:prstGeom prst="rect">
            <a:avLst/>
          </a:prstGeom>
        </p:spPr>
      </p:pic>
    </p:spTree>
    <p:extLst>
      <p:ext uri="{BB962C8B-B14F-4D97-AF65-F5344CB8AC3E}">
        <p14:creationId xmlns:p14="http://schemas.microsoft.com/office/powerpoint/2010/main" val="39008166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07465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6" name="TextBox 5"/>
          <p:cNvSpPr txBox="1"/>
          <p:nvPr/>
        </p:nvSpPr>
        <p:spPr>
          <a:xfrm>
            <a:off x="2144288" y="152607"/>
            <a:ext cx="7903424" cy="769441"/>
          </a:xfrm>
          <a:prstGeom prst="rect">
            <a:avLst/>
          </a:prstGeom>
          <a:noFill/>
        </p:spPr>
        <p:txBody>
          <a:bodyPr wrap="square" rtlCol="0">
            <a:spAutoFit/>
          </a:bodyPr>
          <a:lstStyle/>
          <a:p>
            <a:pPr algn="ctr"/>
            <a:r>
              <a:rPr lang="en-US" sz="4400" b="1" dirty="0" smtClean="0">
                <a:solidFill>
                  <a:schemeClr val="bg1"/>
                </a:solidFill>
              </a:rPr>
              <a:t>FAMILY ACTIVITY</a:t>
            </a:r>
            <a:endParaRPr lang="es-MX" sz="4400" b="1" dirty="0">
              <a:solidFill>
                <a:schemeClr val="bg1"/>
              </a:solidFill>
            </a:endParaRPr>
          </a:p>
        </p:txBody>
      </p:sp>
      <p:sp>
        <p:nvSpPr>
          <p:cNvPr id="9" name="TextBox 8"/>
          <p:cNvSpPr txBox="1"/>
          <p:nvPr/>
        </p:nvSpPr>
        <p:spPr>
          <a:xfrm>
            <a:off x="261941" y="1447189"/>
            <a:ext cx="6500552" cy="4339650"/>
          </a:xfrm>
          <a:prstGeom prst="rect">
            <a:avLst/>
          </a:prstGeom>
          <a:noFill/>
        </p:spPr>
        <p:txBody>
          <a:bodyPr wrap="square" rtlCol="0">
            <a:spAutoFit/>
          </a:bodyPr>
          <a:lstStyle/>
          <a:p>
            <a:r>
              <a:rPr lang="en-US" sz="2800" dirty="0"/>
              <a:t>“Hungry not only for bread - but hungry for love. Naked not only for clothing - but naked of human dignity and respect. Homeless not only for want of a home of bricks - but homeless because of rejection.” -St. Teresa of </a:t>
            </a:r>
            <a:r>
              <a:rPr lang="en-US" sz="2800" dirty="0" smtClean="0"/>
              <a:t>Kolkata</a:t>
            </a:r>
          </a:p>
          <a:p>
            <a:endParaRPr lang="en-US" dirty="0"/>
          </a:p>
          <a:p>
            <a:r>
              <a:rPr lang="en-US" dirty="0" smtClean="0"/>
              <a:t>      </a:t>
            </a:r>
            <a:endParaRPr lang="en-US" dirty="0"/>
          </a:p>
          <a:p>
            <a:pPr marL="342900" lvl="0" indent="-342900">
              <a:buFont typeface="+mj-lt"/>
              <a:buAutoNum type="arabicPeriod"/>
            </a:pPr>
            <a:r>
              <a:rPr lang="en-US" dirty="0"/>
              <a:t>Reflecting on the words of Mother Teresa, each family creates a list of people who are sick and makes cards for </a:t>
            </a:r>
            <a:r>
              <a:rPr lang="en-US" dirty="0" smtClean="0"/>
              <a:t>them.</a:t>
            </a:r>
          </a:p>
          <a:p>
            <a:pPr marL="342900" lvl="0" indent="-342900">
              <a:buFont typeface="+mj-lt"/>
              <a:buAutoNum type="arabicPeriod"/>
            </a:pPr>
            <a:r>
              <a:rPr lang="en-US" dirty="0" smtClean="0"/>
              <a:t>This </a:t>
            </a:r>
            <a:r>
              <a:rPr lang="en-US" dirty="0"/>
              <a:t>is a Corporal Work of Mercy as Jesus calls us to comfort them! </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80145" y="372533"/>
            <a:ext cx="7311856" cy="6485467"/>
          </a:xfrm>
          <a:prstGeom prst="rect">
            <a:avLst/>
          </a:prstGeom>
        </p:spPr>
      </p:pic>
    </p:spTree>
    <p:extLst>
      <p:ext uri="{BB962C8B-B14F-4D97-AF65-F5344CB8AC3E}">
        <p14:creationId xmlns:p14="http://schemas.microsoft.com/office/powerpoint/2010/main" val="4156660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15544"/>
            <a:ext cx="12192000" cy="6279078"/>
          </a:xfrm>
          <a:prstGeom prst="rect">
            <a:avLst/>
          </a:prstGeom>
        </p:spPr>
      </p:pic>
      <p:sp>
        <p:nvSpPr>
          <p:cNvPr id="5" name="Rectangle 4"/>
          <p:cNvSpPr/>
          <p:nvPr/>
        </p:nvSpPr>
        <p:spPr>
          <a:xfrm>
            <a:off x="0" y="0"/>
            <a:ext cx="12192000" cy="107465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6" name="TextBox 5"/>
          <p:cNvSpPr txBox="1"/>
          <p:nvPr/>
        </p:nvSpPr>
        <p:spPr>
          <a:xfrm>
            <a:off x="2144288" y="152607"/>
            <a:ext cx="7903424" cy="769441"/>
          </a:xfrm>
          <a:prstGeom prst="rect">
            <a:avLst/>
          </a:prstGeom>
          <a:noFill/>
        </p:spPr>
        <p:txBody>
          <a:bodyPr wrap="square" rtlCol="0">
            <a:spAutoFit/>
          </a:bodyPr>
          <a:lstStyle/>
          <a:p>
            <a:pPr algn="ctr"/>
            <a:r>
              <a:rPr lang="en-US" sz="4400" b="1" dirty="0" smtClean="0">
                <a:solidFill>
                  <a:schemeClr val="bg1"/>
                </a:solidFill>
              </a:rPr>
              <a:t>SPIRITUAL WORKS OF MERCY</a:t>
            </a:r>
            <a:endParaRPr lang="es-MX" sz="4400" b="1" dirty="0">
              <a:solidFill>
                <a:schemeClr val="bg1"/>
              </a:solidFill>
            </a:endParaRPr>
          </a:p>
        </p:txBody>
      </p:sp>
      <p:sp>
        <p:nvSpPr>
          <p:cNvPr id="9" name="TextBox 8"/>
          <p:cNvSpPr txBox="1"/>
          <p:nvPr/>
        </p:nvSpPr>
        <p:spPr>
          <a:xfrm>
            <a:off x="5699762" y="1784036"/>
            <a:ext cx="6353694"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Admonish the sinner. (Give correction to those who need it.) </a:t>
            </a:r>
            <a:endParaRPr lang="en-US" sz="2800" dirty="0" smtClean="0">
              <a:solidFill>
                <a:schemeClr val="bg1"/>
              </a:solidFill>
            </a:endParaRPr>
          </a:p>
          <a:p>
            <a:pPr marL="285750" indent="-285750">
              <a:buFont typeface="Arial" panose="020B0604020202020204" pitchFamily="34" charset="0"/>
              <a:buChar char="•"/>
            </a:pPr>
            <a:r>
              <a:rPr lang="en-US" sz="2800" dirty="0" smtClean="0">
                <a:solidFill>
                  <a:schemeClr val="bg1"/>
                </a:solidFill>
              </a:rPr>
              <a:t>Instruct </a:t>
            </a:r>
            <a:r>
              <a:rPr lang="en-US" sz="2800" dirty="0">
                <a:solidFill>
                  <a:schemeClr val="bg1"/>
                </a:solidFill>
              </a:rPr>
              <a:t>the ignorant. (Share our knowledge with others.) </a:t>
            </a:r>
            <a:endParaRPr lang="en-US" sz="2800" dirty="0" smtClean="0">
              <a:solidFill>
                <a:schemeClr val="bg1"/>
              </a:solidFill>
            </a:endParaRPr>
          </a:p>
          <a:p>
            <a:pPr marL="285750" indent="-285750">
              <a:buFont typeface="Arial" panose="020B0604020202020204" pitchFamily="34" charset="0"/>
              <a:buChar char="•"/>
            </a:pPr>
            <a:r>
              <a:rPr lang="en-US" sz="2800" dirty="0" smtClean="0">
                <a:solidFill>
                  <a:schemeClr val="bg1"/>
                </a:solidFill>
              </a:rPr>
              <a:t>Counsel </a:t>
            </a:r>
            <a:r>
              <a:rPr lang="en-US" sz="2800" dirty="0">
                <a:solidFill>
                  <a:schemeClr val="bg1"/>
                </a:solidFill>
              </a:rPr>
              <a:t>the doubtful. (Give advice to those who need it.) </a:t>
            </a:r>
            <a:endParaRPr lang="en-US" sz="2800" dirty="0" smtClean="0">
              <a:solidFill>
                <a:schemeClr val="bg1"/>
              </a:solidFill>
            </a:endParaRPr>
          </a:p>
          <a:p>
            <a:pPr marL="285750" indent="-285750">
              <a:buFont typeface="Arial" panose="020B0604020202020204" pitchFamily="34" charset="0"/>
              <a:buChar char="•"/>
            </a:pPr>
            <a:r>
              <a:rPr lang="en-US" sz="2800" dirty="0" smtClean="0">
                <a:solidFill>
                  <a:schemeClr val="bg1"/>
                </a:solidFill>
              </a:rPr>
              <a:t>Comfort </a:t>
            </a:r>
            <a:r>
              <a:rPr lang="en-US" sz="2800" dirty="0">
                <a:solidFill>
                  <a:schemeClr val="bg1"/>
                </a:solidFill>
              </a:rPr>
              <a:t>the sorrowful. </a:t>
            </a:r>
            <a:endParaRPr lang="en-US" sz="2800" dirty="0" smtClean="0">
              <a:solidFill>
                <a:schemeClr val="bg1"/>
              </a:solidFill>
            </a:endParaRPr>
          </a:p>
          <a:p>
            <a:pPr marL="285750" indent="-285750">
              <a:buFont typeface="Arial" panose="020B0604020202020204" pitchFamily="34" charset="0"/>
              <a:buChar char="•"/>
            </a:pPr>
            <a:r>
              <a:rPr lang="en-US" sz="2800" dirty="0" smtClean="0">
                <a:solidFill>
                  <a:schemeClr val="bg1"/>
                </a:solidFill>
              </a:rPr>
              <a:t>Bear </a:t>
            </a:r>
            <a:r>
              <a:rPr lang="en-US" sz="2800" dirty="0">
                <a:solidFill>
                  <a:schemeClr val="bg1"/>
                </a:solidFill>
              </a:rPr>
              <a:t>wrongs patiently. </a:t>
            </a:r>
            <a:endParaRPr lang="en-US" sz="2800" dirty="0" smtClean="0">
              <a:solidFill>
                <a:schemeClr val="bg1"/>
              </a:solidFill>
            </a:endParaRPr>
          </a:p>
          <a:p>
            <a:pPr marL="285750" indent="-285750">
              <a:buFont typeface="Arial" panose="020B0604020202020204" pitchFamily="34" charset="0"/>
              <a:buChar char="•"/>
            </a:pPr>
            <a:r>
              <a:rPr lang="en-US" sz="2800" dirty="0" smtClean="0">
                <a:solidFill>
                  <a:schemeClr val="bg1"/>
                </a:solidFill>
              </a:rPr>
              <a:t>Forgive </a:t>
            </a:r>
            <a:r>
              <a:rPr lang="en-US" sz="2800" dirty="0">
                <a:solidFill>
                  <a:schemeClr val="bg1"/>
                </a:solidFill>
              </a:rPr>
              <a:t>all injuries. </a:t>
            </a:r>
            <a:endParaRPr lang="en-US" sz="2800" dirty="0" smtClean="0">
              <a:solidFill>
                <a:schemeClr val="bg1"/>
              </a:solidFill>
            </a:endParaRPr>
          </a:p>
          <a:p>
            <a:pPr marL="285750" indent="-285750">
              <a:buFont typeface="Arial" panose="020B0604020202020204" pitchFamily="34" charset="0"/>
              <a:buChar char="•"/>
            </a:pPr>
            <a:r>
              <a:rPr lang="en-US" sz="2800" dirty="0" smtClean="0">
                <a:solidFill>
                  <a:schemeClr val="bg1"/>
                </a:solidFill>
              </a:rPr>
              <a:t>Pray </a:t>
            </a:r>
            <a:r>
              <a:rPr lang="en-US" sz="2800" dirty="0">
                <a:solidFill>
                  <a:schemeClr val="bg1"/>
                </a:solidFill>
              </a:rPr>
              <a:t>for the living and the dead.</a:t>
            </a:r>
          </a:p>
        </p:txBody>
      </p:sp>
    </p:spTree>
    <p:extLst>
      <p:ext uri="{BB962C8B-B14F-4D97-AF65-F5344CB8AC3E}">
        <p14:creationId xmlns:p14="http://schemas.microsoft.com/office/powerpoint/2010/main" val="26434023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3" name="TextBox 2"/>
          <p:cNvSpPr txBox="1"/>
          <p:nvPr/>
        </p:nvSpPr>
        <p:spPr>
          <a:xfrm>
            <a:off x="1787236" y="123763"/>
            <a:ext cx="8617527" cy="830997"/>
          </a:xfrm>
          <a:prstGeom prst="rect">
            <a:avLst/>
          </a:prstGeom>
          <a:noFill/>
        </p:spPr>
        <p:txBody>
          <a:bodyPr wrap="square" rtlCol="0">
            <a:spAutoFit/>
          </a:bodyPr>
          <a:lstStyle/>
          <a:p>
            <a:pPr algn="ctr"/>
            <a:r>
              <a:rPr lang="en-US" sz="4800" b="1" dirty="0">
                <a:solidFill>
                  <a:schemeClr val="bg1"/>
                </a:solidFill>
              </a:rPr>
              <a:t>CLOSING PRAYER</a:t>
            </a:r>
          </a:p>
        </p:txBody>
      </p:sp>
      <p:sp>
        <p:nvSpPr>
          <p:cNvPr id="4" name="TextBox 3"/>
          <p:cNvSpPr txBox="1"/>
          <p:nvPr/>
        </p:nvSpPr>
        <p:spPr>
          <a:xfrm>
            <a:off x="438725" y="1202287"/>
            <a:ext cx="11465099" cy="830997"/>
          </a:xfrm>
          <a:prstGeom prst="rect">
            <a:avLst/>
          </a:prstGeom>
          <a:noFill/>
        </p:spPr>
        <p:txBody>
          <a:bodyPr wrap="square" rtlCol="0">
            <a:spAutoFit/>
          </a:bodyPr>
          <a:lstStyle/>
          <a:p>
            <a:pPr algn="ctr"/>
            <a:r>
              <a:rPr lang="en-US" sz="2400" dirty="0"/>
              <a:t>Today, we are going to close our time together by </a:t>
            </a:r>
            <a:r>
              <a:rPr lang="en-US" sz="2400" dirty="0" smtClean="0"/>
              <a:t>praying for </a:t>
            </a:r>
            <a:r>
              <a:rPr lang="en-US" sz="2400" dirty="0"/>
              <a:t>those people for whom we have just made cards, </a:t>
            </a:r>
            <a:r>
              <a:rPr lang="en-US" sz="2400" dirty="0" smtClean="0"/>
              <a:t>which </a:t>
            </a:r>
            <a:r>
              <a:rPr lang="en-US" sz="2400" dirty="0"/>
              <a:t>is a Spiritual Work of Mercy.</a:t>
            </a:r>
          </a:p>
        </p:txBody>
      </p:sp>
      <p:pic>
        <p:nvPicPr>
          <p:cNvPr id="5" name="l-q6ROzfVjI"/>
          <p:cNvPicPr>
            <a:picLocks noRot="1" noChangeAspect="1"/>
          </p:cNvPicPr>
          <p:nvPr>
            <a:videoFile r:link="rId1"/>
          </p:nvPr>
        </p:nvPicPr>
        <p:blipFill>
          <a:blip r:embed="rId3"/>
          <a:stretch>
            <a:fillRect/>
          </a:stretch>
        </p:blipFill>
        <p:spPr>
          <a:xfrm>
            <a:off x="2742081" y="2157047"/>
            <a:ext cx="6870201" cy="3864488"/>
          </a:xfrm>
          <a:prstGeom prst="rect">
            <a:avLst/>
          </a:prstGeom>
        </p:spPr>
      </p:pic>
      <p:sp>
        <p:nvSpPr>
          <p:cNvPr id="7" name="TextBox 6"/>
          <p:cNvSpPr txBox="1"/>
          <p:nvPr/>
        </p:nvSpPr>
        <p:spPr>
          <a:xfrm>
            <a:off x="3922681" y="6284421"/>
            <a:ext cx="4497185" cy="646331"/>
          </a:xfrm>
          <a:prstGeom prst="rect">
            <a:avLst/>
          </a:prstGeom>
          <a:noFill/>
        </p:spPr>
        <p:txBody>
          <a:bodyPr wrap="square" rtlCol="0">
            <a:spAutoFit/>
          </a:bodyPr>
          <a:lstStyle/>
          <a:p>
            <a:r>
              <a:rPr lang="en-US" u="sng" dirty="0">
                <a:hlinkClick r:id="rId4"/>
              </a:rPr>
              <a:t>https://www.youtube.com/shorts/l-q6ROzfVjI</a:t>
            </a:r>
            <a:endParaRPr lang="en-US" dirty="0"/>
          </a:p>
          <a:p>
            <a:endParaRPr lang="en-US" dirty="0"/>
          </a:p>
        </p:txBody>
      </p:sp>
    </p:spTree>
    <p:extLst>
      <p:ext uri="{BB962C8B-B14F-4D97-AF65-F5344CB8AC3E}">
        <p14:creationId xmlns:p14="http://schemas.microsoft.com/office/powerpoint/2010/main" val="32677958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87174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10591" y="-173518"/>
            <a:ext cx="6030842" cy="7172777"/>
          </a:xfrm>
          <a:prstGeom prst="rect">
            <a:avLst/>
          </a:prstGeom>
        </p:spPr>
      </p:pic>
      <p:sp>
        <p:nvSpPr>
          <p:cNvPr id="3" name="TextBox 2"/>
          <p:cNvSpPr txBox="1"/>
          <p:nvPr/>
        </p:nvSpPr>
        <p:spPr>
          <a:xfrm>
            <a:off x="1787236" y="123763"/>
            <a:ext cx="8617527" cy="830997"/>
          </a:xfrm>
          <a:prstGeom prst="rect">
            <a:avLst/>
          </a:prstGeom>
          <a:noFill/>
        </p:spPr>
        <p:txBody>
          <a:bodyPr wrap="square" rtlCol="0">
            <a:spAutoFit/>
          </a:bodyPr>
          <a:lstStyle/>
          <a:p>
            <a:pPr algn="ctr"/>
            <a:r>
              <a:rPr lang="en-US" sz="4800" b="1" dirty="0">
                <a:solidFill>
                  <a:schemeClr val="bg1"/>
                </a:solidFill>
              </a:rPr>
              <a:t>CLOSING PRAYER</a:t>
            </a:r>
          </a:p>
        </p:txBody>
      </p:sp>
      <p:sp>
        <p:nvSpPr>
          <p:cNvPr id="8" name="TextBox 7"/>
          <p:cNvSpPr txBox="1"/>
          <p:nvPr/>
        </p:nvSpPr>
        <p:spPr>
          <a:xfrm>
            <a:off x="202122" y="913253"/>
            <a:ext cx="8941878" cy="5986254"/>
          </a:xfrm>
          <a:prstGeom prst="rect">
            <a:avLst/>
          </a:prstGeom>
          <a:noFill/>
        </p:spPr>
        <p:txBody>
          <a:bodyPr wrap="square" rtlCol="0">
            <a:spAutoFit/>
          </a:bodyPr>
          <a:lstStyle/>
          <a:p>
            <a:pPr algn="ctr"/>
            <a:r>
              <a:rPr lang="en-US" sz="2000" dirty="0"/>
              <a:t>A Litany for Healing  </a:t>
            </a:r>
            <a:endParaRPr lang="en-US" sz="2000" dirty="0" smtClean="0"/>
          </a:p>
          <a:p>
            <a:pPr algn="ctr"/>
            <a:r>
              <a:rPr lang="en-US" sz="1100" i="1" dirty="0" smtClean="0"/>
              <a:t>The </a:t>
            </a:r>
            <a:r>
              <a:rPr lang="en-US" sz="1100" i="1" dirty="0"/>
              <a:t>Deacon or other leader introduces the Litany with these or similar </a:t>
            </a:r>
            <a:r>
              <a:rPr lang="en-US" sz="1100" i="1" dirty="0" smtClean="0"/>
              <a:t>words.  </a:t>
            </a:r>
          </a:p>
          <a:p>
            <a:pPr algn="ctr"/>
            <a:r>
              <a:rPr lang="en-US" sz="1100" i="1" dirty="0" smtClean="0"/>
              <a:t>Let </a:t>
            </a:r>
            <a:r>
              <a:rPr lang="en-US" sz="1100" i="1" dirty="0"/>
              <a:t>us name before God those for whom we offer our prayers.  The people offer names either silently or aloud.  </a:t>
            </a:r>
            <a:endParaRPr lang="en-US" sz="1100" i="1" dirty="0" smtClean="0"/>
          </a:p>
          <a:p>
            <a:pPr algn="ctr"/>
            <a:r>
              <a:rPr lang="en-US" sz="1100" i="1" dirty="0" smtClean="0"/>
              <a:t>The </a:t>
            </a:r>
            <a:r>
              <a:rPr lang="en-US" sz="1100" i="1" dirty="0"/>
              <a:t>Leader continues Let us offer our prayers for God’s healing, saying, “</a:t>
            </a:r>
            <a:r>
              <a:rPr lang="en-US" sz="1100" i="1" dirty="0">
                <a:solidFill>
                  <a:srgbClr val="FF0000"/>
                </a:solidFill>
              </a:rPr>
              <a:t>Have mercy.</a:t>
            </a:r>
            <a:r>
              <a:rPr lang="en-US" sz="1100" i="1" dirty="0"/>
              <a:t>”  </a:t>
            </a:r>
            <a:endParaRPr lang="en-US" sz="1100" i="1" dirty="0" smtClean="0"/>
          </a:p>
          <a:p>
            <a:endParaRPr lang="en-US" sz="1100" dirty="0"/>
          </a:p>
          <a:p>
            <a:r>
              <a:rPr lang="en-US" sz="1100" dirty="0" smtClean="0"/>
              <a:t>Holy </a:t>
            </a:r>
            <a:r>
              <a:rPr lang="en-US" sz="1100" dirty="0"/>
              <a:t>God, source of health and salvation, </a:t>
            </a:r>
            <a:r>
              <a:rPr lang="en-US" sz="1100" dirty="0">
                <a:solidFill>
                  <a:srgbClr val="FF0000"/>
                </a:solidFill>
              </a:rPr>
              <a:t>Have mercy</a:t>
            </a:r>
            <a:r>
              <a:rPr lang="en-US" sz="1100" dirty="0"/>
              <a:t>.  </a:t>
            </a:r>
            <a:endParaRPr lang="en-US" sz="1100" dirty="0" smtClean="0"/>
          </a:p>
          <a:p>
            <a:r>
              <a:rPr lang="en-US" sz="1100" dirty="0" smtClean="0"/>
              <a:t>Holy </a:t>
            </a:r>
            <a:r>
              <a:rPr lang="en-US" sz="1100" dirty="0"/>
              <a:t>and Mighty, wellspring of abundant life, </a:t>
            </a:r>
            <a:r>
              <a:rPr lang="en-US" sz="1100" dirty="0">
                <a:solidFill>
                  <a:srgbClr val="FF0000"/>
                </a:solidFill>
              </a:rPr>
              <a:t>Have mercy</a:t>
            </a:r>
            <a:r>
              <a:rPr lang="en-US" sz="1100" dirty="0"/>
              <a:t>.  </a:t>
            </a:r>
            <a:endParaRPr lang="en-US" sz="1100" dirty="0" smtClean="0"/>
          </a:p>
          <a:p>
            <a:r>
              <a:rPr lang="en-US" sz="1100" dirty="0" smtClean="0"/>
              <a:t>Holy </a:t>
            </a:r>
            <a:r>
              <a:rPr lang="en-US" sz="1100" dirty="0"/>
              <a:t>Immortal One, protector of the faithful, </a:t>
            </a:r>
            <a:r>
              <a:rPr lang="en-US" sz="1100" dirty="0">
                <a:solidFill>
                  <a:srgbClr val="FF0000"/>
                </a:solidFill>
              </a:rPr>
              <a:t>Have mercy</a:t>
            </a:r>
            <a:r>
              <a:rPr lang="en-US" sz="1100" dirty="0"/>
              <a:t>.  </a:t>
            </a:r>
            <a:endParaRPr lang="en-US" sz="1100" dirty="0" smtClean="0"/>
          </a:p>
          <a:p>
            <a:r>
              <a:rPr lang="en-US" sz="1100" dirty="0" smtClean="0"/>
              <a:t>Holy </a:t>
            </a:r>
            <a:r>
              <a:rPr lang="en-US" sz="1100" dirty="0"/>
              <a:t>Trinity, the source of all wholeness, </a:t>
            </a:r>
            <a:r>
              <a:rPr lang="en-US" sz="1100" dirty="0">
                <a:solidFill>
                  <a:srgbClr val="FF0000"/>
                </a:solidFill>
              </a:rPr>
              <a:t>Have mercy</a:t>
            </a:r>
            <a:r>
              <a:rPr lang="en-US" sz="1100" dirty="0"/>
              <a:t>.  </a:t>
            </a:r>
            <a:endParaRPr lang="en-US" sz="1100" dirty="0" smtClean="0"/>
          </a:p>
          <a:p>
            <a:r>
              <a:rPr lang="en-US" sz="1100" dirty="0" smtClean="0"/>
              <a:t>Grant </a:t>
            </a:r>
            <a:r>
              <a:rPr lang="en-US" sz="1100" dirty="0"/>
              <a:t>your grace to heal those who are sick, we pray to you, O God, </a:t>
            </a:r>
            <a:r>
              <a:rPr lang="en-US" sz="1100" dirty="0">
                <a:solidFill>
                  <a:srgbClr val="FF0000"/>
                </a:solidFill>
              </a:rPr>
              <a:t>Have mercy</a:t>
            </a:r>
            <a:r>
              <a:rPr lang="en-US" sz="1100" dirty="0"/>
              <a:t>.  </a:t>
            </a:r>
            <a:endParaRPr lang="en-US" sz="1100" dirty="0" smtClean="0"/>
          </a:p>
          <a:p>
            <a:r>
              <a:rPr lang="en-US" sz="1100" dirty="0" smtClean="0"/>
              <a:t>Give </a:t>
            </a:r>
            <a:r>
              <a:rPr lang="en-US" sz="1100" dirty="0"/>
              <a:t>courage and faith to all who are disabled through injury or illness, we pray to you, O God, </a:t>
            </a:r>
            <a:r>
              <a:rPr lang="en-US" sz="1100" dirty="0">
                <a:solidFill>
                  <a:srgbClr val="FF0000"/>
                </a:solidFill>
              </a:rPr>
              <a:t>Have mercy</a:t>
            </a:r>
            <a:r>
              <a:rPr lang="en-US" sz="1100" dirty="0"/>
              <a:t>.  </a:t>
            </a:r>
            <a:endParaRPr lang="en-US" sz="1100" dirty="0" smtClean="0"/>
          </a:p>
          <a:p>
            <a:r>
              <a:rPr lang="en-US" sz="1100" dirty="0" smtClean="0"/>
              <a:t>Comfort</a:t>
            </a:r>
            <a:r>
              <a:rPr lang="en-US" sz="1100" dirty="0"/>
              <a:t>, relieve, and heal all sick children, we pray to you, O God, </a:t>
            </a:r>
            <a:r>
              <a:rPr lang="en-US" sz="1100" dirty="0">
                <a:solidFill>
                  <a:srgbClr val="FF0000"/>
                </a:solidFill>
              </a:rPr>
              <a:t>Have mercy</a:t>
            </a:r>
            <a:r>
              <a:rPr lang="en-US" sz="1100" dirty="0"/>
              <a:t>.  </a:t>
            </a:r>
            <a:endParaRPr lang="en-US" sz="1100" dirty="0" smtClean="0"/>
          </a:p>
          <a:p>
            <a:r>
              <a:rPr lang="en-US" sz="1100" dirty="0" smtClean="0"/>
              <a:t>Give </a:t>
            </a:r>
            <a:r>
              <a:rPr lang="en-US" sz="1100" dirty="0"/>
              <a:t>courage to all who await surgery, we pray to you, O God, </a:t>
            </a:r>
            <a:r>
              <a:rPr lang="en-US" sz="1100" dirty="0">
                <a:solidFill>
                  <a:srgbClr val="FF0000"/>
                </a:solidFill>
              </a:rPr>
              <a:t>Have mercy</a:t>
            </a:r>
            <a:r>
              <a:rPr lang="en-US" sz="1100" dirty="0"/>
              <a:t>.  </a:t>
            </a:r>
            <a:endParaRPr lang="en-US" sz="1100" dirty="0" smtClean="0"/>
          </a:p>
          <a:p>
            <a:r>
              <a:rPr lang="en-US" sz="1100" dirty="0" smtClean="0"/>
              <a:t>Support </a:t>
            </a:r>
            <a:r>
              <a:rPr lang="en-US" sz="1100" dirty="0"/>
              <a:t>and encourage those who live with chronic illness, we pray to you, O God, </a:t>
            </a:r>
            <a:r>
              <a:rPr lang="en-US" sz="1100" dirty="0">
                <a:solidFill>
                  <a:srgbClr val="FF0000"/>
                </a:solidFill>
              </a:rPr>
              <a:t>Have mercy</a:t>
            </a:r>
            <a:r>
              <a:rPr lang="en-US" sz="1100" dirty="0"/>
              <a:t>.  </a:t>
            </a:r>
            <a:endParaRPr lang="en-US" sz="1100" dirty="0" smtClean="0"/>
          </a:p>
          <a:p>
            <a:r>
              <a:rPr lang="en-US" sz="1100" dirty="0" smtClean="0"/>
              <a:t>Strengthen </a:t>
            </a:r>
            <a:r>
              <a:rPr lang="en-US" sz="1100" dirty="0"/>
              <a:t>those who endure continual pain, and give them hope, we pray to you, O God, </a:t>
            </a:r>
            <a:r>
              <a:rPr lang="en-US" sz="1100" dirty="0">
                <a:solidFill>
                  <a:srgbClr val="FF0000"/>
                </a:solidFill>
              </a:rPr>
              <a:t>Have mercy</a:t>
            </a:r>
            <a:r>
              <a:rPr lang="en-US" sz="1100" dirty="0"/>
              <a:t>.  </a:t>
            </a:r>
            <a:endParaRPr lang="en-US" sz="1100" dirty="0" smtClean="0"/>
          </a:p>
          <a:p>
            <a:r>
              <a:rPr lang="en-US" sz="1100" dirty="0" smtClean="0"/>
              <a:t>Grant </a:t>
            </a:r>
            <a:r>
              <a:rPr lang="en-US" sz="1100" dirty="0"/>
              <a:t>the refreshment of peaceful sleep to all who suffer, we pray to you, O God, </a:t>
            </a:r>
            <a:r>
              <a:rPr lang="en-US" sz="1100" dirty="0">
                <a:solidFill>
                  <a:srgbClr val="FF0000"/>
                </a:solidFill>
              </a:rPr>
              <a:t>Have mercy</a:t>
            </a:r>
            <a:r>
              <a:rPr lang="en-US" sz="1100" dirty="0"/>
              <a:t>.  </a:t>
            </a:r>
            <a:endParaRPr lang="en-US" sz="1100" dirty="0" smtClean="0"/>
          </a:p>
          <a:p>
            <a:r>
              <a:rPr lang="en-US" sz="1100" dirty="0" smtClean="0"/>
              <a:t>Befriend </a:t>
            </a:r>
            <a:r>
              <a:rPr lang="en-US" sz="1100" dirty="0"/>
              <a:t>all who are anxious, lonely, despondent, or afraid, we pray to you, O God, </a:t>
            </a:r>
            <a:r>
              <a:rPr lang="en-US" sz="1100" dirty="0">
                <a:solidFill>
                  <a:srgbClr val="FF0000"/>
                </a:solidFill>
              </a:rPr>
              <a:t>Have mercy</a:t>
            </a:r>
            <a:r>
              <a:rPr lang="en-US" sz="1100" dirty="0"/>
              <a:t>.  </a:t>
            </a:r>
            <a:endParaRPr lang="en-US" sz="1100" dirty="0" smtClean="0"/>
          </a:p>
          <a:p>
            <a:r>
              <a:rPr lang="en-US" sz="1100" dirty="0" smtClean="0"/>
              <a:t>Restore </a:t>
            </a:r>
            <a:r>
              <a:rPr lang="en-US" sz="1100" dirty="0"/>
              <a:t>those with mental illness to clarity of mind and hopefulness of heart, we pray to you, O God, </a:t>
            </a:r>
            <a:r>
              <a:rPr lang="en-US" sz="1100" dirty="0">
                <a:solidFill>
                  <a:srgbClr val="FF0000"/>
                </a:solidFill>
              </a:rPr>
              <a:t>Have mercy</a:t>
            </a:r>
            <a:r>
              <a:rPr lang="en-US" sz="1100" dirty="0"/>
              <a:t>.  </a:t>
            </a:r>
            <a:endParaRPr lang="en-US" sz="1100" dirty="0" smtClean="0"/>
          </a:p>
          <a:p>
            <a:r>
              <a:rPr lang="en-US" sz="1100" dirty="0" smtClean="0"/>
              <a:t>Give </a:t>
            </a:r>
            <a:r>
              <a:rPr lang="en-US" sz="1100" dirty="0"/>
              <a:t>rest to the weary, and hold the dying in your loving arms, we pray to you, O God, </a:t>
            </a:r>
            <a:r>
              <a:rPr lang="en-US" sz="1100" dirty="0">
                <a:solidFill>
                  <a:srgbClr val="FF0000"/>
                </a:solidFill>
              </a:rPr>
              <a:t>Have mercy</a:t>
            </a:r>
            <a:r>
              <a:rPr lang="en-US" sz="1100" dirty="0"/>
              <a:t>.  </a:t>
            </a:r>
            <a:endParaRPr lang="en-US" sz="1100" dirty="0" smtClean="0"/>
          </a:p>
          <a:p>
            <a:r>
              <a:rPr lang="en-US" sz="1100" dirty="0" smtClean="0"/>
              <a:t>Help </a:t>
            </a:r>
            <a:r>
              <a:rPr lang="en-US" sz="1100" dirty="0"/>
              <a:t>us to prepare for death with confident expectation and hope of Easter joy, we pray to you, O God, </a:t>
            </a:r>
            <a:r>
              <a:rPr lang="en-US" sz="1100" dirty="0">
                <a:solidFill>
                  <a:srgbClr val="FF0000"/>
                </a:solidFill>
              </a:rPr>
              <a:t>Have mercy</a:t>
            </a:r>
            <a:r>
              <a:rPr lang="en-US" sz="1100" dirty="0"/>
              <a:t>.    </a:t>
            </a:r>
            <a:endParaRPr lang="en-US" sz="1100" dirty="0" smtClean="0"/>
          </a:p>
          <a:p>
            <a:r>
              <a:rPr lang="en-US" sz="1100" dirty="0" smtClean="0"/>
              <a:t>Give </a:t>
            </a:r>
            <a:r>
              <a:rPr lang="en-US" sz="1100" dirty="0"/>
              <a:t>your wisdom and compassion to health care workers, that they may minister to the sick and dying with knowledge, skill, and kindness, we pray to you, O God, </a:t>
            </a:r>
            <a:r>
              <a:rPr lang="en-US" sz="1100" dirty="0">
                <a:solidFill>
                  <a:srgbClr val="FF0000"/>
                </a:solidFill>
              </a:rPr>
              <a:t>Have mercy</a:t>
            </a:r>
            <a:r>
              <a:rPr lang="en-US" sz="1100" dirty="0"/>
              <a:t>.  </a:t>
            </a:r>
            <a:endParaRPr lang="en-US" sz="1100" dirty="0" smtClean="0"/>
          </a:p>
          <a:p>
            <a:r>
              <a:rPr lang="en-US" sz="1100" dirty="0" smtClean="0"/>
              <a:t>Uphold </a:t>
            </a:r>
            <a:r>
              <a:rPr lang="en-US" sz="1100" dirty="0"/>
              <a:t>those who keep watch with the sick, we pray to you, O God, </a:t>
            </a:r>
            <a:r>
              <a:rPr lang="en-US" sz="1100" dirty="0">
                <a:solidFill>
                  <a:srgbClr val="FF0000"/>
                </a:solidFill>
              </a:rPr>
              <a:t>Have mercy</a:t>
            </a:r>
            <a:r>
              <a:rPr lang="en-US" sz="1100" dirty="0"/>
              <a:t>.  </a:t>
            </a:r>
            <a:endParaRPr lang="en-US" sz="1100" dirty="0" smtClean="0"/>
          </a:p>
          <a:p>
            <a:r>
              <a:rPr lang="en-US" sz="1100" dirty="0" smtClean="0"/>
              <a:t>Guide </a:t>
            </a:r>
            <a:r>
              <a:rPr lang="en-US" sz="1100" dirty="0"/>
              <a:t>those who search for the causes and cures of sickness and disease, we pray to you, O God, </a:t>
            </a:r>
            <a:r>
              <a:rPr lang="en-US" sz="1100" dirty="0">
                <a:solidFill>
                  <a:srgbClr val="FF0000"/>
                </a:solidFill>
              </a:rPr>
              <a:t>Have mercy</a:t>
            </a:r>
            <a:r>
              <a:rPr lang="en-US" sz="1100" dirty="0"/>
              <a:t>.  </a:t>
            </a:r>
            <a:endParaRPr lang="en-US" sz="1100" dirty="0" smtClean="0"/>
          </a:p>
          <a:p>
            <a:r>
              <a:rPr lang="en-US" sz="1100" dirty="0" smtClean="0"/>
              <a:t>Jesus</a:t>
            </a:r>
            <a:r>
              <a:rPr lang="en-US" sz="1100" dirty="0"/>
              <a:t>, Lamb of God, </a:t>
            </a:r>
            <a:r>
              <a:rPr lang="en-US" sz="1100" dirty="0">
                <a:solidFill>
                  <a:srgbClr val="FF0000"/>
                </a:solidFill>
              </a:rPr>
              <a:t>Have mercy</a:t>
            </a:r>
            <a:r>
              <a:rPr lang="en-US" sz="1100" dirty="0"/>
              <a:t>.  </a:t>
            </a:r>
            <a:endParaRPr lang="en-US" sz="1100" dirty="0" smtClean="0"/>
          </a:p>
          <a:p>
            <a:r>
              <a:rPr lang="en-US" sz="1100" dirty="0" smtClean="0"/>
              <a:t>Jesus</a:t>
            </a:r>
            <a:r>
              <a:rPr lang="en-US" sz="1100" dirty="0"/>
              <a:t>, bearer of our sins, </a:t>
            </a:r>
            <a:r>
              <a:rPr lang="en-US" sz="1100" dirty="0">
                <a:solidFill>
                  <a:srgbClr val="FF0000"/>
                </a:solidFill>
              </a:rPr>
              <a:t>Have mercy</a:t>
            </a:r>
            <a:r>
              <a:rPr lang="en-US" sz="1100" dirty="0"/>
              <a:t>.  </a:t>
            </a:r>
            <a:endParaRPr lang="en-US" sz="1100" dirty="0" smtClean="0"/>
          </a:p>
          <a:p>
            <a:r>
              <a:rPr lang="en-US" sz="1100" dirty="0" smtClean="0"/>
              <a:t>Jesus</a:t>
            </a:r>
            <a:r>
              <a:rPr lang="en-US" sz="1100" dirty="0"/>
              <a:t>, redeemer of the world, </a:t>
            </a:r>
            <a:r>
              <a:rPr lang="en-US" sz="1100" dirty="0">
                <a:solidFill>
                  <a:srgbClr val="FF0000"/>
                </a:solidFill>
              </a:rPr>
              <a:t>Have mercy</a:t>
            </a:r>
            <a:r>
              <a:rPr lang="en-US" sz="1100" dirty="0"/>
              <a:t>.  </a:t>
            </a:r>
            <a:endParaRPr lang="en-US" sz="1100" dirty="0" smtClean="0"/>
          </a:p>
          <a:p>
            <a:endParaRPr lang="en-US" sz="1100" dirty="0" smtClean="0"/>
          </a:p>
          <a:p>
            <a:r>
              <a:rPr lang="en-US" sz="1100" dirty="0" smtClean="0"/>
              <a:t>Compassionate </a:t>
            </a:r>
            <a:r>
              <a:rPr lang="en-US" sz="1100" dirty="0"/>
              <a:t>God: You so loved the world that you sent us Jesus to bear our infirmities and afflictions. Through acts of healing, he revealed you as the true source of health and salvation. For the sake of your Christ who suffered and died for us, conquered death, and now reigns with you in glory, hear the cry of your people. Have mercy on us, make us whole, and bring us at last into the fullness of your eternal life. </a:t>
            </a:r>
            <a:r>
              <a:rPr lang="en-US" sz="1100" dirty="0">
                <a:solidFill>
                  <a:srgbClr val="FF0000"/>
                </a:solidFill>
              </a:rPr>
              <a:t>Amen</a:t>
            </a:r>
            <a:r>
              <a:rPr lang="en-US" sz="1100" dirty="0"/>
              <a:t>.  </a:t>
            </a:r>
            <a:endParaRPr lang="en-US" sz="1100" dirty="0" smtClean="0"/>
          </a:p>
          <a:p>
            <a:r>
              <a:rPr lang="en-US" sz="1100" dirty="0" smtClean="0"/>
              <a:t>May </a:t>
            </a:r>
            <a:r>
              <a:rPr lang="en-US" sz="1100" dirty="0"/>
              <a:t>the God who goes before you through desert places by night and by day be your companion and guide; may your journey be with the saints; may the Holy Spirit be your strength, and Christ your clothing of light, in whose name we pray. </a:t>
            </a:r>
            <a:r>
              <a:rPr lang="en-US" sz="1100" dirty="0">
                <a:solidFill>
                  <a:srgbClr val="FF0000"/>
                </a:solidFill>
              </a:rPr>
              <a:t>Amen</a:t>
            </a:r>
            <a:r>
              <a:rPr lang="en-US" sz="1100" dirty="0"/>
              <a:t>.</a:t>
            </a:r>
          </a:p>
        </p:txBody>
      </p:sp>
    </p:spTree>
    <p:extLst>
      <p:ext uri="{BB962C8B-B14F-4D97-AF65-F5344CB8AC3E}">
        <p14:creationId xmlns:p14="http://schemas.microsoft.com/office/powerpoint/2010/main" val="2269550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8381" y="1249132"/>
            <a:ext cx="6027938" cy="5293757"/>
          </a:xfrm>
          <a:prstGeom prst="rect">
            <a:avLst/>
          </a:prstGeom>
        </p:spPr>
        <p:txBody>
          <a:bodyPr wrap="square">
            <a:spAutoFit/>
          </a:bodyPr>
          <a:lstStyle/>
          <a:p>
            <a:r>
              <a:rPr lang="en-US" sz="2600" dirty="0"/>
              <a:t>Lord Jesus Christ, we entrust our family to You and ask for Your blessing and protection. </a:t>
            </a:r>
          </a:p>
          <a:p>
            <a:endParaRPr lang="en-US" sz="2600" dirty="0"/>
          </a:p>
          <a:p>
            <a:r>
              <a:rPr lang="en-US" sz="2600" dirty="0"/>
              <a:t>We love You Lord Jesus with all our hearts, and we ask that You help our family to become more like the Holy Family.</a:t>
            </a:r>
          </a:p>
          <a:p>
            <a:endParaRPr lang="en-US" sz="2600" dirty="0"/>
          </a:p>
          <a:p>
            <a:r>
              <a:rPr lang="en-US" sz="2600" dirty="0"/>
              <a:t>Help us to be kind, loving, and patient with one another.</a:t>
            </a:r>
          </a:p>
          <a:p>
            <a:endParaRPr lang="en-US" sz="2600" dirty="0"/>
          </a:p>
          <a:p>
            <a:r>
              <a:rPr lang="en-US" sz="2600" dirty="0"/>
              <a:t>Give us all the grace we need to become saints and Your faithful disciples. Amen.</a:t>
            </a:r>
          </a:p>
        </p:txBody>
      </p:sp>
      <p:sp>
        <p:nvSpPr>
          <p:cNvPr id="5" name="Rectangle 4"/>
          <p:cNvSpPr/>
          <p:nvPr/>
        </p:nvSpPr>
        <p:spPr>
          <a:xfrm>
            <a:off x="0" y="-17417"/>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6" name="Title 1"/>
          <p:cNvSpPr txBox="1">
            <a:spLocks/>
          </p:cNvSpPr>
          <p:nvPr/>
        </p:nvSpPr>
        <p:spPr>
          <a:xfrm>
            <a:off x="2783497" y="40298"/>
            <a:ext cx="6537082" cy="14988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cap="all" baseline="30000" dirty="0">
                <a:solidFill>
                  <a:schemeClr val="bg1"/>
                </a:solidFill>
              </a:rPr>
              <a:t>Opening Prayer</a:t>
            </a:r>
            <a:endParaRPr lang="en-US" sz="6600" cap="all" baseline="30000" dirty="0">
              <a:solidFill>
                <a:schemeClr val="bg1"/>
              </a:solidFill>
            </a:endParaRPr>
          </a:p>
        </p:txBody>
      </p:sp>
      <p:pic>
        <p:nvPicPr>
          <p:cNvPr id="4" name="Picture 3" descr="The Holy Family"/>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20030" y="1539142"/>
            <a:ext cx="3126933" cy="4764851"/>
          </a:xfrm>
          <a:prstGeom prst="rect">
            <a:avLst/>
          </a:prstGeom>
        </p:spPr>
      </p:pic>
    </p:spTree>
    <p:extLst>
      <p:ext uri="{BB962C8B-B14F-4D97-AF65-F5344CB8AC3E}">
        <p14:creationId xmlns:p14="http://schemas.microsoft.com/office/powerpoint/2010/main" val="4255992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07852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645799" y="-46270"/>
            <a:ext cx="10900401" cy="124691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bg1"/>
                </a:solidFill>
                <a:latin typeface="+mn-lt"/>
              </a:rPr>
              <a:t>ICE </a:t>
            </a:r>
            <a:r>
              <a:rPr lang="en-US" b="1" dirty="0">
                <a:solidFill>
                  <a:schemeClr val="bg1"/>
                </a:solidFill>
                <a:latin typeface="+mn-lt"/>
              </a:rPr>
              <a:t>BREAKER: </a:t>
            </a:r>
            <a:r>
              <a:rPr lang="en-US" b="1" dirty="0" smtClean="0">
                <a:solidFill>
                  <a:schemeClr val="bg1"/>
                </a:solidFill>
                <a:latin typeface="+mn-lt"/>
              </a:rPr>
              <a:t>Jesus, The Great Physician</a:t>
            </a:r>
            <a:endParaRPr lang="en-US" sz="4800" b="1" cap="all" baseline="30000" dirty="0">
              <a:solidFill>
                <a:schemeClr val="bg1"/>
              </a:solidFill>
              <a:latin typeface="+mn-lt"/>
            </a:endParaRPr>
          </a:p>
        </p:txBody>
      </p:sp>
      <p:sp>
        <p:nvSpPr>
          <p:cNvPr id="6" name="TextBox 5"/>
          <p:cNvSpPr txBox="1"/>
          <p:nvPr/>
        </p:nvSpPr>
        <p:spPr>
          <a:xfrm>
            <a:off x="319597" y="1322773"/>
            <a:ext cx="7189568" cy="4708981"/>
          </a:xfrm>
          <a:prstGeom prst="rect">
            <a:avLst/>
          </a:prstGeom>
          <a:noFill/>
        </p:spPr>
        <p:txBody>
          <a:bodyPr wrap="square" rtlCol="0">
            <a:spAutoFit/>
          </a:bodyPr>
          <a:lstStyle/>
          <a:p>
            <a:pPr marL="342900" indent="-342900">
              <a:buFont typeface="+mj-lt"/>
              <a:buAutoNum type="arabicPeriod"/>
            </a:pPr>
            <a:r>
              <a:rPr lang="en-US" sz="2800" dirty="0"/>
              <a:t>Each family has a bible, piece of paper and pencil. </a:t>
            </a:r>
            <a:endParaRPr lang="en-US" sz="2800" dirty="0" smtClean="0"/>
          </a:p>
          <a:p>
            <a:pPr marL="342900" indent="-342900">
              <a:buFont typeface="+mj-lt"/>
              <a:buAutoNum type="arabicPeriod"/>
            </a:pPr>
            <a:r>
              <a:rPr lang="en-US" sz="2800" dirty="0" smtClean="0"/>
              <a:t>Using </a:t>
            </a:r>
            <a:r>
              <a:rPr lang="en-US" sz="2800" dirty="0"/>
              <a:t>their bibles, families find and list as many people as they can who were healed by Jesus in the Gospels in 3 minutes, including the chapter and verse. </a:t>
            </a:r>
            <a:endParaRPr lang="en-US" sz="2800" dirty="0" smtClean="0"/>
          </a:p>
          <a:p>
            <a:pPr marL="342900" indent="-342900">
              <a:buFont typeface="+mj-lt"/>
              <a:buAutoNum type="arabicPeriod"/>
            </a:pPr>
            <a:r>
              <a:rPr lang="en-US" sz="2800" dirty="0" smtClean="0"/>
              <a:t>At </a:t>
            </a:r>
            <a:r>
              <a:rPr lang="en-US" sz="2800" dirty="0"/>
              <a:t>the end of 3 minutes, the family with the most healings of Jesus listed </a:t>
            </a:r>
            <a:r>
              <a:rPr lang="en-US" sz="2800" dirty="0" smtClean="0"/>
              <a:t>wins!</a:t>
            </a:r>
          </a:p>
          <a:p>
            <a:pPr marL="342900" indent="-342900">
              <a:buFont typeface="+mj-lt"/>
              <a:buAutoNum type="arabicPeriod"/>
            </a:pPr>
            <a:r>
              <a:rPr lang="en-US" sz="2800" dirty="0" smtClean="0"/>
              <a:t>The </a:t>
            </a:r>
            <a:r>
              <a:rPr lang="en-US" sz="2800" dirty="0"/>
              <a:t>winning family reads their list aloud. </a:t>
            </a:r>
          </a:p>
          <a:p>
            <a:endParaRPr lang="en-US" sz="1600" dirty="0" smtClean="0"/>
          </a:p>
          <a:p>
            <a:endParaRPr lang="en-US" sz="1600" dirty="0"/>
          </a:p>
          <a:p>
            <a:r>
              <a:rPr lang="en-US" sz="1600" dirty="0" smtClean="0"/>
              <a:t>Adapted </a:t>
            </a:r>
            <a:r>
              <a:rPr lang="en-US" sz="1600" dirty="0"/>
              <a:t>from www.signupgenius.com. </a:t>
            </a:r>
          </a:p>
        </p:txBody>
      </p:sp>
      <p:grpSp>
        <p:nvGrpSpPr>
          <p:cNvPr id="8" name="Group 7"/>
          <p:cNvGrpSpPr/>
          <p:nvPr/>
        </p:nvGrpSpPr>
        <p:grpSpPr>
          <a:xfrm>
            <a:off x="6691013" y="839585"/>
            <a:ext cx="5435781" cy="6018415"/>
            <a:chOff x="6433319" y="839585"/>
            <a:chExt cx="5435781" cy="6018415"/>
          </a:xfrm>
        </p:grpSpPr>
        <p:pic>
          <p:nvPicPr>
            <p:cNvPr id="2" name="Picture 1" descr="Download Nativity Christ Deviantart Scene Jesus Free Clipart HD HQ PNG ..."/>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33319" y="839585"/>
              <a:ext cx="5435781" cy="6018415"/>
            </a:xfrm>
            <a:prstGeom prst="rect">
              <a:avLst/>
            </a:prstGeom>
          </p:spPr>
        </p:pic>
        <p:sp>
          <p:nvSpPr>
            <p:cNvPr id="3" name="Rectangle 2"/>
            <p:cNvSpPr/>
            <p:nvPr/>
          </p:nvSpPr>
          <p:spPr>
            <a:xfrm>
              <a:off x="7980218" y="1778924"/>
              <a:ext cx="1170992" cy="839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30588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r="8621" b="8066"/>
          <a:stretch/>
        </p:blipFill>
        <p:spPr>
          <a:xfrm>
            <a:off x="1" y="1078523"/>
            <a:ext cx="12192000" cy="5804416"/>
          </a:xfrm>
          <a:prstGeom prst="rect">
            <a:avLst/>
          </a:prstGeom>
        </p:spPr>
      </p:pic>
      <p:sp>
        <p:nvSpPr>
          <p:cNvPr id="5" name="Rectangle 4"/>
          <p:cNvSpPr/>
          <p:nvPr/>
        </p:nvSpPr>
        <p:spPr>
          <a:xfrm>
            <a:off x="0" y="0"/>
            <a:ext cx="12192000" cy="107852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120319" y="185318"/>
            <a:ext cx="10490765" cy="707886"/>
          </a:xfrm>
          <a:prstGeom prst="rect">
            <a:avLst/>
          </a:prstGeom>
          <a:noFill/>
        </p:spPr>
        <p:txBody>
          <a:bodyPr wrap="square" rtlCol="0">
            <a:spAutoFit/>
          </a:bodyPr>
          <a:lstStyle/>
          <a:p>
            <a:pPr algn="ctr"/>
            <a:r>
              <a:rPr lang="en-US" sz="4000" b="1" dirty="0" smtClean="0">
                <a:solidFill>
                  <a:schemeClr val="bg1"/>
                </a:solidFill>
              </a:rPr>
              <a:t>CONTENT</a:t>
            </a:r>
            <a:endParaRPr lang="es-MX" sz="123400" b="1" dirty="0">
              <a:solidFill>
                <a:schemeClr val="bg1"/>
              </a:solidFill>
            </a:endParaRPr>
          </a:p>
        </p:txBody>
      </p:sp>
      <p:sp>
        <p:nvSpPr>
          <p:cNvPr id="6" name="TextBox 5"/>
          <p:cNvSpPr txBox="1"/>
          <p:nvPr/>
        </p:nvSpPr>
        <p:spPr>
          <a:xfrm>
            <a:off x="568172" y="1139005"/>
            <a:ext cx="6222096" cy="5755422"/>
          </a:xfrm>
          <a:prstGeom prst="rect">
            <a:avLst/>
          </a:prstGeom>
          <a:noFill/>
        </p:spPr>
        <p:txBody>
          <a:bodyPr wrap="square" rtlCol="0">
            <a:spAutoFit/>
          </a:bodyPr>
          <a:lstStyle/>
          <a:p>
            <a:r>
              <a:rPr lang="en-US" sz="2800" dirty="0"/>
              <a:t>As we can see from the Scriptures, during his public life Jesus healed many people and cast out many demons. He gave His Apostles the power to cast out unclean spirits and to heal all kinds of sicknesses. </a:t>
            </a:r>
          </a:p>
          <a:p>
            <a:r>
              <a:rPr lang="en-US" sz="2800" dirty="0"/>
              <a:t>In fact, after Jesus rose from the dead, ascended into Heaven and took his place on His heavenly throne, St. James, one of the first Apostles, wrote about the early Church practicing the earliest form of the Sacrament of the Anointing of the Sick</a:t>
            </a:r>
            <a:r>
              <a:rPr lang="en-US" sz="2800" dirty="0" smtClean="0"/>
              <a:t>.</a:t>
            </a:r>
          </a:p>
          <a:p>
            <a:endParaRPr lang="en-US" dirty="0"/>
          </a:p>
          <a:p>
            <a:r>
              <a:rPr lang="en-US" sz="2400" dirty="0"/>
              <a:t>Please open your bibles to </a:t>
            </a:r>
            <a:r>
              <a:rPr lang="en-US" sz="2400" dirty="0">
                <a:solidFill>
                  <a:srgbClr val="FF0000"/>
                </a:solidFill>
              </a:rPr>
              <a:t>James 5:14-15</a:t>
            </a:r>
            <a:r>
              <a:rPr lang="en-US" dirty="0"/>
              <a:t>.</a:t>
            </a:r>
          </a:p>
          <a:p>
            <a:endParaRPr lang="en-US" dirty="0"/>
          </a:p>
        </p:txBody>
      </p:sp>
    </p:spTree>
    <p:extLst>
      <p:ext uri="{BB962C8B-B14F-4D97-AF65-F5344CB8AC3E}">
        <p14:creationId xmlns:p14="http://schemas.microsoft.com/office/powerpoint/2010/main" val="40163391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p:blipFill>
        <p:spPr>
          <a:xfrm>
            <a:off x="0" y="789708"/>
            <a:ext cx="12192000" cy="6084917"/>
          </a:xfrm>
          <a:prstGeom prst="rect">
            <a:avLst/>
          </a:prstGeom>
        </p:spPr>
      </p:pic>
      <p:sp>
        <p:nvSpPr>
          <p:cNvPr id="5" name="Rectangle 4"/>
          <p:cNvSpPr/>
          <p:nvPr/>
        </p:nvSpPr>
        <p:spPr>
          <a:xfrm>
            <a:off x="0" y="0"/>
            <a:ext cx="12192000" cy="107852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120319" y="185318"/>
            <a:ext cx="10490765" cy="707886"/>
          </a:xfrm>
          <a:prstGeom prst="rect">
            <a:avLst/>
          </a:prstGeom>
          <a:noFill/>
        </p:spPr>
        <p:txBody>
          <a:bodyPr wrap="square" rtlCol="0">
            <a:spAutoFit/>
          </a:bodyPr>
          <a:lstStyle/>
          <a:p>
            <a:pPr algn="ctr"/>
            <a:r>
              <a:rPr lang="en-US" sz="4000" b="1" dirty="0" smtClean="0">
                <a:solidFill>
                  <a:schemeClr val="bg1"/>
                </a:solidFill>
              </a:rPr>
              <a:t>MAIN CONCEPT</a:t>
            </a:r>
            <a:endParaRPr lang="es-MX" sz="123400" b="1" dirty="0">
              <a:solidFill>
                <a:schemeClr val="bg1"/>
              </a:solidFill>
            </a:endParaRPr>
          </a:p>
        </p:txBody>
      </p:sp>
      <p:sp>
        <p:nvSpPr>
          <p:cNvPr id="6" name="TextBox 5"/>
          <p:cNvSpPr txBox="1"/>
          <p:nvPr/>
        </p:nvSpPr>
        <p:spPr>
          <a:xfrm>
            <a:off x="568172" y="1139005"/>
            <a:ext cx="6222096" cy="4832092"/>
          </a:xfrm>
          <a:prstGeom prst="rect">
            <a:avLst/>
          </a:prstGeom>
          <a:noFill/>
        </p:spPr>
        <p:txBody>
          <a:bodyPr wrap="square" rtlCol="0">
            <a:spAutoFit/>
          </a:bodyPr>
          <a:lstStyle/>
          <a:p>
            <a:r>
              <a:rPr lang="en-US" sz="2800" dirty="0">
                <a:solidFill>
                  <a:schemeClr val="bg1"/>
                </a:solidFill>
              </a:rPr>
              <a:t>The Sacrament of the Anointing of the Sick brings the healing touch of Jesus into our lives too. In this sacrament, we pray that the sick person be healed in body and soul. Sometimes a physical healing does take place, if it is God’s will, but not always. However, the Lord, through the power of the Holy Spirit, always offers spiritual healing and forgiveness, with or without the physical healing, in the Anointing of the Sick.</a:t>
            </a:r>
          </a:p>
        </p:txBody>
      </p:sp>
    </p:spTree>
    <p:extLst>
      <p:ext uri="{BB962C8B-B14F-4D97-AF65-F5344CB8AC3E}">
        <p14:creationId xmlns:p14="http://schemas.microsoft.com/office/powerpoint/2010/main" val="9809341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07852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490649" y="123762"/>
            <a:ext cx="9210701" cy="830997"/>
          </a:xfrm>
          <a:prstGeom prst="rect">
            <a:avLst/>
          </a:prstGeom>
          <a:noFill/>
        </p:spPr>
        <p:txBody>
          <a:bodyPr wrap="square" rtlCol="0">
            <a:spAutoFit/>
          </a:bodyPr>
          <a:lstStyle/>
          <a:p>
            <a:pPr algn="ctr"/>
            <a:r>
              <a:rPr lang="en-US" sz="4800" b="1" dirty="0">
                <a:solidFill>
                  <a:schemeClr val="bg1"/>
                </a:solidFill>
              </a:rPr>
              <a:t>WATCH</a:t>
            </a:r>
            <a:endParaRPr lang="es-MX" sz="23900" b="1" i="1" dirty="0">
              <a:solidFill>
                <a:schemeClr val="bg1"/>
              </a:solidFill>
            </a:endParaRPr>
          </a:p>
        </p:txBody>
      </p:sp>
      <p:sp>
        <p:nvSpPr>
          <p:cNvPr id="10" name="TextBox 9"/>
          <p:cNvSpPr txBox="1"/>
          <p:nvPr/>
        </p:nvSpPr>
        <p:spPr>
          <a:xfrm>
            <a:off x="454165" y="1202285"/>
            <a:ext cx="11283667" cy="369332"/>
          </a:xfrm>
          <a:prstGeom prst="rect">
            <a:avLst/>
          </a:prstGeom>
          <a:noFill/>
        </p:spPr>
        <p:txBody>
          <a:bodyPr wrap="square" rtlCol="0">
            <a:spAutoFit/>
          </a:bodyPr>
          <a:lstStyle/>
          <a:p>
            <a:pPr algn="ctr"/>
            <a:r>
              <a:rPr lang="en-US" dirty="0"/>
              <a:t>Anointing of the Sick video | Catholic Central</a:t>
            </a:r>
            <a:endParaRPr lang="en-US" sz="5400" dirty="0"/>
          </a:p>
        </p:txBody>
      </p:sp>
      <p:sp>
        <p:nvSpPr>
          <p:cNvPr id="3" name="TextBox 2"/>
          <p:cNvSpPr txBox="1"/>
          <p:nvPr/>
        </p:nvSpPr>
        <p:spPr>
          <a:xfrm>
            <a:off x="250817" y="5773490"/>
            <a:ext cx="5776322" cy="369332"/>
          </a:xfrm>
          <a:prstGeom prst="rect">
            <a:avLst/>
          </a:prstGeom>
          <a:noFill/>
        </p:spPr>
        <p:txBody>
          <a:bodyPr wrap="square" rtlCol="0">
            <a:spAutoFit/>
          </a:bodyPr>
          <a:lstStyle/>
          <a:p>
            <a:pPr algn="ctr"/>
            <a:r>
              <a:rPr lang="en-US" u="sng" dirty="0">
                <a:hlinkClick r:id="rId3"/>
              </a:rPr>
              <a:t>https://www.youtube.com/watch?v=n9Ujmdo8Aio</a:t>
            </a:r>
            <a:endParaRPr lang="en-US" dirty="0"/>
          </a:p>
        </p:txBody>
      </p:sp>
      <p:pic>
        <p:nvPicPr>
          <p:cNvPr id="2" name="n9Ujmdo8Aio"/>
          <p:cNvPicPr>
            <a:picLocks noRot="1" noChangeAspect="1"/>
          </p:cNvPicPr>
          <p:nvPr>
            <a:videoFile r:link="rId1"/>
          </p:nvPr>
        </p:nvPicPr>
        <p:blipFill>
          <a:blip r:embed="rId4"/>
          <a:stretch>
            <a:fillRect/>
          </a:stretch>
        </p:blipFill>
        <p:spPr>
          <a:xfrm>
            <a:off x="218902" y="2334318"/>
            <a:ext cx="5840153" cy="3285086"/>
          </a:xfrm>
          <a:prstGeom prst="rect">
            <a:avLst/>
          </a:prstGeom>
        </p:spPr>
      </p:pic>
      <p:sp>
        <p:nvSpPr>
          <p:cNvPr id="8" name="TextBox 7"/>
          <p:cNvSpPr txBox="1"/>
          <p:nvPr/>
        </p:nvSpPr>
        <p:spPr>
          <a:xfrm>
            <a:off x="6392488" y="2334318"/>
            <a:ext cx="5444836" cy="3693319"/>
          </a:xfrm>
          <a:prstGeom prst="rect">
            <a:avLst/>
          </a:prstGeom>
          <a:noFill/>
        </p:spPr>
        <p:txBody>
          <a:bodyPr wrap="square" rtlCol="0">
            <a:spAutoFit/>
          </a:bodyPr>
          <a:lstStyle/>
          <a:p>
            <a:pPr marL="285750" lvl="0" indent="-285750">
              <a:buFont typeface="Arial" panose="020B0604020202020204" pitchFamily="34" charset="0"/>
              <a:buChar char="•"/>
            </a:pPr>
            <a:r>
              <a:rPr lang="en-US" sz="2400" dirty="0"/>
              <a:t>Who can receive this sacrament? </a:t>
            </a:r>
            <a:endParaRPr lang="en-US" sz="2400" dirty="0" smtClean="0"/>
          </a:p>
          <a:p>
            <a:pPr marL="285750" lvl="0" indent="-285750">
              <a:buFont typeface="Arial" panose="020B0604020202020204" pitchFamily="34" charset="0"/>
              <a:buChar char="•"/>
            </a:pPr>
            <a:r>
              <a:rPr lang="en-US" sz="2400" dirty="0" smtClean="0"/>
              <a:t>Who </a:t>
            </a:r>
            <a:r>
              <a:rPr lang="en-US" sz="2400" dirty="0"/>
              <a:t>administers this sacrament? </a:t>
            </a:r>
            <a:endParaRPr lang="en-US" sz="2400" dirty="0" smtClean="0"/>
          </a:p>
          <a:p>
            <a:pPr marL="285750" lvl="0" indent="-285750">
              <a:buFont typeface="Arial" panose="020B0604020202020204" pitchFamily="34" charset="0"/>
              <a:buChar char="•"/>
            </a:pPr>
            <a:r>
              <a:rPr lang="en-US" sz="2400" dirty="0" smtClean="0"/>
              <a:t>What </a:t>
            </a:r>
            <a:r>
              <a:rPr lang="en-US" sz="2400" dirty="0"/>
              <a:t>does the priest use in this sacrament? </a:t>
            </a:r>
            <a:endParaRPr lang="en-US" sz="2400" dirty="0" smtClean="0"/>
          </a:p>
          <a:p>
            <a:pPr marL="285750" lvl="0" indent="-285750">
              <a:buFont typeface="Arial" panose="020B0604020202020204" pitchFamily="34" charset="0"/>
              <a:buChar char="•"/>
            </a:pPr>
            <a:r>
              <a:rPr lang="en-US" sz="2400" dirty="0" smtClean="0"/>
              <a:t>Is </a:t>
            </a:r>
            <a:r>
              <a:rPr lang="en-US" sz="2400" dirty="0"/>
              <a:t>this a Sacrament of Initiation, Healing or </a:t>
            </a:r>
            <a:r>
              <a:rPr lang="en-US" sz="2400" dirty="0" smtClean="0"/>
              <a:t>Service?</a:t>
            </a:r>
          </a:p>
          <a:p>
            <a:pPr marL="285750" lvl="0" indent="-285750">
              <a:buFont typeface="Arial" panose="020B0604020202020204" pitchFamily="34" charset="0"/>
              <a:buChar char="•"/>
            </a:pPr>
            <a:r>
              <a:rPr lang="en-US" sz="2400" dirty="0" smtClean="0"/>
              <a:t>Do </a:t>
            </a:r>
            <a:r>
              <a:rPr lang="en-US" sz="2400" dirty="0"/>
              <a:t>we need it to get into </a:t>
            </a:r>
            <a:r>
              <a:rPr lang="en-US" sz="2400" dirty="0" smtClean="0"/>
              <a:t>Heaven?</a:t>
            </a:r>
          </a:p>
          <a:p>
            <a:pPr marL="285750" lvl="0" indent="-285750">
              <a:buFont typeface="Arial" panose="020B0604020202020204" pitchFamily="34" charset="0"/>
              <a:buChar char="•"/>
            </a:pPr>
            <a:r>
              <a:rPr lang="en-US" sz="2400" dirty="0" smtClean="0"/>
              <a:t>Why </a:t>
            </a:r>
            <a:r>
              <a:rPr lang="en-US" sz="2400" dirty="0"/>
              <a:t>are the gestures and/or signs of the Anointing of the Sick so powerful? </a:t>
            </a:r>
          </a:p>
          <a:p>
            <a:endParaRPr lang="en-US" dirty="0"/>
          </a:p>
        </p:txBody>
      </p:sp>
    </p:spTree>
    <p:extLst>
      <p:ext uri="{BB962C8B-B14F-4D97-AF65-F5344CB8AC3E}">
        <p14:creationId xmlns:p14="http://schemas.microsoft.com/office/powerpoint/2010/main" val="7640807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le:Jesus heals the sick 001++.jpg - The Work of God's Children"/>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35800" y="1421475"/>
            <a:ext cx="4860462" cy="5104015"/>
          </a:xfrm>
          <a:prstGeom prst="rect">
            <a:avLst/>
          </a:prstGeom>
        </p:spPr>
      </p:pic>
      <p:sp>
        <p:nvSpPr>
          <p:cNvPr id="4" name="Rectangle 3"/>
          <p:cNvSpPr/>
          <p:nvPr/>
        </p:nvSpPr>
        <p:spPr>
          <a:xfrm>
            <a:off x="0" y="0"/>
            <a:ext cx="12192000" cy="107852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823210" y="157844"/>
            <a:ext cx="6545580" cy="769441"/>
          </a:xfrm>
          <a:prstGeom prst="rect">
            <a:avLst/>
          </a:prstGeom>
          <a:noFill/>
        </p:spPr>
        <p:txBody>
          <a:bodyPr wrap="square" rtlCol="0">
            <a:spAutoFit/>
          </a:bodyPr>
          <a:lstStyle/>
          <a:p>
            <a:pPr algn="ctr"/>
            <a:r>
              <a:rPr lang="en-US" sz="4400" b="1" dirty="0">
                <a:solidFill>
                  <a:schemeClr val="bg1"/>
                </a:solidFill>
              </a:rPr>
              <a:t>MAIN CONCEPT</a:t>
            </a:r>
            <a:endParaRPr lang="en-US" sz="23900" b="1" i="1" dirty="0">
              <a:solidFill>
                <a:schemeClr val="bg1"/>
              </a:solidFill>
            </a:endParaRPr>
          </a:p>
        </p:txBody>
      </p:sp>
      <p:sp>
        <p:nvSpPr>
          <p:cNvPr id="5" name="TextBox 4"/>
          <p:cNvSpPr txBox="1"/>
          <p:nvPr/>
        </p:nvSpPr>
        <p:spPr>
          <a:xfrm>
            <a:off x="327102" y="1313402"/>
            <a:ext cx="6988098" cy="5386090"/>
          </a:xfrm>
          <a:prstGeom prst="rect">
            <a:avLst/>
          </a:prstGeom>
          <a:noFill/>
        </p:spPr>
        <p:txBody>
          <a:bodyPr wrap="square" rtlCol="0">
            <a:spAutoFit/>
          </a:bodyPr>
          <a:lstStyle/>
          <a:p>
            <a:pPr marL="342900" lvl="0" indent="-342900">
              <a:buFont typeface="Arial" panose="020B0604020202020204" pitchFamily="34" charset="0"/>
              <a:buChar char="•"/>
            </a:pPr>
            <a:r>
              <a:rPr lang="en-US" dirty="0"/>
              <a:t>Who can receive this sacrament? </a:t>
            </a:r>
            <a:endParaRPr lang="en-US" sz="1400" dirty="0"/>
          </a:p>
          <a:p>
            <a:pPr lvl="0"/>
            <a:r>
              <a:rPr lang="en-US" dirty="0" smtClean="0">
                <a:solidFill>
                  <a:srgbClr val="FF0000"/>
                </a:solidFill>
              </a:rPr>
              <a:t>Someone </a:t>
            </a:r>
            <a:r>
              <a:rPr lang="en-US" dirty="0">
                <a:solidFill>
                  <a:srgbClr val="FF0000"/>
                </a:solidFill>
              </a:rPr>
              <a:t>in danger of dying from sickness or old age, including, for example, anyone with a chronic sickness or a serious upcoming surgery </a:t>
            </a:r>
            <a:endParaRPr lang="en-US" dirty="0" smtClean="0">
              <a:solidFill>
                <a:srgbClr val="FF0000"/>
              </a:solidFill>
            </a:endParaRPr>
          </a:p>
          <a:p>
            <a:pPr lvl="0"/>
            <a:endParaRPr lang="en-US" sz="1400" dirty="0">
              <a:solidFill>
                <a:srgbClr val="FF0000"/>
              </a:solidFill>
            </a:endParaRPr>
          </a:p>
          <a:p>
            <a:pPr marL="285750" lvl="0" indent="-285750">
              <a:buFont typeface="Arial" panose="020B0604020202020204" pitchFamily="34" charset="0"/>
              <a:buChar char="•"/>
            </a:pPr>
            <a:r>
              <a:rPr lang="en-US" dirty="0" smtClean="0"/>
              <a:t>Who </a:t>
            </a:r>
            <a:r>
              <a:rPr lang="en-US" dirty="0"/>
              <a:t>administers this sacrament? </a:t>
            </a:r>
          </a:p>
          <a:p>
            <a:pPr lvl="0"/>
            <a:r>
              <a:rPr lang="en-US" dirty="0" smtClean="0">
                <a:solidFill>
                  <a:srgbClr val="FF0000"/>
                </a:solidFill>
              </a:rPr>
              <a:t>Priest</a:t>
            </a:r>
            <a:r>
              <a:rPr lang="en-US" dirty="0" smtClean="0"/>
              <a:t> </a:t>
            </a:r>
          </a:p>
          <a:p>
            <a:pPr lvl="0"/>
            <a:endParaRPr lang="en-US" sz="1400" dirty="0"/>
          </a:p>
          <a:p>
            <a:pPr marL="285750" lvl="0" indent="-285750">
              <a:buFont typeface="Arial" panose="020B0604020202020204" pitchFamily="34" charset="0"/>
              <a:buChar char="•"/>
            </a:pPr>
            <a:r>
              <a:rPr lang="en-US" dirty="0" smtClean="0"/>
              <a:t>What </a:t>
            </a:r>
            <a:r>
              <a:rPr lang="en-US" dirty="0"/>
              <a:t>does the priest use in this sacrament? </a:t>
            </a:r>
            <a:endParaRPr lang="en-US" sz="1400" dirty="0"/>
          </a:p>
          <a:p>
            <a:pPr lvl="0"/>
            <a:r>
              <a:rPr lang="en-US" dirty="0" smtClean="0">
                <a:solidFill>
                  <a:srgbClr val="FF0000"/>
                </a:solidFill>
              </a:rPr>
              <a:t>Wears </a:t>
            </a:r>
            <a:r>
              <a:rPr lang="en-US" dirty="0">
                <a:solidFill>
                  <a:srgbClr val="FF0000"/>
                </a:solidFill>
              </a:rPr>
              <a:t>a Stoll &amp; anoints with oils </a:t>
            </a:r>
            <a:endParaRPr lang="en-US" dirty="0" smtClean="0">
              <a:solidFill>
                <a:srgbClr val="FF0000"/>
              </a:solidFill>
            </a:endParaRPr>
          </a:p>
          <a:p>
            <a:pPr lvl="0"/>
            <a:endParaRPr lang="en-US" sz="1400" dirty="0">
              <a:solidFill>
                <a:srgbClr val="FF0000"/>
              </a:solidFill>
            </a:endParaRPr>
          </a:p>
          <a:p>
            <a:pPr marL="285750" lvl="0" indent="-285750">
              <a:buFont typeface="Arial" panose="020B0604020202020204" pitchFamily="34" charset="0"/>
              <a:buChar char="•"/>
            </a:pPr>
            <a:r>
              <a:rPr lang="en-US" dirty="0" smtClean="0"/>
              <a:t>Is </a:t>
            </a:r>
            <a:r>
              <a:rPr lang="en-US" dirty="0"/>
              <a:t>this a Sacrament of Initiation, Healing or Service? </a:t>
            </a:r>
            <a:endParaRPr lang="en-US" sz="1400" dirty="0"/>
          </a:p>
          <a:p>
            <a:pPr lvl="0"/>
            <a:r>
              <a:rPr lang="en-US" dirty="0" smtClean="0">
                <a:solidFill>
                  <a:srgbClr val="FF0000"/>
                </a:solidFill>
              </a:rPr>
              <a:t>Healing</a:t>
            </a:r>
            <a:r>
              <a:rPr lang="en-US" dirty="0" smtClean="0"/>
              <a:t> </a:t>
            </a:r>
          </a:p>
          <a:p>
            <a:pPr lvl="0"/>
            <a:endParaRPr lang="en-US" sz="1400" dirty="0"/>
          </a:p>
          <a:p>
            <a:pPr marL="285750" indent="-285750">
              <a:buFont typeface="Arial" panose="020B0604020202020204" pitchFamily="34" charset="0"/>
              <a:buChar char="•"/>
            </a:pPr>
            <a:r>
              <a:rPr lang="en-US" dirty="0" smtClean="0"/>
              <a:t>Do </a:t>
            </a:r>
            <a:r>
              <a:rPr lang="en-US" dirty="0"/>
              <a:t>we need it to get into Heaven? </a:t>
            </a:r>
            <a:endParaRPr lang="en-US" sz="1400" dirty="0"/>
          </a:p>
          <a:p>
            <a:r>
              <a:rPr lang="en-US" dirty="0" smtClean="0">
                <a:solidFill>
                  <a:srgbClr val="FF0000"/>
                </a:solidFill>
              </a:rPr>
              <a:t>No </a:t>
            </a:r>
            <a:r>
              <a:rPr lang="en-US" dirty="0">
                <a:solidFill>
                  <a:srgbClr val="FF0000"/>
                </a:solidFill>
              </a:rPr>
              <a:t>(but it does help, especially if someone needs forgiveness of sins that is not able to be obtained through the Sacrament of Confession)</a:t>
            </a:r>
            <a:r>
              <a:rPr lang="en-US" dirty="0"/>
              <a:t> </a:t>
            </a:r>
            <a:endParaRPr lang="en-US" sz="1400" dirty="0"/>
          </a:p>
          <a:p>
            <a:endParaRPr lang="en-US" dirty="0"/>
          </a:p>
          <a:p>
            <a:pPr marL="285750" indent="-285750">
              <a:buFont typeface="Arial" panose="020B0604020202020204" pitchFamily="34" charset="0"/>
              <a:buChar char="•"/>
            </a:pPr>
            <a:r>
              <a:rPr lang="en-US" dirty="0" smtClean="0"/>
              <a:t>Why </a:t>
            </a:r>
            <a:r>
              <a:rPr lang="en-US" dirty="0"/>
              <a:t>are the gestures and/or signs of the Anointing of the Sick so powerful?</a:t>
            </a:r>
            <a:endParaRPr lang="en-US" sz="1400" dirty="0"/>
          </a:p>
          <a:p>
            <a:r>
              <a:rPr lang="en-US" dirty="0" smtClean="0">
                <a:solidFill>
                  <a:srgbClr val="FF0000"/>
                </a:solidFill>
              </a:rPr>
              <a:t>Because </a:t>
            </a:r>
            <a:r>
              <a:rPr lang="en-US" dirty="0">
                <a:solidFill>
                  <a:srgbClr val="FF0000"/>
                </a:solidFill>
              </a:rPr>
              <a:t>they show us God is with us during our sickness</a:t>
            </a:r>
            <a:endParaRPr lang="en-US" sz="1400" dirty="0">
              <a:solidFill>
                <a:srgbClr val="FF0000"/>
              </a:solidFill>
            </a:endParaRPr>
          </a:p>
        </p:txBody>
      </p:sp>
    </p:spTree>
    <p:extLst>
      <p:ext uri="{BB962C8B-B14F-4D97-AF65-F5344CB8AC3E}">
        <p14:creationId xmlns:p14="http://schemas.microsoft.com/office/powerpoint/2010/main" val="156514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07852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823210" y="157844"/>
            <a:ext cx="6545580" cy="769441"/>
          </a:xfrm>
          <a:prstGeom prst="rect">
            <a:avLst/>
          </a:prstGeom>
          <a:noFill/>
        </p:spPr>
        <p:txBody>
          <a:bodyPr wrap="square" rtlCol="0">
            <a:spAutoFit/>
          </a:bodyPr>
          <a:lstStyle/>
          <a:p>
            <a:pPr algn="ctr"/>
            <a:r>
              <a:rPr lang="en-US" sz="4400" b="1" dirty="0" smtClean="0">
                <a:solidFill>
                  <a:schemeClr val="bg1"/>
                </a:solidFill>
              </a:rPr>
              <a:t>WATCH</a:t>
            </a:r>
            <a:endParaRPr lang="en-US" sz="23900" b="1" i="1" dirty="0">
              <a:solidFill>
                <a:schemeClr val="bg1"/>
              </a:solidFill>
            </a:endParaRPr>
          </a:p>
        </p:txBody>
      </p:sp>
      <p:sp>
        <p:nvSpPr>
          <p:cNvPr id="5" name="TextBox 4"/>
          <p:cNvSpPr txBox="1"/>
          <p:nvPr/>
        </p:nvSpPr>
        <p:spPr>
          <a:xfrm>
            <a:off x="1476706" y="1085129"/>
            <a:ext cx="9238587" cy="1323439"/>
          </a:xfrm>
          <a:prstGeom prst="rect">
            <a:avLst/>
          </a:prstGeom>
          <a:noFill/>
        </p:spPr>
        <p:txBody>
          <a:bodyPr wrap="square" rtlCol="0">
            <a:spAutoFit/>
          </a:bodyPr>
          <a:lstStyle/>
          <a:p>
            <a:pPr lvl="0" algn="ctr"/>
            <a:r>
              <a:rPr lang="en-US" sz="4800" dirty="0" smtClean="0"/>
              <a:t>JESUS HEALS THE LEPER</a:t>
            </a:r>
            <a:endParaRPr lang="en-US" sz="4800" dirty="0"/>
          </a:p>
          <a:p>
            <a:pPr marL="514350" lvl="0" indent="-514350">
              <a:buFont typeface="+mj-lt"/>
              <a:buAutoNum type="arabicPeriod"/>
            </a:pPr>
            <a:endParaRPr lang="en-US" sz="3200" dirty="0"/>
          </a:p>
        </p:txBody>
      </p:sp>
      <p:pic>
        <p:nvPicPr>
          <p:cNvPr id="6" name="VL8DThllZAY"/>
          <p:cNvPicPr>
            <a:picLocks noRot="1" noChangeAspect="1"/>
          </p:cNvPicPr>
          <p:nvPr>
            <a:videoFile r:link="rId1"/>
          </p:nvPr>
        </p:nvPicPr>
        <p:blipFill>
          <a:blip r:embed="rId3"/>
          <a:stretch>
            <a:fillRect/>
          </a:stretch>
        </p:blipFill>
        <p:spPr>
          <a:xfrm>
            <a:off x="2348345" y="1951932"/>
            <a:ext cx="7495308" cy="4216111"/>
          </a:xfrm>
          <a:prstGeom prst="rect">
            <a:avLst/>
          </a:prstGeom>
        </p:spPr>
      </p:pic>
      <p:sp>
        <p:nvSpPr>
          <p:cNvPr id="7" name="TextBox 6"/>
          <p:cNvSpPr txBox="1"/>
          <p:nvPr/>
        </p:nvSpPr>
        <p:spPr>
          <a:xfrm>
            <a:off x="3465020" y="6284422"/>
            <a:ext cx="5261957" cy="369332"/>
          </a:xfrm>
          <a:prstGeom prst="rect">
            <a:avLst/>
          </a:prstGeom>
          <a:noFill/>
        </p:spPr>
        <p:txBody>
          <a:bodyPr wrap="square" rtlCol="0">
            <a:spAutoFit/>
          </a:bodyPr>
          <a:lstStyle/>
          <a:p>
            <a:pPr algn="ctr"/>
            <a:r>
              <a:rPr lang="en-US" u="sng" dirty="0">
                <a:hlinkClick r:id="rId4"/>
              </a:rPr>
              <a:t>https://www.youtube.com/watch?v=VL8DThllZAY</a:t>
            </a:r>
            <a:r>
              <a:rPr lang="en-US" dirty="0"/>
              <a:t> </a:t>
            </a:r>
          </a:p>
        </p:txBody>
      </p:sp>
    </p:spTree>
    <p:extLst>
      <p:ext uri="{BB962C8B-B14F-4D97-AF65-F5344CB8AC3E}">
        <p14:creationId xmlns:p14="http://schemas.microsoft.com/office/powerpoint/2010/main" val="168663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p:cNvSpPr/>
          <p:nvPr/>
        </p:nvSpPr>
        <p:spPr>
          <a:xfrm>
            <a:off x="0" y="0"/>
            <a:ext cx="12192000" cy="107465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6" name="TextBox 5"/>
          <p:cNvSpPr txBox="1"/>
          <p:nvPr/>
        </p:nvSpPr>
        <p:spPr>
          <a:xfrm>
            <a:off x="2144288" y="152607"/>
            <a:ext cx="7903424" cy="769441"/>
          </a:xfrm>
          <a:prstGeom prst="rect">
            <a:avLst/>
          </a:prstGeom>
          <a:noFill/>
        </p:spPr>
        <p:txBody>
          <a:bodyPr wrap="square" rtlCol="0">
            <a:spAutoFit/>
          </a:bodyPr>
          <a:lstStyle/>
          <a:p>
            <a:pPr algn="ctr"/>
            <a:r>
              <a:rPr lang="en-US" sz="4400" b="1" dirty="0" smtClean="0">
                <a:solidFill>
                  <a:schemeClr val="bg1"/>
                </a:solidFill>
              </a:rPr>
              <a:t>CORPORAL WORKS OF MERCY</a:t>
            </a:r>
            <a:endParaRPr lang="es-MX" sz="4400" b="1" dirty="0">
              <a:solidFill>
                <a:schemeClr val="bg1"/>
              </a:solidFill>
            </a:endParaRPr>
          </a:p>
        </p:txBody>
      </p:sp>
      <p:sp>
        <p:nvSpPr>
          <p:cNvPr id="9" name="TextBox 8"/>
          <p:cNvSpPr txBox="1"/>
          <p:nvPr/>
        </p:nvSpPr>
        <p:spPr>
          <a:xfrm>
            <a:off x="656706" y="1554481"/>
            <a:ext cx="6035040" cy="4678204"/>
          </a:xfrm>
          <a:prstGeom prst="rect">
            <a:avLst/>
          </a:prstGeom>
          <a:noFill/>
        </p:spPr>
        <p:txBody>
          <a:bodyPr wrap="square" rtlCol="0">
            <a:spAutoFit/>
          </a:bodyPr>
          <a:lstStyle/>
          <a:p>
            <a:pPr marL="285750" indent="-285750">
              <a:buFont typeface="Arial" panose="020B0604020202020204" pitchFamily="34" charset="0"/>
              <a:buChar char="•"/>
            </a:pPr>
            <a:r>
              <a:rPr lang="en-US" sz="4000" dirty="0" smtClean="0"/>
              <a:t>Feed the hungry</a:t>
            </a:r>
          </a:p>
          <a:p>
            <a:pPr marL="285750" indent="-285750">
              <a:buFont typeface="Arial" panose="020B0604020202020204" pitchFamily="34" charset="0"/>
              <a:buChar char="•"/>
            </a:pPr>
            <a:r>
              <a:rPr lang="en-US" sz="4000" dirty="0" smtClean="0"/>
              <a:t>Give drink to the thirsty</a:t>
            </a:r>
          </a:p>
          <a:p>
            <a:pPr marL="285750" indent="-285750">
              <a:buFont typeface="Arial" panose="020B0604020202020204" pitchFamily="34" charset="0"/>
              <a:buChar char="•"/>
            </a:pPr>
            <a:r>
              <a:rPr lang="en-US" sz="4000" dirty="0" smtClean="0"/>
              <a:t>Shelter the homeless</a:t>
            </a:r>
          </a:p>
          <a:p>
            <a:pPr marL="285750" indent="-285750">
              <a:buFont typeface="Arial" panose="020B0604020202020204" pitchFamily="34" charset="0"/>
              <a:buChar char="•"/>
            </a:pPr>
            <a:r>
              <a:rPr lang="en-US" sz="4000" dirty="0" smtClean="0"/>
              <a:t>Visit the sick</a:t>
            </a:r>
          </a:p>
          <a:p>
            <a:pPr marL="285750" indent="-285750">
              <a:buFont typeface="Arial" panose="020B0604020202020204" pitchFamily="34" charset="0"/>
              <a:buChar char="•"/>
            </a:pPr>
            <a:r>
              <a:rPr lang="en-US" sz="4000" dirty="0" smtClean="0"/>
              <a:t>Visit the prisoners</a:t>
            </a:r>
          </a:p>
          <a:p>
            <a:pPr marL="285750" indent="-285750">
              <a:buFont typeface="Arial" panose="020B0604020202020204" pitchFamily="34" charset="0"/>
              <a:buChar char="•"/>
            </a:pPr>
            <a:r>
              <a:rPr lang="en-US" sz="4000" dirty="0" smtClean="0"/>
              <a:t>Bury the dead</a:t>
            </a:r>
          </a:p>
          <a:p>
            <a:pPr marL="285750" indent="-285750">
              <a:buFont typeface="Arial" panose="020B0604020202020204" pitchFamily="34" charset="0"/>
              <a:buChar char="•"/>
            </a:pPr>
            <a:r>
              <a:rPr lang="en-US" sz="4000" dirty="0" smtClean="0"/>
              <a:t>Give alms to the poor</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1755448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20263</TotalTime>
  <Words>1409</Words>
  <Application>Microsoft Office PowerPoint</Application>
  <PresentationFormat>Widescreen</PresentationFormat>
  <Paragraphs>111</Paragraphs>
  <Slides>13</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Antenna Black</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AOA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 Oppermann</dc:creator>
  <cp:lastModifiedBy>Patrick Metts</cp:lastModifiedBy>
  <cp:revision>190</cp:revision>
  <dcterms:created xsi:type="dcterms:W3CDTF">2021-11-19T16:04:10Z</dcterms:created>
  <dcterms:modified xsi:type="dcterms:W3CDTF">2024-01-22T18:19:11Z</dcterms:modified>
</cp:coreProperties>
</file>