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1" r:id="rId4"/>
    <p:sldId id="258" r:id="rId5"/>
    <p:sldId id="259" r:id="rId6"/>
    <p:sldId id="260" r:id="rId7"/>
    <p:sldId id="261" r:id="rId8"/>
    <p:sldId id="270" r:id="rId9"/>
    <p:sldId id="266"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83" y="0"/>
            <a:ext cx="12219709" cy="6858000"/>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3999" y="1531620"/>
            <a:ext cx="9144000" cy="1108445"/>
          </a:xfrm>
          <a:ln>
            <a:noFill/>
          </a:ln>
        </p:spPr>
        <p:txBody>
          <a:bodyPr>
            <a:normAutofit fontScale="90000"/>
          </a:bodyPr>
          <a:lstStyle/>
          <a:p>
            <a:r>
              <a:rPr lang="en-US" b="1" cap="all" baseline="30000" dirty="0">
                <a:ln>
                  <a:solidFill>
                    <a:schemeClr val="bg1">
                      <a:lumMod val="50000"/>
                    </a:schemeClr>
                  </a:solidFill>
                </a:ln>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8" name="TextBox 7"/>
          <p:cNvSpPr txBox="1"/>
          <p:nvPr/>
        </p:nvSpPr>
        <p:spPr>
          <a:xfrm>
            <a:off x="3453422" y="1840290"/>
            <a:ext cx="53613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ntenna Black" panose="02000505000000020004" pitchFamily="2" charset="0"/>
                <a:ea typeface="+mn-ea"/>
                <a:cs typeface="+mn-cs"/>
              </a:rPr>
              <a:t>Lesson 3 – Week </a:t>
            </a:r>
            <a:r>
              <a:rPr kumimoji="0" lang="en-US" sz="3200" b="0" i="0" u="none" strike="noStrike" kern="1200" cap="none" spc="0" normalizeH="0" baseline="0" noProof="0" dirty="0" smtClean="0">
                <a:ln>
                  <a:noFill/>
                </a:ln>
                <a:solidFill>
                  <a:prstClr val="white"/>
                </a:solidFill>
                <a:effectLst/>
                <a:uLnTx/>
                <a:uFillTx/>
                <a:latin typeface="Antenna Black" panose="02000505000000020004" pitchFamily="2" charset="0"/>
                <a:ea typeface="+mn-ea"/>
                <a:cs typeface="+mn-cs"/>
              </a:rPr>
              <a:t>3</a:t>
            </a:r>
            <a:endParaRPr kumimoji="0" lang="en-US" sz="3200" b="0" i="0" u="none" strike="noStrike" kern="1200" cap="none" spc="0" normalizeH="0" baseline="0" noProof="0" dirty="0">
              <a:ln>
                <a:noFill/>
              </a:ln>
              <a:solidFill>
                <a:prstClr val="white"/>
              </a:solidFill>
              <a:effectLst/>
              <a:uLnTx/>
              <a:uFillTx/>
              <a:latin typeface="Antenna Black" panose="02000505000000020004" pitchFamily="2" charset="0"/>
              <a:ea typeface="+mn-ea"/>
              <a:cs typeface="+mn-cs"/>
            </a:endParaRPr>
          </a:p>
        </p:txBody>
      </p:sp>
    </p:spTree>
    <p:extLst>
      <p:ext uri="{BB962C8B-B14F-4D97-AF65-F5344CB8AC3E}">
        <p14:creationId xmlns:p14="http://schemas.microsoft.com/office/powerpoint/2010/main" val="4074799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620" y="449580"/>
            <a:ext cx="12268200" cy="6416040"/>
          </a:xfrm>
          <a:prstGeom prst="rect">
            <a:avLst/>
          </a:prstGeom>
        </p:spPr>
      </p:pic>
      <p:sp>
        <p:nvSpPr>
          <p:cNvPr id="3" name="Content Placeholder 2"/>
          <p:cNvSpPr>
            <a:spLocks noGrp="1"/>
          </p:cNvSpPr>
          <p:nvPr>
            <p:ph idx="1"/>
          </p:nvPr>
        </p:nvSpPr>
        <p:spPr>
          <a:xfrm>
            <a:off x="838198" y="2199466"/>
            <a:ext cx="10515600" cy="3478733"/>
          </a:xfrm>
        </p:spPr>
        <p:txBody>
          <a:bodyPr>
            <a:normAutofit fontScale="85000" lnSpcReduction="20000"/>
          </a:bodyPr>
          <a:lstStyle/>
          <a:p>
            <a:pPr marL="457200" lvl="1" indent="0">
              <a:buNone/>
            </a:pPr>
            <a:r>
              <a:rPr lang="en-US" sz="2600" b="1" u="sng" dirty="0"/>
              <a:t>Look</a:t>
            </a:r>
            <a:r>
              <a:rPr lang="en-US" sz="2600" dirty="0"/>
              <a:t> at their Rosary for Children booklets/pamphlets and open up to the Second Joyful Mystery of the Visitation. </a:t>
            </a:r>
            <a:endParaRPr lang="en-US" sz="2600" dirty="0" smtClean="0"/>
          </a:p>
          <a:p>
            <a:pPr marL="457200" lvl="1" indent="0">
              <a:buNone/>
            </a:pPr>
            <a:r>
              <a:rPr lang="en-US" sz="2600" b="1" u="sng" dirty="0" smtClean="0"/>
              <a:t>Explain</a:t>
            </a:r>
            <a:r>
              <a:rPr lang="en-US" sz="2600" dirty="0"/>
              <a:t>: In October we talked about how when we say one of the prayers on the rosary, we are giving </a:t>
            </a:r>
            <a:r>
              <a:rPr lang="en-US" sz="2600" dirty="0" smtClean="0"/>
              <a:t>Mary </a:t>
            </a:r>
            <a:r>
              <a:rPr lang="en-US" sz="2600" dirty="0"/>
              <a:t>a spiritual rose and asking her to pray for whatever is on our hearts.  At the end of the Rosary, </a:t>
            </a:r>
            <a:r>
              <a:rPr lang="en-US" sz="2600" dirty="0" smtClean="0"/>
              <a:t>we </a:t>
            </a:r>
            <a:r>
              <a:rPr lang="en-US" sz="2600" dirty="0"/>
              <a:t>have given her an entire </a:t>
            </a:r>
            <a:r>
              <a:rPr lang="en-US" sz="2600" dirty="0" smtClean="0"/>
              <a:t>bouquet.</a:t>
            </a:r>
          </a:p>
          <a:p>
            <a:pPr marL="457200" lvl="1" indent="0">
              <a:buNone/>
            </a:pPr>
            <a:r>
              <a:rPr lang="en-US" sz="2600" b="1" dirty="0" smtClean="0"/>
              <a:t>Any special </a:t>
            </a:r>
            <a:r>
              <a:rPr lang="en-US" sz="2600" b="1" dirty="0"/>
              <a:t>intentions for </a:t>
            </a:r>
            <a:r>
              <a:rPr lang="en-US" sz="2600" b="1" dirty="0" smtClean="0"/>
              <a:t>which you would </a:t>
            </a:r>
            <a:r>
              <a:rPr lang="en-US" sz="2600" b="1" dirty="0"/>
              <a:t>like the group to </a:t>
            </a:r>
            <a:r>
              <a:rPr lang="en-US" sz="2600" b="1" dirty="0" smtClean="0"/>
              <a:t>pray</a:t>
            </a:r>
            <a:r>
              <a:rPr lang="en-US" sz="2600" b="1" dirty="0"/>
              <a:t>?</a:t>
            </a:r>
            <a:r>
              <a:rPr lang="en-US" sz="2600" b="1" dirty="0" smtClean="0"/>
              <a:t> </a:t>
            </a:r>
          </a:p>
          <a:p>
            <a:pPr marL="457200" lvl="1" indent="0">
              <a:buNone/>
            </a:pPr>
            <a:r>
              <a:rPr lang="en-US" sz="2600" b="1" u="sng" dirty="0" smtClean="0"/>
              <a:t>Explain</a:t>
            </a:r>
            <a:r>
              <a:rPr lang="en-US" sz="2600" dirty="0"/>
              <a:t>: When we say each prayer, we are also thinking about the life that Jesus and Mary lived 	together on earth.  </a:t>
            </a:r>
            <a:r>
              <a:rPr lang="en-US" sz="2600" dirty="0" smtClean="0"/>
              <a:t>Those </a:t>
            </a:r>
            <a:r>
              <a:rPr lang="en-US" sz="2600" dirty="0"/>
              <a:t>moments are called mysteries, and in our hearts we put ourselves there </a:t>
            </a:r>
            <a:r>
              <a:rPr lang="en-US" sz="2600" dirty="0" smtClean="0"/>
              <a:t>with </a:t>
            </a:r>
            <a:r>
              <a:rPr lang="en-US" sz="2600" dirty="0"/>
              <a:t>Jesus and Mary in that mystery moment with them.  Today, we will think about the story of the </a:t>
            </a:r>
            <a:r>
              <a:rPr lang="en-US" sz="2600" dirty="0" smtClean="0"/>
              <a:t>Visitation </a:t>
            </a:r>
            <a:r>
              <a:rPr lang="en-US" sz="2600" dirty="0"/>
              <a:t>of Mary to Elizabeth and </a:t>
            </a:r>
            <a:r>
              <a:rPr lang="en-US" sz="2600" dirty="0" smtClean="0"/>
              <a:t>put ourselves </a:t>
            </a:r>
            <a:r>
              <a:rPr lang="en-US" sz="2600" dirty="0"/>
              <a:t>there with them in that moment while we </a:t>
            </a:r>
            <a:r>
              <a:rPr lang="en-US" sz="2600" dirty="0" smtClean="0"/>
              <a:t>pray.</a:t>
            </a:r>
          </a:p>
          <a:p>
            <a:pPr marL="457200" lvl="1" indent="0">
              <a:buNone/>
            </a:pPr>
            <a:r>
              <a:rPr lang="en-US" sz="2600" b="1" u="sng" dirty="0" smtClean="0"/>
              <a:t>Pray</a:t>
            </a:r>
            <a:r>
              <a:rPr lang="en-US" sz="2600" dirty="0"/>
              <a:t>: </a:t>
            </a:r>
            <a:r>
              <a:rPr lang="en-US" sz="2600" dirty="0" smtClean="0"/>
              <a:t>We will use </a:t>
            </a:r>
            <a:r>
              <a:rPr lang="en-US" sz="2600" dirty="0"/>
              <a:t>the Rosary for Children </a:t>
            </a:r>
            <a:r>
              <a:rPr lang="en-US" sz="2600" dirty="0" smtClean="0"/>
              <a:t>pamphlets/booklets and we will pray </a:t>
            </a:r>
            <a:r>
              <a:rPr lang="en-US" sz="2600" dirty="0"/>
              <a:t>one decade of the rosary </a:t>
            </a:r>
            <a:r>
              <a:rPr lang="en-US" sz="2600" dirty="0" smtClean="0"/>
              <a:t>together</a:t>
            </a:r>
            <a:r>
              <a:rPr lang="en-US" sz="2600" dirty="0"/>
              <a:t>.   </a:t>
            </a:r>
          </a:p>
          <a:p>
            <a:pPr marL="0" indent="0">
              <a:buNone/>
            </a:pPr>
            <a:endParaRPr lang="es-ES" sz="5400" b="1" baseline="30000" dirty="0" smtClean="0"/>
          </a:p>
          <a:p>
            <a:pPr marL="0" indent="0">
              <a:buNone/>
            </a:pPr>
            <a:endParaRPr lang="en-US" dirty="0"/>
          </a:p>
        </p:txBody>
      </p:sp>
      <p:sp>
        <p:nvSpPr>
          <p:cNvPr id="7" name="Rectangle 6"/>
          <p:cNvSpPr/>
          <p:nvPr/>
        </p:nvSpPr>
        <p:spPr>
          <a:xfrm>
            <a:off x="-7620" y="0"/>
            <a:ext cx="12321540" cy="13491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BF67"/>
              </a:solidFill>
              <a:effectLst/>
              <a:uLnTx/>
              <a:uFillTx/>
              <a:latin typeface="Calibri" panose="020F0502020204030204"/>
              <a:ea typeface="+mn-ea"/>
              <a:cs typeface="+mn-cs"/>
            </a:endParaRPr>
          </a:p>
        </p:txBody>
      </p:sp>
      <p:sp>
        <p:nvSpPr>
          <p:cNvPr id="2" name="Title 1"/>
          <p:cNvSpPr>
            <a:spLocks noGrp="1"/>
          </p:cNvSpPr>
          <p:nvPr>
            <p:ph type="title"/>
          </p:nvPr>
        </p:nvSpPr>
        <p:spPr>
          <a:xfrm>
            <a:off x="1395448" y="163268"/>
            <a:ext cx="9401100" cy="1325563"/>
          </a:xfrm>
        </p:spPr>
        <p:txBody>
          <a:bodyPr>
            <a:normAutofit/>
          </a:bodyPr>
          <a:lstStyle/>
          <a:p>
            <a:pPr algn="ctr"/>
            <a:r>
              <a:rPr lang="en-US" sz="6000" dirty="0" smtClean="0"/>
              <a:t>Prayer</a:t>
            </a:r>
            <a:endParaRPr lang="en-US" sz="6000"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705094"/>
            <a:ext cx="6836974" cy="1006475"/>
          </a:xfrm>
        </p:spPr>
        <p:txBody>
          <a:bodyPr>
            <a:normAutofit fontScale="90000"/>
          </a:bodyPr>
          <a:lstStyle/>
          <a:p>
            <a:pPr algn="ctr"/>
            <a:r>
              <a:rPr lang="es-ES" sz="6700" b="1" baseline="30000" dirty="0" smtClean="0"/>
              <a:t>REMINDER</a:t>
            </a:r>
            <a:r>
              <a:rPr lang="es-ES" sz="6700" b="1" baseline="30000" dirty="0"/>
              <a:t/>
            </a:r>
            <a:br>
              <a:rPr lang="es-ES" sz="6700" b="1" baseline="30000" dirty="0"/>
            </a:br>
            <a:r>
              <a:rPr lang="en-US" b="1" baseline="30000" dirty="0" smtClean="0"/>
              <a:t/>
            </a:r>
            <a:br>
              <a:rPr lang="en-US" b="1" baseline="30000" dirty="0" smtClean="0"/>
            </a:br>
            <a:endParaRPr lang="en-US" dirty="0"/>
          </a:p>
        </p:txBody>
      </p:sp>
      <p:sp>
        <p:nvSpPr>
          <p:cNvPr id="3" name="Content Placeholder 2"/>
          <p:cNvSpPr>
            <a:spLocks noGrp="1"/>
          </p:cNvSpPr>
          <p:nvPr>
            <p:ph idx="1"/>
          </p:nvPr>
        </p:nvSpPr>
        <p:spPr>
          <a:xfrm>
            <a:off x="838199" y="1481337"/>
            <a:ext cx="10515600" cy="3391233"/>
          </a:xfrm>
        </p:spPr>
        <p:txBody>
          <a:bodyPr>
            <a:normAutofit/>
          </a:bodyPr>
          <a:lstStyle/>
          <a:p>
            <a:pPr marL="0" indent="0" algn="ctr">
              <a:buNone/>
            </a:pPr>
            <a:r>
              <a:rPr lang="en-US" baseline="30000" dirty="0" smtClean="0"/>
              <a:t>Next meeting </a:t>
            </a:r>
            <a:r>
              <a:rPr lang="en-US" baseline="30000" dirty="0"/>
              <a:t>date and time. </a:t>
            </a:r>
            <a:endParaRPr lang="en-US" baseline="30000" dirty="0" smtClean="0"/>
          </a:p>
          <a:p>
            <a:pPr marL="0" indent="0" algn="ctr">
              <a:buNone/>
            </a:pPr>
            <a:endParaRPr lang="en-US" baseline="30000" dirty="0"/>
          </a:p>
          <a:p>
            <a:pPr marL="0" indent="0" algn="ctr">
              <a:buNone/>
            </a:pPr>
            <a:r>
              <a:rPr lang="en-US" baseline="30000" dirty="0"/>
              <a:t>U</a:t>
            </a:r>
            <a:r>
              <a:rPr lang="en-US" baseline="30000" dirty="0" smtClean="0"/>
              <a:t>pcoming </a:t>
            </a:r>
            <a:r>
              <a:rPr lang="en-US" baseline="30000" dirty="0"/>
              <a:t>Solemnity of Christ the King, the last </a:t>
            </a:r>
            <a:r>
              <a:rPr lang="en-US" baseline="30000" dirty="0" smtClean="0"/>
              <a:t>Sunday </a:t>
            </a:r>
            <a:r>
              <a:rPr lang="en-US" baseline="30000" dirty="0"/>
              <a:t>of the Church year before Advent begins</a:t>
            </a:r>
            <a:r>
              <a:rPr lang="en-US" baseline="30000" dirty="0" smtClean="0"/>
              <a:t>.</a:t>
            </a:r>
          </a:p>
          <a:p>
            <a:pPr marL="0" indent="0" algn="ctr">
              <a:buNone/>
            </a:pPr>
            <a:endParaRPr lang="en-US" baseline="30000" dirty="0"/>
          </a:p>
          <a:p>
            <a:pPr marL="0" indent="0" algn="ctr">
              <a:buNone/>
            </a:pPr>
            <a:r>
              <a:rPr lang="en-US" baseline="30000" dirty="0"/>
              <a:t>If you are planning to do Lesson 4’s, </a:t>
            </a:r>
            <a:r>
              <a:rPr lang="en-US" i="1" baseline="30000" dirty="0"/>
              <a:t>Going to the Beach with Jesus </a:t>
            </a:r>
            <a:r>
              <a:rPr lang="en-US" baseline="30000" dirty="0"/>
              <a:t>meditation, ask families to bring their beach or lawn chairs to the next gathering.</a:t>
            </a:r>
          </a:p>
          <a:p>
            <a:pPr marL="0" indent="0" algn="ctr">
              <a:buNone/>
            </a:pPr>
            <a:r>
              <a:rPr lang="en-US" baseline="30000" dirty="0"/>
              <a:t> </a:t>
            </a:r>
          </a:p>
          <a:p>
            <a:pPr marL="0" indent="0" algn="ctr">
              <a:buNone/>
            </a:pPr>
            <a:r>
              <a:rPr lang="en-US" baseline="30000" dirty="0"/>
              <a:t>Christ our King, may you reign in our homes and hearts!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231974" cy="6895475"/>
          </a:xfrm>
          <a:prstGeom prst="rect">
            <a:avLst/>
          </a:prstGeom>
        </p:spPr>
      </p:pic>
      <p:sp>
        <p:nvSpPr>
          <p:cNvPr id="26" name="Rectangle 25"/>
          <p:cNvSpPr/>
          <p:nvPr/>
        </p:nvSpPr>
        <p:spPr>
          <a:xfrm>
            <a:off x="0" y="0"/>
            <a:ext cx="12192000" cy="1690688"/>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DB4C3"/>
              </a:solidFill>
              <a:effectLst/>
              <a:uLnTx/>
              <a:uFillTx/>
              <a:latin typeface="Calibri" panose="020F0502020204030204"/>
              <a:ea typeface="+mn-ea"/>
              <a:cs typeface="+mn-cs"/>
            </a:endParaRPr>
          </a:p>
        </p:txBody>
      </p:sp>
      <p:sp>
        <p:nvSpPr>
          <p:cNvPr id="2" name="Title 1"/>
          <p:cNvSpPr>
            <a:spLocks noGrp="1"/>
          </p:cNvSpPr>
          <p:nvPr>
            <p:ph type="title"/>
          </p:nvPr>
        </p:nvSpPr>
        <p:spPr>
          <a:xfrm>
            <a:off x="576496" y="595858"/>
            <a:ext cx="11039007" cy="1325563"/>
          </a:xfrm>
        </p:spPr>
        <p:txBody>
          <a:bodyPr>
            <a:noAutofit/>
          </a:bodyPr>
          <a:lstStyle/>
          <a:p>
            <a:pPr algn="ctr"/>
            <a:r>
              <a:rPr lang="en-US" sz="6000" b="1" baseline="30000" dirty="0" smtClean="0"/>
              <a:t>TOPIC:  </a:t>
            </a:r>
            <a:r>
              <a:rPr lang="en-US" sz="6000" b="1" baseline="30000" dirty="0"/>
              <a:t>Preparing for Advent &amp; The </a:t>
            </a:r>
            <a:r>
              <a:rPr lang="en-US" sz="6000" b="1" baseline="30000" dirty="0" smtClean="0"/>
              <a:t>Spiritual</a:t>
            </a:r>
            <a:br>
              <a:rPr lang="en-US" sz="6000" b="1" baseline="30000" dirty="0" smtClean="0"/>
            </a:br>
            <a:r>
              <a:rPr lang="en-US" sz="6000" b="1" baseline="30000" dirty="0" smtClean="0"/>
              <a:t>&amp; </a:t>
            </a:r>
            <a:r>
              <a:rPr lang="en-US" sz="6000" b="1" baseline="30000" dirty="0"/>
              <a:t>Corporal Works of Mercy</a:t>
            </a:r>
            <a:r>
              <a:rPr lang="en-US" b="1" baseline="30000" dirty="0"/>
              <a:t/>
            </a:r>
            <a:br>
              <a:rPr lang="en-US" b="1" baseline="30000" dirty="0"/>
            </a:br>
            <a:endParaRPr lang="en-US" sz="2400" dirty="0">
              <a:latin typeface="Antenna Medium" panose="02000603000000020004" pitchFamily="2" charset="0"/>
            </a:endParaRPr>
          </a:p>
        </p:txBody>
      </p:sp>
      <p:sp>
        <p:nvSpPr>
          <p:cNvPr id="24" name="Content Placeholder 2"/>
          <p:cNvSpPr txBox="1">
            <a:spLocks/>
          </p:cNvSpPr>
          <p:nvPr/>
        </p:nvSpPr>
        <p:spPr>
          <a:xfrm>
            <a:off x="4154245" y="2200416"/>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GOALS: </a:t>
            </a:r>
            <a:endParaRPr kumimoji="0" lang="en-US" sz="4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p:cNvSpPr txBox="1">
            <a:spLocks/>
          </p:cNvSpPr>
          <p:nvPr/>
        </p:nvSpPr>
        <p:spPr>
          <a:xfrm>
            <a:off x="689548" y="3573780"/>
            <a:ext cx="11257613"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30000" noProof="0" dirty="0">
                <a:ln>
                  <a:noFill/>
                </a:ln>
                <a:effectLst/>
                <a:uLnTx/>
                <a:uFillTx/>
                <a:latin typeface="Calibri" panose="020F0502020204030204"/>
                <a:ea typeface="+mn-ea"/>
                <a:cs typeface="+mn-cs"/>
              </a:rPr>
              <a:t>Families will make a plan for Advent by considering how Mary experienced the first Advent and how she prepared for the birth of Jesus.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30000" noProof="0" dirty="0">
                <a:ln>
                  <a:noFill/>
                </a:ln>
                <a:effectLst/>
                <a:uLnTx/>
                <a:uFillTx/>
                <a:latin typeface="Calibri" panose="020F0502020204030204"/>
                <a:ea typeface="+mn-ea"/>
                <a:cs typeface="+mn-cs"/>
              </a:rPr>
              <a:t>Families will reflect on the Second Joyful Mystery of the Visitation of Mary to Elizabeth.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30000" noProof="0" dirty="0">
                <a:ln>
                  <a:noFill/>
                </a:ln>
                <a:effectLst/>
                <a:uLnTx/>
                <a:uFillTx/>
                <a:latin typeface="Calibri" panose="020F0502020204030204"/>
                <a:ea typeface="+mn-ea"/>
                <a:cs typeface="+mn-cs"/>
              </a:rPr>
              <a:t>Families will make a plan to practice the Spiritual and Corporal Works of Mercy during Advent.</a:t>
            </a:r>
            <a:endParaRPr kumimoji="0" lang="en-US" sz="4800" b="1" i="0" u="none" strike="noStrike" kern="1200" cap="none" spc="0" normalizeH="0" baseline="3000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22725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aseline="30000" dirty="0"/>
              <a:t>Come, O Comforter, bless us and grant us the grace of recognizing and responding with love when others are in need or are suffering from injustice or abuse. May we be ready to help them find safety and shelter. Glory be…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(adapted from Catholics For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Family Peace)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1" u="none" strike="noStrike" kern="1200" cap="none" spc="0" normalizeH="0" baseline="30000" noProof="0" dirty="0" smtClean="0">
              <a:ln>
                <a:noFill/>
              </a:ln>
              <a:solidFill>
                <a:prstClr val="black"/>
              </a:solidFill>
              <a:effectLst/>
              <a:uLnTx/>
              <a:uFillTx/>
              <a:latin typeface="Calibri" panose="020F0502020204030204"/>
              <a:ea typeface="+mn-ea"/>
              <a:cs typeface="+mn-cs"/>
            </a:endParaRPr>
          </a:p>
        </p:txBody>
      </p:sp>
      <p:sp>
        <p:nvSpPr>
          <p:cNvPr id="9" name="Rectangle 8"/>
          <p:cNvSpPr/>
          <p:nvPr/>
        </p:nvSpPr>
        <p:spPr>
          <a:xfrm>
            <a:off x="0" y="0"/>
            <a:ext cx="12192000" cy="10785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BF67"/>
              </a:solidFill>
              <a:effectLst/>
              <a:uLnTx/>
              <a:uFillTx/>
              <a:latin typeface="Calibri" panose="020F0502020204030204"/>
              <a:ea typeface="+mn-ea"/>
              <a:cs typeface="+mn-cs"/>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30000" noProof="0" dirty="0" smtClean="0">
                <a:ln>
                  <a:noFill/>
                </a:ln>
                <a:solidFill>
                  <a:prstClr val="black"/>
                </a:solidFill>
                <a:effectLst/>
                <a:uLnTx/>
                <a:uFillTx/>
                <a:latin typeface="Antenna Black" panose="02000505000000020004" pitchFamily="2" charset="0"/>
                <a:ea typeface="+mj-ea"/>
                <a:cs typeface="+mj-cs"/>
              </a:rPr>
              <a:t>Opening Prayer</a:t>
            </a:r>
            <a:endParaRPr kumimoji="0" lang="en-US" sz="4400" b="0" i="0" u="none" strike="noStrike" kern="1200" cap="all" spc="0" normalizeH="0" baseline="30000" noProof="0" dirty="0">
              <a:ln>
                <a:noFill/>
              </a:ln>
              <a:solidFill>
                <a:prstClr val="black"/>
              </a:solidFill>
              <a:effectLst/>
              <a:uLnTx/>
              <a:uFillTx/>
              <a:latin typeface="Antenna Black" panose="02000505000000020004" pitchFamily="2" charset="0"/>
              <a:ea typeface="+mj-ea"/>
              <a:cs typeface="+mj-cs"/>
            </a:endParaRPr>
          </a:p>
        </p:txBody>
      </p:sp>
    </p:spTree>
    <p:extLst>
      <p:ext uri="{BB962C8B-B14F-4D97-AF65-F5344CB8AC3E}">
        <p14:creationId xmlns:p14="http://schemas.microsoft.com/office/powerpoint/2010/main" val="444400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355" y="-14990"/>
            <a:ext cx="12221355" cy="6872990"/>
          </a:xfrm>
          <a:prstGeom prst="rect">
            <a:avLst/>
          </a:prstGeom>
        </p:spPr>
      </p:pic>
      <p:sp>
        <p:nvSpPr>
          <p:cNvPr id="9" name="Rectangle 8"/>
          <p:cNvSpPr/>
          <p:nvPr/>
        </p:nvSpPr>
        <p:spPr>
          <a:xfrm>
            <a:off x="-29355" y="-14990"/>
            <a:ext cx="12221355" cy="109351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baseline="30000" dirty="0" smtClean="0"/>
              <a:t>ICE BREAKER</a:t>
            </a:r>
            <a:endParaRPr lang="en-US" sz="6600" b="1" baseline="30000" dirty="0"/>
          </a:p>
        </p:txBody>
      </p:sp>
      <p:sp>
        <p:nvSpPr>
          <p:cNvPr id="7" name="Content Placeholder 2"/>
          <p:cNvSpPr txBox="1">
            <a:spLocks/>
          </p:cNvSpPr>
          <p:nvPr/>
        </p:nvSpPr>
        <p:spPr>
          <a:xfrm>
            <a:off x="2865862" y="1881958"/>
            <a:ext cx="665370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baseline="30000" dirty="0">
                <a:solidFill>
                  <a:srgbClr val="FFC000"/>
                </a:solidFill>
                <a:effectLst>
                  <a:outerShdw blurRad="38100" dist="38100" dir="2700000" algn="tl">
                    <a:srgbClr val="000000">
                      <a:alpha val="43137"/>
                    </a:srgbClr>
                  </a:outerShdw>
                </a:effectLst>
              </a:rPr>
              <a:t>What Thanksgiving food is your favorite, or is the most unusual?</a:t>
            </a:r>
          </a:p>
          <a:p>
            <a:pPr marL="0" indent="0" algn="ctr">
              <a:buNone/>
            </a:pPr>
            <a:r>
              <a:rPr lang="en-US" sz="6000" b="1" baseline="30000" dirty="0">
                <a:solidFill>
                  <a:srgbClr val="FFC000"/>
                </a:solidFill>
                <a:effectLst>
                  <a:outerShdw blurRad="38100" dist="38100" dir="2700000" algn="tl">
                    <a:srgbClr val="000000">
                      <a:alpha val="43137"/>
                    </a:srgbClr>
                  </a:outerShdw>
                </a:effectLst>
              </a:rPr>
              <a:t>Or </a:t>
            </a:r>
          </a:p>
          <a:p>
            <a:pPr marL="0" indent="0" algn="ctr">
              <a:buNone/>
            </a:pPr>
            <a:r>
              <a:rPr lang="en-US" sz="6000" b="1" baseline="30000" dirty="0">
                <a:solidFill>
                  <a:srgbClr val="FFC000"/>
                </a:solidFill>
                <a:effectLst>
                  <a:outerShdw blurRad="38100" dist="38100" dir="2700000" algn="tl">
                    <a:srgbClr val="000000">
                      <a:alpha val="43137"/>
                    </a:srgbClr>
                  </a:outerShdw>
                </a:effectLst>
              </a:rPr>
              <a:t>Go and grab your favorite snack, show it to the group </a:t>
            </a:r>
            <a:r>
              <a:rPr lang="en-US" sz="6000" b="1" baseline="30000" dirty="0" smtClean="0">
                <a:solidFill>
                  <a:srgbClr val="FFC000"/>
                </a:solidFill>
                <a:effectLst>
                  <a:outerShdw blurRad="38100" dist="38100" dir="2700000" algn="tl">
                    <a:srgbClr val="000000">
                      <a:alpha val="43137"/>
                    </a:srgbClr>
                  </a:outerShdw>
                </a:effectLst>
              </a:rPr>
              <a:t>and </a:t>
            </a:r>
            <a:r>
              <a:rPr lang="en-US" sz="6000" b="1" baseline="30000" dirty="0">
                <a:solidFill>
                  <a:srgbClr val="FFC000"/>
                </a:solidFill>
                <a:effectLst>
                  <a:outerShdw blurRad="38100" dist="38100" dir="2700000" algn="tl">
                    <a:srgbClr val="000000">
                      <a:alpha val="43137"/>
                    </a:srgbClr>
                  </a:outerShdw>
                </a:effectLst>
              </a:rPr>
              <a:t>tell why it’s your favorite.</a:t>
            </a:r>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14"/>
          <a:stretch/>
        </p:blipFill>
        <p:spPr>
          <a:xfrm>
            <a:off x="0" y="0"/>
            <a:ext cx="12192000" cy="6846278"/>
          </a:xfrm>
          <a:prstGeom prst="rect">
            <a:avLst/>
          </a:prstGeom>
        </p:spPr>
      </p:pic>
      <p:sp>
        <p:nvSpPr>
          <p:cNvPr id="2" name="Title 1"/>
          <p:cNvSpPr>
            <a:spLocks noGrp="1"/>
          </p:cNvSpPr>
          <p:nvPr>
            <p:ph type="title"/>
          </p:nvPr>
        </p:nvSpPr>
        <p:spPr>
          <a:xfrm>
            <a:off x="838200" y="344773"/>
            <a:ext cx="10515600" cy="1325563"/>
          </a:xfrm>
        </p:spPr>
        <p:txBody>
          <a:bodyPr>
            <a:noAutofit/>
          </a:bodyPr>
          <a:lstStyle/>
          <a:p>
            <a:pPr algn="ctr"/>
            <a:r>
              <a:rPr lang="en-US" sz="6600" b="1" dirty="0" smtClean="0">
                <a:solidFill>
                  <a:schemeClr val="bg1"/>
                </a:solidFill>
              </a:rPr>
              <a:t>Family Sharing</a:t>
            </a:r>
            <a:endParaRPr lang="en-US" sz="6600" b="1" dirty="0">
              <a:solidFill>
                <a:schemeClr val="bg1"/>
              </a:solidFill>
            </a:endParaRPr>
          </a:p>
        </p:txBody>
      </p:sp>
      <p:sp>
        <p:nvSpPr>
          <p:cNvPr id="4" name="TextBox 3"/>
          <p:cNvSpPr txBox="1"/>
          <p:nvPr/>
        </p:nvSpPr>
        <p:spPr>
          <a:xfrm>
            <a:off x="1583960" y="2030099"/>
            <a:ext cx="9769839" cy="3108543"/>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Please share about </a:t>
            </a:r>
            <a:r>
              <a:rPr lang="en-US" sz="2800" b="1" dirty="0" smtClean="0">
                <a:solidFill>
                  <a:schemeClr val="bg1"/>
                </a:solidFill>
                <a:effectLst>
                  <a:outerShdw blurRad="38100" dist="38100" dir="2700000" algn="tl">
                    <a:srgbClr val="000000">
                      <a:alpha val="43137"/>
                    </a:srgbClr>
                  </a:outerShdw>
                </a:effectLst>
              </a:rPr>
              <a:t>your </a:t>
            </a:r>
            <a:r>
              <a:rPr lang="en-US" sz="2800" b="1" dirty="0">
                <a:solidFill>
                  <a:schemeClr val="bg1"/>
                </a:solidFill>
                <a:effectLst>
                  <a:outerShdw blurRad="38100" dist="38100" dir="2700000" algn="tl">
                    <a:srgbClr val="000000">
                      <a:alpha val="43137"/>
                    </a:srgbClr>
                  </a:outerShdw>
                </a:effectLst>
              </a:rPr>
              <a:t>Senior Sharing experience by explaining who you interviewed and what he/she shared about their favorite memories of Advent when they were growing up.</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Explain: The Senior Sharing was a beautiful work of mercy! </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How did you feel about your experience? </a:t>
            </a:r>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620"/>
            <a:ext cx="12192001" cy="6858000"/>
          </a:xfrm>
          <a:prstGeom prst="rect">
            <a:avLst/>
          </a:prstGeom>
        </p:spPr>
      </p:pic>
      <p:sp>
        <p:nvSpPr>
          <p:cNvPr id="5" name="Rectangle 4"/>
          <p:cNvSpPr/>
          <p:nvPr/>
        </p:nvSpPr>
        <p:spPr>
          <a:xfrm>
            <a:off x="1" y="-19049"/>
            <a:ext cx="12192000" cy="1113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199" y="113048"/>
            <a:ext cx="10515600" cy="1325563"/>
          </a:xfrm>
        </p:spPr>
        <p:txBody>
          <a:bodyPr>
            <a:normAutofit/>
          </a:bodyPr>
          <a:lstStyle/>
          <a:p>
            <a:pPr algn="ctr"/>
            <a:r>
              <a:rPr lang="en-US" sz="5400" b="1" baseline="30000" dirty="0"/>
              <a:t>Review Main Concept</a:t>
            </a:r>
          </a:p>
        </p:txBody>
      </p:sp>
      <p:sp>
        <p:nvSpPr>
          <p:cNvPr id="3" name="Content Placeholder 2"/>
          <p:cNvSpPr>
            <a:spLocks noGrp="1"/>
          </p:cNvSpPr>
          <p:nvPr>
            <p:ph idx="1"/>
          </p:nvPr>
        </p:nvSpPr>
        <p:spPr>
          <a:xfrm>
            <a:off x="838200" y="1825625"/>
            <a:ext cx="5798820" cy="4351338"/>
          </a:xfrm>
        </p:spPr>
        <p:txBody>
          <a:bodyPr/>
          <a:lstStyle/>
          <a:p>
            <a:pPr algn="ctr"/>
            <a:r>
              <a:rPr lang="en-US" sz="6000" baseline="30000" dirty="0">
                <a:solidFill>
                  <a:schemeClr val="bg1"/>
                </a:solidFill>
                <a:effectLst>
                  <a:outerShdw blurRad="38100" dist="38100" dir="2700000" algn="tl">
                    <a:srgbClr val="000000">
                      <a:alpha val="43137"/>
                    </a:srgbClr>
                  </a:outerShdw>
                </a:effectLst>
              </a:rPr>
              <a:t>Corporal and Spiritual Works of Mercy</a:t>
            </a:r>
          </a:p>
          <a:p>
            <a:pPr algn="ctr"/>
            <a:r>
              <a:rPr lang="en-US" sz="6000" baseline="30000" dirty="0" smtClean="0">
                <a:solidFill>
                  <a:schemeClr val="bg1"/>
                </a:solidFill>
                <a:effectLst>
                  <a:outerShdw blurRad="38100" dist="38100" dir="2700000" algn="tl">
                    <a:srgbClr val="000000">
                      <a:alpha val="43137"/>
                    </a:srgbClr>
                  </a:outerShdw>
                </a:effectLst>
              </a:rPr>
              <a:t>Preparing </a:t>
            </a:r>
            <a:r>
              <a:rPr lang="en-US" sz="6000" baseline="30000" dirty="0">
                <a:solidFill>
                  <a:schemeClr val="bg1"/>
                </a:solidFill>
                <a:effectLst>
                  <a:outerShdw blurRad="38100" dist="38100" dir="2700000" algn="tl">
                    <a:srgbClr val="000000">
                      <a:alpha val="43137"/>
                    </a:srgbClr>
                  </a:outerShdw>
                </a:effectLst>
              </a:rPr>
              <a:t>for Advent with Mary</a:t>
            </a:r>
          </a:p>
          <a:p>
            <a:endParaRPr lang="en-US" dirty="0"/>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1"/>
            <a:ext cx="12192000" cy="959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Title 1"/>
          <p:cNvSpPr>
            <a:spLocks noGrp="1"/>
          </p:cNvSpPr>
          <p:nvPr>
            <p:ph type="title"/>
          </p:nvPr>
        </p:nvSpPr>
        <p:spPr>
          <a:xfrm>
            <a:off x="2004246" y="0"/>
            <a:ext cx="8183499" cy="959583"/>
          </a:xfrm>
        </p:spPr>
        <p:txBody>
          <a:bodyPr>
            <a:normAutofit/>
          </a:bodyPr>
          <a:lstStyle/>
          <a:p>
            <a:pPr algn="ctr"/>
            <a:r>
              <a:rPr lang="en-US" dirty="0" smtClean="0"/>
              <a:t>FAMILY SHARING</a:t>
            </a:r>
            <a:endParaRPr lang="en-US" dirty="0"/>
          </a:p>
        </p:txBody>
      </p:sp>
      <p:sp>
        <p:nvSpPr>
          <p:cNvPr id="3" name="Content Placeholder 2"/>
          <p:cNvSpPr>
            <a:spLocks noGrp="1"/>
          </p:cNvSpPr>
          <p:nvPr>
            <p:ph idx="1"/>
          </p:nvPr>
        </p:nvSpPr>
        <p:spPr>
          <a:xfrm>
            <a:off x="416933" y="1746548"/>
            <a:ext cx="11358127" cy="2780482"/>
          </a:xfrm>
        </p:spPr>
        <p:txBody>
          <a:bodyPr>
            <a:noAutofit/>
          </a:bodyPr>
          <a:lstStyle/>
          <a:p>
            <a:pPr marL="0" indent="0" algn="ctr">
              <a:buNone/>
            </a:pPr>
            <a:r>
              <a:rPr lang="en-US" sz="5400" baseline="30000" dirty="0" smtClean="0"/>
              <a:t>Please</a:t>
            </a:r>
            <a:r>
              <a:rPr lang="en-US" sz="5400" dirty="0" smtClean="0"/>
              <a:t> </a:t>
            </a:r>
            <a:r>
              <a:rPr lang="en-US" sz="5400" baseline="30000" dirty="0" smtClean="0"/>
              <a:t>share </a:t>
            </a:r>
            <a:r>
              <a:rPr lang="en-US" sz="5400" baseline="30000" dirty="0"/>
              <a:t>about </a:t>
            </a:r>
            <a:r>
              <a:rPr lang="en-US" sz="5400" baseline="30000" dirty="0" smtClean="0"/>
              <a:t>your Family </a:t>
            </a:r>
            <a:r>
              <a:rPr lang="en-US" sz="5400" baseline="30000" dirty="0"/>
              <a:t>Advent Plan and how it relates to the Spiritual and Corporal Works of Mercy. </a:t>
            </a:r>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409700"/>
            <a:ext cx="12192000" cy="5440680"/>
          </a:xfrm>
        </p:spPr>
      </p:pic>
      <p:sp>
        <p:nvSpPr>
          <p:cNvPr id="4" name="Rectangle 3"/>
          <p:cNvSpPr/>
          <p:nvPr/>
        </p:nvSpPr>
        <p:spPr>
          <a:xfrm>
            <a:off x="1" y="-19050"/>
            <a:ext cx="12192000" cy="1473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128482"/>
            <a:ext cx="10515600" cy="1325563"/>
          </a:xfrm>
        </p:spPr>
        <p:txBody>
          <a:bodyPr/>
          <a:lstStyle/>
          <a:p>
            <a:pPr algn="ctr"/>
            <a:r>
              <a:rPr lang="en-US" b="1" dirty="0" smtClean="0"/>
              <a:t>Content: The Visitation</a:t>
            </a:r>
            <a:endParaRPr lang="en-US" b="1" dirty="0"/>
          </a:p>
        </p:txBody>
      </p:sp>
    </p:spTree>
    <p:extLst>
      <p:ext uri="{BB962C8B-B14F-4D97-AF65-F5344CB8AC3E}">
        <p14:creationId xmlns:p14="http://schemas.microsoft.com/office/powerpoint/2010/main" val="382296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2441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96484"/>
            <a:ext cx="10515600" cy="1325563"/>
          </a:xfrm>
        </p:spPr>
        <p:txBody>
          <a:bodyPr>
            <a:normAutofit/>
          </a:bodyPr>
          <a:lstStyle/>
          <a:p>
            <a:pPr algn="ctr"/>
            <a:r>
              <a:rPr lang="en-US" sz="7200" b="1" baseline="30000" dirty="0" smtClean="0"/>
              <a:t>Family Sharing</a:t>
            </a:r>
            <a:endParaRPr lang="es-ES" sz="7200" b="1" i="1" baseline="30000" dirty="0"/>
          </a:p>
        </p:txBody>
      </p:sp>
      <p:sp>
        <p:nvSpPr>
          <p:cNvPr id="3" name="Content Placeholder 2"/>
          <p:cNvSpPr>
            <a:spLocks noGrp="1"/>
          </p:cNvSpPr>
          <p:nvPr>
            <p:ph idx="1"/>
          </p:nvPr>
        </p:nvSpPr>
        <p:spPr/>
        <p:txBody>
          <a:bodyPr/>
          <a:lstStyle/>
          <a:p>
            <a:pPr marL="0" indent="0" algn="ctr">
              <a:buNone/>
            </a:pPr>
            <a:r>
              <a:rPr lang="en-US" dirty="0" smtClean="0"/>
              <a:t>Guidelines for Family Sharing</a:t>
            </a:r>
          </a:p>
          <a:p>
            <a:pPr marL="0" indent="0">
              <a:buNone/>
            </a:pPr>
            <a:endParaRPr lang="en-US" dirty="0" smtClean="0"/>
          </a:p>
          <a:p>
            <a:pPr marL="0" indent="0">
              <a:buNone/>
            </a:pPr>
            <a:r>
              <a:rPr lang="en-US" baseline="30000" dirty="0" smtClean="0"/>
              <a:t>	a. 	Respectfully </a:t>
            </a:r>
            <a:r>
              <a:rPr lang="en-US" baseline="30000" dirty="0"/>
              <a:t>listening to each family member as he/she is sharing his/her </a:t>
            </a:r>
            <a:r>
              <a:rPr lang="en-US" baseline="30000" dirty="0" smtClean="0"/>
              <a:t>reflection </a:t>
            </a:r>
            <a:r>
              <a:rPr lang="en-US" baseline="30000" dirty="0"/>
              <a:t>is </a:t>
            </a:r>
            <a:r>
              <a:rPr lang="en-US" baseline="30000" dirty="0" smtClean="0"/>
              <a:t>			very important</a:t>
            </a:r>
            <a:r>
              <a:rPr lang="en-US" baseline="30000" dirty="0"/>
              <a:t>. </a:t>
            </a:r>
          </a:p>
          <a:p>
            <a:pPr marL="0" indent="0">
              <a:buNone/>
            </a:pPr>
            <a:r>
              <a:rPr lang="en-US" baseline="30000" dirty="0"/>
              <a:t>	b.	Avoid interrupting or even correcting what another is saying (we’re </a:t>
            </a:r>
          </a:p>
          <a:p>
            <a:pPr marL="0" indent="0">
              <a:buNone/>
            </a:pPr>
            <a:r>
              <a:rPr lang="en-US" baseline="30000" dirty="0"/>
              <a:t>		looking to listen, not critique). </a:t>
            </a:r>
          </a:p>
          <a:p>
            <a:pPr marL="0" indent="0">
              <a:buNone/>
            </a:pPr>
            <a:r>
              <a:rPr lang="en-US" baseline="30000" dirty="0"/>
              <a:t>	c.	When each family member has had an opportunity to share his/her reflections </a:t>
            </a:r>
          </a:p>
          <a:p>
            <a:pPr marL="0" indent="0">
              <a:buNone/>
            </a:pPr>
            <a:r>
              <a:rPr lang="en-US" baseline="30000" dirty="0"/>
              <a:t>		on the Visitation, signal by raising your hand. </a:t>
            </a:r>
          </a:p>
          <a:p>
            <a:pPr marL="0" indent="0">
              <a:buNone/>
            </a:pPr>
            <a:r>
              <a:rPr lang="en-US" baseline="30000" dirty="0"/>
              <a:t>	d.	Please continue to sit quietly while we wait for the other families to finish. </a:t>
            </a:r>
          </a:p>
          <a:p>
            <a:endParaRPr lang="en-US" dirty="0"/>
          </a:p>
        </p:txBody>
      </p:sp>
    </p:spTree>
    <p:extLst>
      <p:ext uri="{BB962C8B-B14F-4D97-AF65-F5344CB8AC3E}">
        <p14:creationId xmlns:p14="http://schemas.microsoft.com/office/powerpoint/2010/main" val="252412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28047</TotalTime>
  <Words>622</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Antenna Black</vt:lpstr>
      <vt:lpstr>Antenna Medium</vt:lpstr>
      <vt:lpstr>Arial</vt:lpstr>
      <vt:lpstr>Calibri</vt:lpstr>
      <vt:lpstr>Calibri Light</vt:lpstr>
      <vt:lpstr>Tahoma</vt:lpstr>
      <vt:lpstr>Office Theme</vt:lpstr>
      <vt:lpstr>Families Forming Disciples </vt:lpstr>
      <vt:lpstr>TOPIC:  Preparing for Advent &amp; The Spiritual &amp; Corporal Works of Mercy </vt:lpstr>
      <vt:lpstr>PowerPoint Presentation</vt:lpstr>
      <vt:lpstr>PowerPoint Presentation</vt:lpstr>
      <vt:lpstr>Family Sharing</vt:lpstr>
      <vt:lpstr>Review Main Concept</vt:lpstr>
      <vt:lpstr>FAMILY SHARING</vt:lpstr>
      <vt:lpstr>Content: The Visitation</vt:lpstr>
      <vt:lpstr>Family Sharing</vt:lpstr>
      <vt:lpstr>Prayer</vt:lpstr>
      <vt:lpstr>REMINDER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82</cp:revision>
  <dcterms:created xsi:type="dcterms:W3CDTF">2020-07-27T17:11:20Z</dcterms:created>
  <dcterms:modified xsi:type="dcterms:W3CDTF">2020-09-30T15:15:22Z</dcterms:modified>
</cp:coreProperties>
</file>