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1" r:id="rId7"/>
    <p:sldId id="263" r:id="rId8"/>
    <p:sldId id="264" r:id="rId9"/>
    <p:sldId id="265" r:id="rId10"/>
    <p:sldId id="266" r:id="rId11"/>
    <p:sldId id="267" r:id="rId12"/>
    <p:sldId id="268" r:id="rId13"/>
    <p:sldId id="269"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7" autoAdjust="0"/>
    <p:restoredTop sz="94660"/>
  </p:normalViewPr>
  <p:slideViewPr>
    <p:cSldViewPr snapToGrid="0">
      <p:cViewPr varScale="1">
        <p:scale>
          <a:sx n="102" d="100"/>
          <a:sy n="102" d="100"/>
        </p:scale>
        <p:origin x="72"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29/11/2021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29/11/2021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29/11/2021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29/11/2021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29/11/2021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29/11/2021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29/11/2021</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PjXpgYq_NiQ" TargetMode="External"/><Relationship Id="rId2" Type="http://schemas.openxmlformats.org/officeDocument/2006/relationships/slideLayout" Target="../slideLayouts/slideLayout7.xml"/><Relationship Id="rId1" Type="http://schemas.openxmlformats.org/officeDocument/2006/relationships/video" Target="https://www.youtube.com/embed/PjXpgYq_NiQ"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DPKp4AWmQoI"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5620"/>
          </a:xfrm>
          <a:prstGeom prst="rect">
            <a:avLst/>
          </a:prstGeom>
        </p:spPr>
      </p:pic>
      <p:sp>
        <p:nvSpPr>
          <p:cNvPr id="6" name="Title 1"/>
          <p:cNvSpPr>
            <a:spLocks noGrp="1"/>
          </p:cNvSpPr>
          <p:nvPr>
            <p:ph type="ctrTitle"/>
          </p:nvPr>
        </p:nvSpPr>
        <p:spPr>
          <a:xfrm>
            <a:off x="341898" y="598101"/>
            <a:ext cx="11508204" cy="1863065"/>
          </a:xfrm>
        </p:spPr>
        <p:txBody>
          <a:bodyPr>
            <a:normAutofit fontScale="90000"/>
          </a:bodyPr>
          <a:lstStyle/>
          <a:p>
            <a:r>
              <a:rPr lang="en-US" sz="8000" b="1" cap="all" baseline="30000" dirty="0">
                <a:solidFill>
                  <a:schemeClr val="bg1"/>
                </a:solidFill>
                <a:latin typeface="Antenna Black" panose="02000505000000020004" pitchFamily="2" charset="0"/>
              </a:rPr>
              <a:t>Families Forming Disciples</a:t>
            </a:r>
            <a:r>
              <a:rPr lang="en-US" b="1" baseline="30000" dirty="0"/>
              <a:t/>
            </a:r>
            <a:br>
              <a:rPr lang="en-US" b="1" baseline="30000" dirty="0"/>
            </a:br>
            <a:endParaRPr lang="en-US" dirty="0"/>
          </a:p>
        </p:txBody>
      </p:sp>
      <p:sp>
        <p:nvSpPr>
          <p:cNvPr id="7" name="Subtitle 2"/>
          <p:cNvSpPr>
            <a:spLocks noGrp="1"/>
          </p:cNvSpPr>
          <p:nvPr>
            <p:ph type="subTitle" idx="1"/>
          </p:nvPr>
        </p:nvSpPr>
        <p:spPr>
          <a:xfrm>
            <a:off x="2828187" y="4411705"/>
            <a:ext cx="6535625" cy="503376"/>
          </a:xfrm>
          <a:solidFill>
            <a:schemeClr val="bg1">
              <a:lumMod val="65000"/>
            </a:schemeClr>
          </a:solidFill>
        </p:spPr>
        <p:txBody>
          <a:bodyPr>
            <a:noAutofit/>
          </a:bodyPr>
          <a:lstStyle/>
          <a:p>
            <a:r>
              <a:rPr lang="es-MX" sz="3200" dirty="0">
                <a:solidFill>
                  <a:schemeClr val="bg1"/>
                </a:solidFill>
              </a:rPr>
              <a:t>GOD’S COVENANT WITH ABRAHAM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79" y="5859379"/>
            <a:ext cx="2657226" cy="998449"/>
          </a:xfrm>
          <a:prstGeom prst="rect">
            <a:avLst/>
          </a:prstGeom>
        </p:spPr>
      </p:pic>
    </p:spTree>
    <p:extLst>
      <p:ext uri="{BB962C8B-B14F-4D97-AF65-F5344CB8AC3E}">
        <p14:creationId xmlns:p14="http://schemas.microsoft.com/office/powerpoint/2010/main" val="294822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3124" y="6004853"/>
            <a:ext cx="3052502" cy="923330"/>
          </a:xfrm>
          <a:prstGeom prst="rect">
            <a:avLst/>
          </a:prstGeom>
        </p:spPr>
        <p:txBody>
          <a:bodyPr wrap="none">
            <a:spAutoFit/>
          </a:bodyPr>
          <a:lstStyle/>
          <a:p>
            <a:pPr algn="ctr"/>
            <a:r>
              <a:rPr lang="en-US" dirty="0" smtClean="0"/>
              <a:t>“Isaac: Child of Promise” </a:t>
            </a:r>
          </a:p>
          <a:p>
            <a:pPr algn="ctr"/>
            <a:r>
              <a:rPr lang="es-MX" dirty="0" smtClean="0">
                <a:hlinkClick r:id="rId3"/>
              </a:rPr>
              <a:t>https://youtu.be/PjXpgYq_NiQ</a:t>
            </a:r>
            <a:endParaRPr lang="es-MX" dirty="0" smtClean="0"/>
          </a:p>
          <a:p>
            <a:endParaRPr lang="es-MX" dirty="0"/>
          </a:p>
        </p:txBody>
      </p:sp>
      <p:pic>
        <p:nvPicPr>
          <p:cNvPr id="3" name="PjXpgYq_NiQ"/>
          <p:cNvPicPr>
            <a:picLocks noRot="1" noChangeAspect="1"/>
          </p:cNvPicPr>
          <p:nvPr>
            <a:videoFile r:link="rId1"/>
          </p:nvPr>
        </p:nvPicPr>
        <p:blipFill>
          <a:blip r:embed="rId4"/>
          <a:stretch>
            <a:fillRect/>
          </a:stretch>
        </p:blipFill>
        <p:spPr>
          <a:xfrm>
            <a:off x="2887188" y="1651938"/>
            <a:ext cx="6584373" cy="370371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4331881" y="185319"/>
            <a:ext cx="3694986" cy="707886"/>
          </a:xfrm>
          <a:prstGeom prst="rect">
            <a:avLst/>
          </a:prstGeom>
          <a:noFill/>
        </p:spPr>
        <p:txBody>
          <a:bodyPr wrap="none" rtlCol="0">
            <a:spAutoFit/>
          </a:bodyPr>
          <a:lstStyle/>
          <a:p>
            <a:r>
              <a:rPr lang="en-US" sz="4000" dirty="0" smtClean="0"/>
              <a:t>Child of Promise</a:t>
            </a:r>
            <a:endParaRPr lang="es-MX" sz="4000" dirty="0"/>
          </a:p>
        </p:txBody>
      </p:sp>
    </p:spTree>
    <p:extLst>
      <p:ext uri="{BB962C8B-B14F-4D97-AF65-F5344CB8AC3E}">
        <p14:creationId xmlns:p14="http://schemas.microsoft.com/office/powerpoint/2010/main" val="114995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1580" y="108064"/>
            <a:ext cx="10264140" cy="6749935"/>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extBox 1"/>
          <p:cNvSpPr txBox="1"/>
          <p:nvPr/>
        </p:nvSpPr>
        <p:spPr>
          <a:xfrm>
            <a:off x="4301836" y="353290"/>
            <a:ext cx="3657600" cy="646331"/>
          </a:xfrm>
          <a:prstGeom prst="rect">
            <a:avLst/>
          </a:prstGeom>
          <a:noFill/>
        </p:spPr>
        <p:txBody>
          <a:bodyPr wrap="square" rtlCol="0">
            <a:spAutoFit/>
          </a:bodyPr>
          <a:lstStyle/>
          <a:p>
            <a:r>
              <a:rPr lang="en-US" sz="3600" dirty="0" smtClean="0"/>
              <a:t>FAMILY ACTIVITY</a:t>
            </a:r>
            <a:endParaRPr lang="es-MX" sz="3600" dirty="0"/>
          </a:p>
        </p:txBody>
      </p:sp>
    </p:spTree>
    <p:extLst>
      <p:ext uri="{BB962C8B-B14F-4D97-AF65-F5344CB8AC3E}">
        <p14:creationId xmlns:p14="http://schemas.microsoft.com/office/powerpoint/2010/main" val="1190766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60576" y="1078524"/>
            <a:ext cx="2505966" cy="4508927"/>
          </a:xfrm>
          <a:prstGeom prst="rect">
            <a:avLst/>
          </a:prstGeom>
          <a:noFill/>
        </p:spPr>
        <p:txBody>
          <a:bodyPr wrap="square" lIns="91440" tIns="45720" rIns="91440" bIns="45720">
            <a:spAutoFit/>
          </a:bodyPr>
          <a:lstStyle/>
          <a:p>
            <a:pPr algn="ctr"/>
            <a:r>
              <a:rPr lang="en-US" sz="28700" b="1" cap="none" spc="0" dirty="0" smtClean="0">
                <a:ln w="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rPr>
              <a:t>2</a:t>
            </a:r>
            <a:endParaRPr lang="en-US" sz="28700" b="1" cap="none" spc="0" dirty="0">
              <a:ln w="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endParaRPr>
          </a:p>
        </p:txBody>
      </p:sp>
      <p:sp>
        <p:nvSpPr>
          <p:cNvPr id="9" name="Rectangle 8"/>
          <p:cNvSpPr/>
          <p:nvPr/>
        </p:nvSpPr>
        <p:spPr>
          <a:xfrm>
            <a:off x="9129186" y="1078524"/>
            <a:ext cx="2505966" cy="4508927"/>
          </a:xfrm>
          <a:prstGeom prst="rect">
            <a:avLst/>
          </a:prstGeom>
          <a:noFill/>
        </p:spPr>
        <p:txBody>
          <a:bodyPr wrap="square" lIns="91440" tIns="45720" rIns="91440" bIns="45720">
            <a:spAutoFit/>
          </a:bodyPr>
          <a:lstStyle/>
          <a:p>
            <a:pPr algn="ctr"/>
            <a:r>
              <a:rPr lang="en-US" sz="28700" b="1" cap="none" spc="0" dirty="0" smtClean="0">
                <a:ln w="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rPr>
              <a:t>3</a:t>
            </a:r>
            <a:endParaRPr lang="en-US" sz="28700" b="1" cap="none" spc="0" dirty="0">
              <a:ln w="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endParaRPr>
          </a:p>
        </p:txBody>
      </p:sp>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extBox 1"/>
          <p:cNvSpPr txBox="1"/>
          <p:nvPr/>
        </p:nvSpPr>
        <p:spPr>
          <a:xfrm>
            <a:off x="4282221" y="274320"/>
            <a:ext cx="3627557" cy="646331"/>
          </a:xfrm>
          <a:prstGeom prst="rect">
            <a:avLst/>
          </a:prstGeom>
          <a:noFill/>
        </p:spPr>
        <p:txBody>
          <a:bodyPr wrap="square" rtlCol="0">
            <a:spAutoFit/>
          </a:bodyPr>
          <a:lstStyle/>
          <a:p>
            <a:pPr algn="ctr"/>
            <a:r>
              <a:rPr lang="en-US" sz="3600" dirty="0" smtClean="0"/>
              <a:t>FAMILY MISSION</a:t>
            </a:r>
            <a:endParaRPr lang="es-MX" sz="3600" dirty="0"/>
          </a:p>
        </p:txBody>
      </p:sp>
      <p:sp>
        <p:nvSpPr>
          <p:cNvPr id="4" name="Content Placeholder 2"/>
          <p:cNvSpPr txBox="1">
            <a:spLocks/>
          </p:cNvSpPr>
          <p:nvPr/>
        </p:nvSpPr>
        <p:spPr>
          <a:xfrm>
            <a:off x="556846" y="1561733"/>
            <a:ext cx="3278795" cy="2160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baseline="30000" dirty="0" smtClean="0"/>
              <a:t>1. I</a:t>
            </a:r>
            <a:r>
              <a:rPr lang="en-US" sz="2400" b="1" baseline="30000" dirty="0" smtClean="0"/>
              <a:t>ntroduce </a:t>
            </a:r>
            <a:r>
              <a:rPr lang="en-US" sz="2400" b="1" baseline="30000" dirty="0" smtClean="0"/>
              <a:t>Mission Activities</a:t>
            </a:r>
            <a:endParaRPr lang="en-US" sz="2400" baseline="30000" dirty="0" smtClean="0"/>
          </a:p>
          <a:p>
            <a:pPr marL="0" indent="0">
              <a:buFont typeface="Arial" panose="020B0604020202020204" pitchFamily="34" charset="0"/>
              <a:buNone/>
            </a:pPr>
            <a:endParaRPr lang="en-US" baseline="30000" dirty="0" smtClean="0"/>
          </a:p>
          <a:p>
            <a:pPr marL="0" indent="0">
              <a:buFont typeface="Arial" panose="020B0604020202020204" pitchFamily="34" charset="0"/>
              <a:buNone/>
            </a:pPr>
            <a:endParaRPr lang="en-US" dirty="0"/>
          </a:p>
        </p:txBody>
      </p:sp>
      <p:sp>
        <p:nvSpPr>
          <p:cNvPr id="5" name="Content Placeholder 2"/>
          <p:cNvSpPr txBox="1">
            <a:spLocks/>
          </p:cNvSpPr>
          <p:nvPr/>
        </p:nvSpPr>
        <p:spPr>
          <a:xfrm>
            <a:off x="4392490" y="1561733"/>
            <a:ext cx="3407019" cy="3974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baseline="30000" dirty="0"/>
              <a:t>2. Explain </a:t>
            </a:r>
            <a:r>
              <a:rPr lang="en-US" sz="2400" b="1" baseline="30000" dirty="0" smtClean="0"/>
              <a:t>Activity</a:t>
            </a:r>
            <a:endParaRPr lang="en-US" sz="2400" baseline="30000" dirty="0"/>
          </a:p>
          <a:p>
            <a:pPr>
              <a:lnSpc>
                <a:spcPct val="120000"/>
              </a:lnSpc>
            </a:pPr>
            <a:r>
              <a:rPr lang="en-US" sz="1200" dirty="0"/>
              <a:t>Read the story of the Visit of the Magi </a:t>
            </a:r>
            <a:r>
              <a:rPr lang="en-US" sz="1200" dirty="0"/>
              <a:t> </a:t>
            </a:r>
            <a:r>
              <a:rPr lang="en-US" sz="1200" dirty="0" smtClean="0"/>
              <a:t>  </a:t>
            </a:r>
            <a:r>
              <a:rPr lang="en-US" sz="1200" dirty="0" smtClean="0"/>
              <a:t>Matthew </a:t>
            </a:r>
            <a:r>
              <a:rPr lang="en-US" sz="1200" dirty="0"/>
              <a:t>2:1-12.</a:t>
            </a:r>
          </a:p>
          <a:p>
            <a:pPr>
              <a:lnSpc>
                <a:spcPct val="120000"/>
              </a:lnSpc>
            </a:pPr>
            <a:r>
              <a:rPr lang="en-US" sz="1200" dirty="0" smtClean="0"/>
              <a:t>Or </a:t>
            </a:r>
            <a:r>
              <a:rPr lang="en-US" sz="1200" dirty="0"/>
              <a:t>watch a short video about the Visit of the Magi to </a:t>
            </a:r>
            <a:r>
              <a:rPr lang="en-US" sz="1200" dirty="0" smtClean="0"/>
              <a:t>the Christ </a:t>
            </a:r>
            <a:r>
              <a:rPr lang="en-US" sz="1200" dirty="0"/>
              <a:t>Child. Since we are gathering after the </a:t>
            </a:r>
            <a:r>
              <a:rPr lang="en-US" sz="1200" dirty="0" smtClean="0"/>
              <a:t>Solemnity of </a:t>
            </a:r>
            <a:r>
              <a:rPr lang="en-US" sz="1200" dirty="0"/>
              <a:t>the Epiphany, we will be revisiting what was celebrated!</a:t>
            </a:r>
          </a:p>
          <a:p>
            <a:pPr>
              <a:lnSpc>
                <a:spcPct val="120000"/>
              </a:lnSpc>
            </a:pPr>
            <a:r>
              <a:rPr lang="en-US" sz="1200" dirty="0" smtClean="0"/>
              <a:t>As </a:t>
            </a:r>
            <a:r>
              <a:rPr lang="en-US" sz="1200" dirty="0"/>
              <a:t>a family, you will mark the mantle of your front </a:t>
            </a:r>
            <a:r>
              <a:rPr lang="en-US" sz="1200" dirty="0" smtClean="0"/>
              <a:t>door (with </a:t>
            </a:r>
            <a:r>
              <a:rPr lang="en-US" sz="1200" dirty="0"/>
              <a:t>blessed chalk if possible) and pray the Family </a:t>
            </a:r>
            <a:r>
              <a:rPr lang="en-US" sz="1200" dirty="0" smtClean="0"/>
              <a:t>Epiphany Blessing</a:t>
            </a:r>
            <a:r>
              <a:rPr lang="en-US" sz="1200" dirty="0"/>
              <a:t>. It is very simple to do, and the </a:t>
            </a:r>
            <a:r>
              <a:rPr lang="en-US" sz="1200" dirty="0" smtClean="0"/>
              <a:t>explanation and </a:t>
            </a:r>
            <a:r>
              <a:rPr lang="en-US" sz="1200" dirty="0"/>
              <a:t>the prayer can be found on your Week 2 Handout</a:t>
            </a:r>
            <a:r>
              <a:rPr lang="en-US" sz="1200" dirty="0" smtClean="0"/>
              <a:t>. </a:t>
            </a:r>
          </a:p>
          <a:p>
            <a:pPr>
              <a:lnSpc>
                <a:spcPct val="120000"/>
              </a:lnSpc>
            </a:pPr>
            <a:r>
              <a:rPr lang="en-US" sz="1200" dirty="0" smtClean="0"/>
              <a:t>Lastly</a:t>
            </a:r>
            <a:r>
              <a:rPr lang="en-US" sz="1200" dirty="0"/>
              <a:t>, </a:t>
            </a:r>
            <a:r>
              <a:rPr lang="en-US" sz="1200" dirty="0" smtClean="0"/>
              <a:t>you will </a:t>
            </a:r>
            <a:r>
              <a:rPr lang="en-US" sz="1200" dirty="0"/>
              <a:t>be encouraged to bless </a:t>
            </a:r>
            <a:r>
              <a:rPr lang="en-US" sz="1200" dirty="0" smtClean="0"/>
              <a:t>yourselves with </a:t>
            </a:r>
            <a:r>
              <a:rPr lang="en-US" sz="1200" dirty="0"/>
              <a:t>holy water in </a:t>
            </a:r>
            <a:r>
              <a:rPr lang="en-US" sz="1200" dirty="0" smtClean="0"/>
              <a:t>your </a:t>
            </a:r>
            <a:r>
              <a:rPr lang="en-US" sz="1200" dirty="0"/>
              <a:t>homes, as a reminder of </a:t>
            </a:r>
            <a:r>
              <a:rPr lang="en-US" sz="1200" dirty="0" smtClean="0"/>
              <a:t>your baptisms </a:t>
            </a:r>
            <a:r>
              <a:rPr lang="en-US" sz="1200" dirty="0"/>
              <a:t>and of Jesus’ baptism in the Jordan, which </a:t>
            </a:r>
            <a:r>
              <a:rPr lang="en-US" sz="1200" dirty="0" smtClean="0"/>
              <a:t>began His </a:t>
            </a:r>
            <a:r>
              <a:rPr lang="en-US" sz="1200" dirty="0"/>
              <a:t>public ministry.</a:t>
            </a:r>
          </a:p>
        </p:txBody>
      </p:sp>
      <p:sp>
        <p:nvSpPr>
          <p:cNvPr id="6" name="Content Placeholder 2"/>
          <p:cNvSpPr txBox="1">
            <a:spLocks/>
          </p:cNvSpPr>
          <p:nvPr/>
        </p:nvSpPr>
        <p:spPr>
          <a:xfrm>
            <a:off x="8815754" y="1561733"/>
            <a:ext cx="3171092" cy="2160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baseline="30000" dirty="0"/>
              <a:t>3. </a:t>
            </a:r>
            <a:r>
              <a:rPr lang="en-US" sz="2400" b="1" baseline="30000" dirty="0" smtClean="0"/>
              <a:t>Family Sharing</a:t>
            </a:r>
          </a:p>
          <a:p>
            <a:pPr marL="0" indent="0">
              <a:buNone/>
            </a:pPr>
            <a:r>
              <a:rPr lang="en-US" sz="1600" dirty="0"/>
              <a:t>Be prepared to share during week 3 a picture of your door. </a:t>
            </a:r>
          </a:p>
        </p:txBody>
      </p:sp>
      <p:sp>
        <p:nvSpPr>
          <p:cNvPr id="7" name="Rectangle 6"/>
          <p:cNvSpPr/>
          <p:nvPr/>
        </p:nvSpPr>
        <p:spPr>
          <a:xfrm>
            <a:off x="824933" y="1027349"/>
            <a:ext cx="2505966" cy="4508927"/>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28700" b="1" cap="none" spc="0" dirty="0" smtClean="0">
                <a:ln w="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rPr>
              <a:t>1</a:t>
            </a:r>
            <a:endParaRPr lang="en-US" sz="28700" b="1" cap="none" spc="0" dirty="0">
              <a:ln w="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endParaRPr>
          </a:p>
        </p:txBody>
      </p:sp>
    </p:spTree>
    <p:extLst>
      <p:ext uri="{BB962C8B-B14F-4D97-AF65-F5344CB8AC3E}">
        <p14:creationId xmlns:p14="http://schemas.microsoft.com/office/powerpoint/2010/main" val="302816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261360" y="151596"/>
            <a:ext cx="10058400" cy="6706404"/>
          </a:xfrm>
          <a:prstGeom prst="rect">
            <a:avLst/>
          </a:prstGeom>
        </p:spPr>
      </p:pic>
      <p:sp>
        <p:nvSpPr>
          <p:cNvPr id="2" name="Rectangle 1"/>
          <p:cNvSpPr/>
          <p:nvPr/>
        </p:nvSpPr>
        <p:spPr>
          <a:xfrm>
            <a:off x="1003994" y="1234998"/>
            <a:ext cx="5604196" cy="4832092"/>
          </a:xfrm>
          <a:prstGeom prst="rect">
            <a:avLst/>
          </a:prstGeom>
        </p:spPr>
        <p:txBody>
          <a:bodyPr wrap="square">
            <a:spAutoFit/>
          </a:bodyPr>
          <a:lstStyle/>
          <a:p>
            <a:r>
              <a:rPr lang="en-US" sz="2800" dirty="0" smtClean="0"/>
              <a:t>Lord Jesus Christ, </a:t>
            </a:r>
          </a:p>
          <a:p>
            <a:r>
              <a:rPr lang="en-US" sz="2800" dirty="0" smtClean="0"/>
              <a:t>We entrust our family to You and ask for Your blessing and protection. We love You Lord Jesus with all our hearts and we ask that You help our family become more like the Holy Family. Help us to be kind, loving, and patient with one another. Give us all the grace we need to become saints and Your faithful disciples. </a:t>
            </a:r>
          </a:p>
          <a:p>
            <a:r>
              <a:rPr lang="en-US" sz="2800" dirty="0" smtClean="0"/>
              <a:t>Amen. </a:t>
            </a:r>
            <a:endParaRPr lang="es-MX" sz="2800" dirty="0"/>
          </a:p>
        </p:txBody>
      </p:sp>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261360" y="314710"/>
            <a:ext cx="5669280" cy="584775"/>
          </a:xfrm>
          <a:prstGeom prst="rect">
            <a:avLst/>
          </a:prstGeom>
          <a:noFill/>
        </p:spPr>
        <p:txBody>
          <a:bodyPr wrap="square" rtlCol="0">
            <a:spAutoFit/>
          </a:bodyPr>
          <a:lstStyle/>
          <a:p>
            <a:pPr algn="ctr"/>
            <a:r>
              <a:rPr lang="en-US" sz="3200" dirty="0" smtClean="0"/>
              <a:t>Closing Prayer</a:t>
            </a:r>
            <a:endParaRPr lang="en-US" sz="3200" dirty="0"/>
          </a:p>
        </p:txBody>
      </p:sp>
    </p:spTree>
    <p:extLst>
      <p:ext uri="{BB962C8B-B14F-4D97-AF65-F5344CB8AC3E}">
        <p14:creationId xmlns:p14="http://schemas.microsoft.com/office/powerpoint/2010/main" val="246425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9750" y="1118822"/>
            <a:ext cx="8572500" cy="3877985"/>
          </a:xfrm>
          <a:prstGeom prst="rect">
            <a:avLst/>
          </a:prstGeom>
        </p:spPr>
        <p:txBody>
          <a:bodyPr wrap="square">
            <a:spAutoFit/>
          </a:bodyPr>
          <a:lstStyle/>
          <a:p>
            <a:endParaRPr lang="en-US" dirty="0"/>
          </a:p>
          <a:p>
            <a:r>
              <a:rPr lang="en-US" sz="2800" dirty="0" smtClean="0"/>
              <a:t>Lord Jesus, </a:t>
            </a:r>
          </a:p>
          <a:p>
            <a:r>
              <a:rPr lang="en-US" sz="2800" dirty="0" smtClean="0"/>
              <a:t>May Your light shine on our way, as once it guided the steps of the Magi: that we too may be led into Your presence and worship You, the Child of Mary, the Word of the Father, the King of nations, the Savior of mankind; to whom be glory forever.</a:t>
            </a:r>
          </a:p>
          <a:p>
            <a:r>
              <a:rPr lang="en-US" sz="2800" dirty="0" smtClean="0"/>
              <a:t>Amen. </a:t>
            </a:r>
          </a:p>
          <a:p>
            <a:endParaRPr lang="en-US" dirty="0"/>
          </a:p>
          <a:p>
            <a:r>
              <a:rPr lang="en-US" sz="1400" i="1" dirty="0" smtClean="0"/>
              <a:t>Adapted from a prayer by Frank Colquhoun</a:t>
            </a:r>
            <a:endParaRPr lang="es-MX" sz="1400" i="1"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9115" y="2995980"/>
            <a:ext cx="6222776" cy="3943503"/>
          </a:xfrm>
          <a:prstGeom prst="rect">
            <a:avLst/>
          </a:prstGeom>
        </p:spPr>
      </p:pic>
    </p:spTree>
    <p:extLst>
      <p:ext uri="{BB962C8B-B14F-4D97-AF65-F5344CB8AC3E}">
        <p14:creationId xmlns:p14="http://schemas.microsoft.com/office/powerpoint/2010/main" val="425599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0186" y="2292173"/>
            <a:ext cx="5167568" cy="1938992"/>
          </a:xfrm>
          <a:prstGeom prst="rect">
            <a:avLst/>
          </a:prstGeom>
        </p:spPr>
        <p:txBody>
          <a:bodyPr wrap="none">
            <a:spAutoFit/>
          </a:bodyPr>
          <a:lstStyle/>
          <a:p>
            <a:endParaRPr lang="en-US" sz="3600" dirty="0"/>
          </a:p>
          <a:p>
            <a:endParaRPr lang="en-US" sz="3600" dirty="0" smtClean="0"/>
          </a:p>
          <a:p>
            <a:r>
              <a:rPr lang="en-US" sz="4800" dirty="0" smtClean="0"/>
              <a:t>A Great Wind Blows</a:t>
            </a:r>
            <a:endParaRPr lang="es-MX" sz="4800" dirty="0"/>
          </a:p>
        </p:txBody>
      </p:sp>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056" y="1453280"/>
            <a:ext cx="6430242" cy="5172151"/>
          </a:xfrm>
          <a:prstGeom prst="rect">
            <a:avLst/>
          </a:prstGeom>
        </p:spPr>
      </p:pic>
    </p:spTree>
    <p:extLst>
      <p:ext uri="{BB962C8B-B14F-4D97-AF65-F5344CB8AC3E}">
        <p14:creationId xmlns:p14="http://schemas.microsoft.com/office/powerpoint/2010/main" val="223058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Rectangle 1"/>
          <p:cNvSpPr/>
          <p:nvPr/>
        </p:nvSpPr>
        <p:spPr>
          <a:xfrm>
            <a:off x="4459017" y="6018706"/>
            <a:ext cx="3294748" cy="369332"/>
          </a:xfrm>
          <a:prstGeom prst="rect">
            <a:avLst/>
          </a:prstGeom>
        </p:spPr>
        <p:txBody>
          <a:bodyPr wrap="none">
            <a:spAutoFit/>
          </a:bodyPr>
          <a:lstStyle/>
          <a:p>
            <a:r>
              <a:rPr lang="es-MX" dirty="0" smtClean="0"/>
              <a:t>https://youtu.be/DPKp4AWmQoI</a:t>
            </a:r>
            <a:endParaRPr lang="es-MX" dirty="0"/>
          </a:p>
        </p:txBody>
      </p:sp>
      <p:sp>
        <p:nvSpPr>
          <p:cNvPr id="3" name="Rectangle 2"/>
          <p:cNvSpPr/>
          <p:nvPr/>
        </p:nvSpPr>
        <p:spPr>
          <a:xfrm>
            <a:off x="4302017" y="5731918"/>
            <a:ext cx="3608745" cy="369332"/>
          </a:xfrm>
          <a:prstGeom prst="rect">
            <a:avLst/>
          </a:prstGeom>
        </p:spPr>
        <p:txBody>
          <a:bodyPr wrap="none">
            <a:spAutoFit/>
          </a:bodyPr>
          <a:lstStyle/>
          <a:p>
            <a:r>
              <a:rPr lang="en-US" b="0" i="0" dirty="0" smtClean="0">
                <a:effectLst/>
                <a:latin typeface="Roboto"/>
              </a:rPr>
              <a:t>Father Abraham Had Many Sons </a:t>
            </a:r>
            <a:endParaRPr lang="en-US" b="0" i="0" dirty="0">
              <a:effectLst/>
              <a:latin typeface="Roboto"/>
            </a:endParaRPr>
          </a:p>
        </p:txBody>
      </p:sp>
      <p:sp>
        <p:nvSpPr>
          <p:cNvPr id="4" name="TextBox 3"/>
          <p:cNvSpPr txBox="1"/>
          <p:nvPr/>
        </p:nvSpPr>
        <p:spPr>
          <a:xfrm>
            <a:off x="4755766" y="185319"/>
            <a:ext cx="2677080" cy="707886"/>
          </a:xfrm>
          <a:prstGeom prst="rect">
            <a:avLst/>
          </a:prstGeom>
          <a:noFill/>
        </p:spPr>
        <p:txBody>
          <a:bodyPr wrap="none" rtlCol="0">
            <a:spAutoFit/>
          </a:bodyPr>
          <a:lstStyle/>
          <a:p>
            <a:r>
              <a:rPr lang="en-US" sz="4000" dirty="0" smtClean="0"/>
              <a:t>Let’s dance!</a:t>
            </a:r>
            <a:endParaRPr lang="es-MX" sz="4000" dirty="0"/>
          </a:p>
        </p:txBody>
      </p:sp>
      <p:pic>
        <p:nvPicPr>
          <p:cNvPr id="6" name="DPKp4AWmQoI"/>
          <p:cNvPicPr>
            <a:picLocks noRot="1" noChangeAspect="1"/>
          </p:cNvPicPr>
          <p:nvPr>
            <a:videoFile r:link="rId1"/>
          </p:nvPr>
        </p:nvPicPr>
        <p:blipFill>
          <a:blip r:embed="rId3"/>
          <a:stretch>
            <a:fillRect/>
          </a:stretch>
        </p:blipFill>
        <p:spPr>
          <a:xfrm>
            <a:off x="2377440" y="1365312"/>
            <a:ext cx="7433733" cy="4181475"/>
          </a:xfrm>
          <a:prstGeom prst="rect">
            <a:avLst/>
          </a:prstGeom>
        </p:spPr>
      </p:pic>
    </p:spTree>
    <p:extLst>
      <p:ext uri="{BB962C8B-B14F-4D97-AF65-F5344CB8AC3E}">
        <p14:creationId xmlns:p14="http://schemas.microsoft.com/office/powerpoint/2010/main" val="401633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od&amp;#39;s Redemptive Plan in the Abrahamic Covenant | abrahamiccovenan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t="11431" b="6262"/>
          <a:stretch/>
        </p:blipFill>
        <p:spPr bwMode="auto">
          <a:xfrm>
            <a:off x="0" y="754144"/>
            <a:ext cx="12192000" cy="61179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699" y="2082506"/>
            <a:ext cx="4537055" cy="3170099"/>
          </a:xfrm>
          <a:prstGeom prst="rect">
            <a:avLst/>
          </a:prstGeom>
        </p:spPr>
        <p:txBody>
          <a:bodyPr wrap="square">
            <a:spAutoFit/>
          </a:bodyPr>
          <a:lstStyle/>
          <a:p>
            <a:pPr algn="ctr"/>
            <a:r>
              <a:rPr lang="en-US" sz="4000" dirty="0" smtClean="0">
                <a:solidFill>
                  <a:schemeClr val="bg1"/>
                </a:solidFill>
              </a:rPr>
              <a:t>If God asked you to leave everything, trust in Him and go to a foreign land, what would you do?</a:t>
            </a:r>
            <a:endParaRPr lang="es-MX" sz="4000" dirty="0">
              <a:solidFill>
                <a:schemeClr val="bg1"/>
              </a:solidFill>
            </a:endParaRPr>
          </a:p>
        </p:txBody>
      </p:sp>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4755766" y="185319"/>
            <a:ext cx="2076851" cy="707886"/>
          </a:xfrm>
          <a:prstGeom prst="rect">
            <a:avLst/>
          </a:prstGeom>
          <a:noFill/>
        </p:spPr>
        <p:txBody>
          <a:bodyPr wrap="none" rtlCol="0">
            <a:spAutoFit/>
          </a:bodyPr>
          <a:lstStyle/>
          <a:p>
            <a:r>
              <a:rPr lang="en-US" sz="4000" dirty="0" smtClean="0"/>
              <a:t>Question</a:t>
            </a:r>
            <a:endParaRPr lang="es-MX" sz="4000" dirty="0"/>
          </a:p>
        </p:txBody>
      </p:sp>
    </p:spTree>
    <p:extLst>
      <p:ext uri="{BB962C8B-B14F-4D97-AF65-F5344CB8AC3E}">
        <p14:creationId xmlns:p14="http://schemas.microsoft.com/office/powerpoint/2010/main" val="66114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turgyTools.net: Prayer to Jesus, Mary and Joseph"/>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6842"/>
            <a:ext cx="12201293" cy="6411158"/>
          </a:xfrm>
          <a:prstGeom prst="rect">
            <a:avLst/>
          </a:prstGeom>
        </p:spPr>
      </p:pic>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Rectangle 1"/>
          <p:cNvSpPr/>
          <p:nvPr/>
        </p:nvSpPr>
        <p:spPr>
          <a:xfrm>
            <a:off x="2005767" y="154454"/>
            <a:ext cx="8725081" cy="584775"/>
          </a:xfrm>
          <a:prstGeom prst="rect">
            <a:avLst/>
          </a:prstGeom>
        </p:spPr>
        <p:txBody>
          <a:bodyPr wrap="none">
            <a:spAutoFit/>
          </a:bodyPr>
          <a:lstStyle/>
          <a:p>
            <a:r>
              <a:rPr lang="en-US" sz="3200" dirty="0" smtClean="0"/>
              <a:t>God’s Covenant with Abraham and his descendants</a:t>
            </a:r>
            <a:endParaRPr lang="es-MX" sz="3200" dirty="0"/>
          </a:p>
        </p:txBody>
      </p:sp>
      <p:sp>
        <p:nvSpPr>
          <p:cNvPr id="3" name="TextBox 2"/>
          <p:cNvSpPr txBox="1"/>
          <p:nvPr/>
        </p:nvSpPr>
        <p:spPr>
          <a:xfrm>
            <a:off x="497007" y="2128927"/>
            <a:ext cx="6216213" cy="3046988"/>
          </a:xfrm>
          <a:prstGeom prst="rect">
            <a:avLst/>
          </a:prstGeom>
          <a:noFill/>
        </p:spPr>
        <p:txBody>
          <a:bodyPr wrap="square" rtlCol="0">
            <a:spAutoFit/>
          </a:bodyPr>
          <a:lstStyle/>
          <a:p>
            <a:r>
              <a:rPr lang="en-US" sz="3200" dirty="0" smtClean="0">
                <a:solidFill>
                  <a:schemeClr val="bg1"/>
                </a:solidFill>
              </a:rPr>
              <a:t>What does it mean for us?</a:t>
            </a:r>
          </a:p>
          <a:p>
            <a:endParaRPr lang="en-US" sz="3200" dirty="0" smtClean="0">
              <a:solidFill>
                <a:schemeClr val="bg1"/>
              </a:solidFill>
            </a:endParaRPr>
          </a:p>
          <a:p>
            <a:r>
              <a:rPr lang="en-US" sz="3200" dirty="0" smtClean="0">
                <a:solidFill>
                  <a:schemeClr val="bg1"/>
                </a:solidFill>
              </a:rPr>
              <a:t>How does God answer our prayers?</a:t>
            </a:r>
          </a:p>
          <a:p>
            <a:endParaRPr lang="en-US" sz="3200" dirty="0" smtClean="0">
              <a:solidFill>
                <a:schemeClr val="bg1"/>
              </a:solidFill>
            </a:endParaRPr>
          </a:p>
          <a:p>
            <a:r>
              <a:rPr lang="en-US" sz="3200" dirty="0" smtClean="0">
                <a:solidFill>
                  <a:schemeClr val="bg1"/>
                </a:solidFill>
              </a:rPr>
              <a:t>How does God invites us to be part of his family?</a:t>
            </a:r>
            <a:endParaRPr lang="es-MX" sz="3200" dirty="0">
              <a:solidFill>
                <a:schemeClr val="bg1"/>
              </a:solidFill>
            </a:endParaRPr>
          </a:p>
        </p:txBody>
      </p:sp>
    </p:spTree>
    <p:extLst>
      <p:ext uri="{BB962C8B-B14F-4D97-AF65-F5344CB8AC3E}">
        <p14:creationId xmlns:p14="http://schemas.microsoft.com/office/powerpoint/2010/main" val="3363740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a:ext>
            </a:extLst>
          </a:blip>
          <a:srcRect b="34522"/>
          <a:stretch/>
        </p:blipFill>
        <p:spPr>
          <a:xfrm>
            <a:off x="0" y="1078524"/>
            <a:ext cx="12192000" cy="5809956"/>
          </a:xfrm>
          <a:prstGeom prst="rect">
            <a:avLst/>
          </a:prstGeom>
        </p:spPr>
      </p:pic>
      <p:sp>
        <p:nvSpPr>
          <p:cNvPr id="2" name="TextBox 1"/>
          <p:cNvSpPr txBox="1"/>
          <p:nvPr/>
        </p:nvSpPr>
        <p:spPr>
          <a:xfrm>
            <a:off x="4270664" y="301336"/>
            <a:ext cx="3087577" cy="523220"/>
          </a:xfrm>
          <a:prstGeom prst="rect">
            <a:avLst/>
          </a:prstGeom>
          <a:noFill/>
        </p:spPr>
        <p:txBody>
          <a:bodyPr wrap="none" rtlCol="0">
            <a:spAutoFit/>
          </a:bodyPr>
          <a:lstStyle/>
          <a:p>
            <a:r>
              <a:rPr lang="en-US" sz="2800" dirty="0" smtClean="0"/>
              <a:t>Let’s read the Bible!</a:t>
            </a:r>
            <a:endParaRPr lang="es-MX" sz="2800" dirty="0"/>
          </a:p>
        </p:txBody>
      </p:sp>
      <p:sp>
        <p:nvSpPr>
          <p:cNvPr id="3" name="TextBox 2"/>
          <p:cNvSpPr txBox="1"/>
          <p:nvPr/>
        </p:nvSpPr>
        <p:spPr>
          <a:xfrm>
            <a:off x="4396898" y="5149200"/>
            <a:ext cx="3273653" cy="923330"/>
          </a:xfrm>
          <a:prstGeom prst="rect">
            <a:avLst/>
          </a:prstGeom>
          <a:solidFill>
            <a:schemeClr val="accent1">
              <a:lumMod val="60000"/>
              <a:lumOff val="40000"/>
            </a:schemeClr>
          </a:solidFill>
        </p:spPr>
        <p:txBody>
          <a:bodyPr wrap="none" rtlCol="0">
            <a:spAutoFit/>
          </a:bodyPr>
          <a:lstStyle/>
          <a:p>
            <a:r>
              <a:rPr lang="en-US" sz="5400" b="1" dirty="0" smtClean="0"/>
              <a:t>Genesis 12</a:t>
            </a:r>
            <a:endParaRPr lang="es-MX" sz="5400" b="1" dirty="0"/>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3895448" y="297872"/>
            <a:ext cx="4276555" cy="707886"/>
          </a:xfrm>
          <a:prstGeom prst="rect">
            <a:avLst/>
          </a:prstGeom>
          <a:noFill/>
        </p:spPr>
        <p:txBody>
          <a:bodyPr wrap="none" rtlCol="0">
            <a:spAutoFit/>
          </a:bodyPr>
          <a:lstStyle/>
          <a:p>
            <a:r>
              <a:rPr lang="en-US" sz="4000" dirty="0" smtClean="0"/>
              <a:t>Let’s read the Bible</a:t>
            </a:r>
            <a:endParaRPr lang="es-MX" sz="4000" dirty="0"/>
          </a:p>
        </p:txBody>
      </p:sp>
    </p:spTree>
    <p:extLst>
      <p:ext uri="{BB962C8B-B14F-4D97-AF65-F5344CB8AC3E}">
        <p14:creationId xmlns:p14="http://schemas.microsoft.com/office/powerpoint/2010/main" val="227673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9072" y="2173470"/>
            <a:ext cx="6096000" cy="3539430"/>
          </a:xfrm>
          <a:prstGeom prst="rect">
            <a:avLst/>
          </a:prstGeom>
        </p:spPr>
        <p:txBody>
          <a:bodyPr>
            <a:spAutoFit/>
          </a:bodyPr>
          <a:lstStyle/>
          <a:p>
            <a:r>
              <a:rPr lang="en-US" sz="2800" dirty="0" smtClean="0"/>
              <a:t>Has God ever asked you to do something difficult?  </a:t>
            </a:r>
          </a:p>
          <a:p>
            <a:pPr lvl="1"/>
            <a:r>
              <a:rPr lang="en-US" sz="2800" i="1" dirty="0" smtClean="0"/>
              <a:t>What was it?  </a:t>
            </a:r>
          </a:p>
          <a:p>
            <a:pPr lvl="1"/>
            <a:r>
              <a:rPr lang="en-US" sz="2800" i="1" dirty="0" smtClean="0"/>
              <a:t>How did you feel about it?  </a:t>
            </a:r>
          </a:p>
          <a:p>
            <a:pPr lvl="1"/>
            <a:r>
              <a:rPr lang="en-US" sz="2800" i="1" dirty="0" smtClean="0"/>
              <a:t>How did it turn out?  </a:t>
            </a:r>
          </a:p>
          <a:p>
            <a:endParaRPr lang="en-US" sz="2800" dirty="0"/>
          </a:p>
          <a:p>
            <a:r>
              <a:rPr lang="en-US" sz="2800" dirty="0" smtClean="0"/>
              <a:t>Is there something special for which you are praying? </a:t>
            </a:r>
            <a:endParaRPr lang="es-MX" sz="2800" dirty="0"/>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3772287" y="290252"/>
            <a:ext cx="4372544" cy="707886"/>
          </a:xfrm>
          <a:prstGeom prst="rect">
            <a:avLst/>
          </a:prstGeom>
          <a:noFill/>
        </p:spPr>
        <p:txBody>
          <a:bodyPr wrap="none" rtlCol="0">
            <a:spAutoFit/>
          </a:bodyPr>
          <a:lstStyle/>
          <a:p>
            <a:r>
              <a:rPr lang="en-US" sz="4000" dirty="0" smtClean="0"/>
              <a:t>Family Conversation</a:t>
            </a:r>
            <a:endParaRPr lang="es-MX" sz="4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0034" y="1135380"/>
            <a:ext cx="4291965" cy="5722620"/>
          </a:xfrm>
          <a:prstGeom prst="rect">
            <a:avLst/>
          </a:prstGeom>
        </p:spPr>
      </p:pic>
    </p:spTree>
    <p:extLst>
      <p:ext uri="{BB962C8B-B14F-4D97-AF65-F5344CB8AC3E}">
        <p14:creationId xmlns:p14="http://schemas.microsoft.com/office/powerpoint/2010/main" val="238426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45953"/>
            <a:ext cx="12192000" cy="6312047"/>
          </a:xfrm>
          <a:prstGeom prst="rect">
            <a:avLst/>
          </a:prstGeom>
        </p:spPr>
      </p:pic>
      <p:sp>
        <p:nvSpPr>
          <p:cNvPr id="3" name="TextBox 2"/>
          <p:cNvSpPr txBox="1"/>
          <p:nvPr/>
        </p:nvSpPr>
        <p:spPr>
          <a:xfrm>
            <a:off x="4416136" y="2576945"/>
            <a:ext cx="3235181" cy="923330"/>
          </a:xfrm>
          <a:prstGeom prst="rect">
            <a:avLst/>
          </a:prstGeom>
          <a:noFill/>
        </p:spPr>
        <p:txBody>
          <a:bodyPr wrap="none" rtlCol="0">
            <a:spAutoFit/>
          </a:bodyPr>
          <a:lstStyle/>
          <a:p>
            <a:r>
              <a:rPr lang="en-US" sz="5400" dirty="0" smtClean="0">
                <a:solidFill>
                  <a:schemeClr val="bg1"/>
                </a:solidFill>
              </a:rPr>
              <a:t>Genesis 15</a:t>
            </a:r>
            <a:endParaRPr lang="es-MX" sz="5400" dirty="0">
              <a:solidFill>
                <a:schemeClr val="bg1"/>
              </a:solidFill>
            </a:endParaRPr>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3895448" y="185319"/>
            <a:ext cx="4276555" cy="707886"/>
          </a:xfrm>
          <a:prstGeom prst="rect">
            <a:avLst/>
          </a:prstGeom>
          <a:noFill/>
        </p:spPr>
        <p:txBody>
          <a:bodyPr wrap="none" rtlCol="0">
            <a:spAutoFit/>
          </a:bodyPr>
          <a:lstStyle/>
          <a:p>
            <a:r>
              <a:rPr lang="en-US" sz="4000" dirty="0" smtClean="0"/>
              <a:t>Let’s read the Bible</a:t>
            </a:r>
            <a:endParaRPr lang="es-MX" sz="4000" dirty="0"/>
          </a:p>
        </p:txBody>
      </p:sp>
    </p:spTree>
    <p:extLst>
      <p:ext uri="{BB962C8B-B14F-4D97-AF65-F5344CB8AC3E}">
        <p14:creationId xmlns:p14="http://schemas.microsoft.com/office/powerpoint/2010/main" val="225864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465</Words>
  <Application>Microsoft Office PowerPoint</Application>
  <PresentationFormat>Widescreen</PresentationFormat>
  <Paragraphs>56</Paragraphs>
  <Slides>13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Antenna Black</vt:lpstr>
      <vt:lpstr>Arial</vt:lpstr>
      <vt:lpstr>Calibri</vt:lpstr>
      <vt:lpstr>Calibri Light</vt:lpstr>
      <vt:lpstr>Roboto</vt:lpstr>
      <vt:lpstr>Office Theme</vt:lpstr>
      <vt:lpstr>Families Forming Disciples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cp:lastModifiedBy>
  <cp:revision>16</cp:revision>
  <dcterms:created xsi:type="dcterms:W3CDTF">2021-11-19T16:04:10Z</dcterms:created>
  <dcterms:modified xsi:type="dcterms:W3CDTF">2021-12-01T18:44:04Z</dcterms:modified>
</cp:coreProperties>
</file>