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71" r:id="rId6"/>
    <p:sldId id="262" r:id="rId7"/>
    <p:sldId id="279" r:id="rId8"/>
    <p:sldId id="280" r:id="rId9"/>
    <p:sldId id="270" r:id="rId10"/>
    <p:sldId id="278" r:id="rId11"/>
    <p:sldId id="283" r:id="rId12"/>
    <p:sldId id="261" r:id="rId13"/>
    <p:sldId id="266" r:id="rId14"/>
    <p:sldId id="287" r:id="rId15"/>
    <p:sldId id="286" r:id="rId16"/>
    <p:sldId id="285" r:id="rId17"/>
    <p:sldId id="284" r:id="rId18"/>
    <p:sldId id="276"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06/09/2023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06/09/2023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06/09/2023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06/09/2023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06/09/2023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06/09/2023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LatLsVNR0T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video" Target="https://www.youtube.com/embed/noVGT6MdN7k" TargetMode="External"/><Relationship Id="rId1" Type="http://schemas.openxmlformats.org/officeDocument/2006/relationships/video" Target="https://www.youtube.com/embed/9PW3gaImhbg" TargetMode="External"/><Relationship Id="rId6" Type="http://schemas.openxmlformats.org/officeDocument/2006/relationships/hyperlink" Target="https://www.youtube.com/watch?v=noVGT6MdN7k" TargetMode="External"/><Relationship Id="rId5" Type="http://schemas.openxmlformats.org/officeDocument/2006/relationships/hyperlink" Target="https://www.youtube.com/watch?v=9PW3gaImhbg"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D7LZnMHYrmY" TargetMode="External"/><Relationship Id="rId4" Type="http://schemas.openxmlformats.org/officeDocument/2006/relationships/hyperlink" Target="https://youtu.be/D7LZnMHYrm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81" y="-8314"/>
            <a:ext cx="12204081" cy="6882939"/>
          </a:xfrm>
          <a:prstGeom prst="rect">
            <a:avLst/>
          </a:prstGeom>
        </p:spPr>
      </p:pic>
      <p:sp>
        <p:nvSpPr>
          <p:cNvPr id="2" name="Subtitle 1"/>
          <p:cNvSpPr>
            <a:spLocks noGrp="1"/>
          </p:cNvSpPr>
          <p:nvPr>
            <p:ph type="subTitle" idx="1"/>
          </p:nvPr>
        </p:nvSpPr>
        <p:spPr>
          <a:xfrm>
            <a:off x="243840" y="4600490"/>
            <a:ext cx="11704319" cy="1135659"/>
          </a:xfrm>
          <a:noFill/>
          <a:ln w="19050">
            <a:noFill/>
          </a:ln>
        </p:spPr>
        <p:txBody>
          <a:bodyPr>
            <a:noAutofit/>
          </a:bodyPr>
          <a:lstStyle/>
          <a:p>
            <a:endParaRPr lang="en-US" sz="3200" b="1" i="1" dirty="0" smtClean="0"/>
          </a:p>
          <a:p>
            <a:r>
              <a:rPr lang="en-US" sz="3200" b="1" i="1" dirty="0" smtClean="0"/>
              <a:t>GOD’S SAVING LOVE FOR US: </a:t>
            </a:r>
          </a:p>
          <a:p>
            <a:r>
              <a:rPr lang="en-US" sz="3200" b="1" i="1" dirty="0" smtClean="0"/>
              <a:t>LITURGY AND THE SEVEN SACRAMENTS</a:t>
            </a:r>
            <a:endParaRPr lang="en-US" sz="3200" b="1" i="1" dirty="0">
              <a:latin typeface="Antenna Black" panose="0200050500000002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7820" y="716011"/>
            <a:ext cx="8604712" cy="1239240"/>
          </a:xfrm>
          <a:prstGeom prst="rect">
            <a:avLst/>
          </a:prstGeom>
        </p:spPr>
      </p:pic>
      <p:sp>
        <p:nvSpPr>
          <p:cNvPr id="7" name="Subtitle 1"/>
          <p:cNvSpPr txBox="1">
            <a:spLocks/>
          </p:cNvSpPr>
          <p:nvPr/>
        </p:nvSpPr>
        <p:spPr>
          <a:xfrm>
            <a:off x="1211580" y="5736150"/>
            <a:ext cx="9113520" cy="766008"/>
          </a:xfrm>
          <a:prstGeom prst="rect">
            <a:avLst/>
          </a:prstGeom>
          <a:noFill/>
          <a:ln w="1905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smtClean="0"/>
          </a:p>
          <a:p>
            <a:r>
              <a:rPr lang="en-US" sz="3200" b="1" dirty="0" smtClean="0"/>
              <a:t>SACRAMENTS OF CHRISTIAN INITIATION: BAPTISM</a:t>
            </a:r>
            <a:endParaRPr lang="en-US" sz="3200" b="1" dirty="0">
              <a:latin typeface="Antenna Black" panose="02000505000000020004" pitchFamily="2" charset="0"/>
            </a:endParaRPr>
          </a:p>
        </p:txBody>
      </p:sp>
    </p:spTree>
    <p:extLst>
      <p:ext uri="{BB962C8B-B14F-4D97-AF65-F5344CB8AC3E}">
        <p14:creationId xmlns:p14="http://schemas.microsoft.com/office/powerpoint/2010/main" val="169631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5018"/>
            <a:ext cx="12210830" cy="7523018"/>
          </a:xfrm>
          <a:prstGeom prst="rect">
            <a:avLst/>
          </a:prstGeom>
        </p:spPr>
      </p:pic>
      <p:sp>
        <p:nvSpPr>
          <p:cNvPr id="6" name="TextBox 5"/>
          <p:cNvSpPr txBox="1"/>
          <p:nvPr/>
        </p:nvSpPr>
        <p:spPr>
          <a:xfrm>
            <a:off x="1288472" y="4721629"/>
            <a:ext cx="10075026" cy="1938992"/>
          </a:xfrm>
          <a:prstGeom prst="rect">
            <a:avLst/>
          </a:prstGeom>
          <a:noFill/>
        </p:spPr>
        <p:txBody>
          <a:bodyPr wrap="square" rtlCol="0">
            <a:spAutoFit/>
          </a:bodyPr>
          <a:lstStyle/>
          <a:p>
            <a:pPr algn="ctr"/>
            <a:r>
              <a:rPr lang="en-US" sz="2400" dirty="0">
                <a:solidFill>
                  <a:schemeClr val="bg1"/>
                </a:solidFill>
              </a:rPr>
              <a:t>God the Father promised a rescuer would come and save us from our sins and from the consequence of eternal death, and that is exactly what happened. Jesus, the divine Son of God, came, and suffered, died, and rose from the dead for us. He is our rescuer. He opened the gates of Heaven to save us from eternal death and give us the possibility of eternal life with God</a:t>
            </a:r>
            <a:r>
              <a:rPr lang="en-US" sz="2400" dirty="0" smtClean="0">
                <a:solidFill>
                  <a:schemeClr val="bg1"/>
                </a:solidFill>
              </a:rPr>
              <a:t>.</a:t>
            </a:r>
            <a:endParaRPr lang="en-US" sz="2400" dirty="0">
              <a:solidFill>
                <a:schemeClr val="bg1"/>
              </a:solidFill>
            </a:endParaRPr>
          </a:p>
        </p:txBody>
      </p:sp>
      <p:sp>
        <p:nvSpPr>
          <p:cNvPr id="8" name="TextBox 7"/>
          <p:cNvSpPr txBox="1"/>
          <p:nvPr/>
        </p:nvSpPr>
        <p:spPr>
          <a:xfrm>
            <a:off x="1454265" y="4718858"/>
            <a:ext cx="9743440" cy="1815882"/>
          </a:xfrm>
          <a:prstGeom prst="rect">
            <a:avLst/>
          </a:prstGeom>
          <a:noFill/>
        </p:spPr>
        <p:txBody>
          <a:bodyPr wrap="square" rtlCol="0">
            <a:spAutoFit/>
          </a:bodyPr>
          <a:lstStyle/>
          <a:p>
            <a:pPr algn="ctr"/>
            <a:r>
              <a:rPr lang="en-US" sz="2800" dirty="0">
                <a:solidFill>
                  <a:schemeClr val="bg1"/>
                </a:solidFill>
              </a:rPr>
              <a:t>Jesus gave us our Catholic Church and the Seven Sacraments, so that He would remain with us, giving us His mercy and grace through the Holy Spirit to wash us of Original Sin and forgive our personal sins to keep us growing closer and closer to God.</a:t>
            </a:r>
          </a:p>
        </p:txBody>
      </p:sp>
    </p:spTree>
    <p:extLst>
      <p:ext uri="{BB962C8B-B14F-4D97-AF65-F5344CB8AC3E}">
        <p14:creationId xmlns:p14="http://schemas.microsoft.com/office/powerpoint/2010/main" val="15384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160"/>
            <a:ext cx="12214860" cy="6878320"/>
          </a:xfrm>
          <a:prstGeom prst="rect">
            <a:avLst/>
          </a:prstGeom>
        </p:spPr>
      </p:pic>
      <p:sp>
        <p:nvSpPr>
          <p:cNvPr id="6" name="TextBox 5"/>
          <p:cNvSpPr txBox="1"/>
          <p:nvPr/>
        </p:nvSpPr>
        <p:spPr>
          <a:xfrm>
            <a:off x="333432" y="4396509"/>
            <a:ext cx="5325688" cy="2062103"/>
          </a:xfrm>
          <a:prstGeom prst="rect">
            <a:avLst/>
          </a:prstGeom>
          <a:noFill/>
        </p:spPr>
        <p:txBody>
          <a:bodyPr wrap="square" rtlCol="0">
            <a:spAutoFit/>
          </a:bodyPr>
          <a:lstStyle/>
          <a:p>
            <a:pPr algn="ctr"/>
            <a:r>
              <a:rPr lang="en-US" sz="3200" dirty="0" smtClean="0">
                <a:solidFill>
                  <a:schemeClr val="bg1"/>
                </a:solidFill>
              </a:rPr>
              <a:t>Our </a:t>
            </a:r>
            <a:r>
              <a:rPr lang="en-US" sz="3200" dirty="0">
                <a:solidFill>
                  <a:schemeClr val="bg1"/>
                </a:solidFill>
              </a:rPr>
              <a:t>Lord Jesus gives us His mercy and grace so that we might follow Him and choose God with our free will.</a:t>
            </a:r>
          </a:p>
        </p:txBody>
      </p:sp>
    </p:spTree>
    <p:extLst>
      <p:ext uri="{BB962C8B-B14F-4D97-AF65-F5344CB8AC3E}">
        <p14:creationId xmlns:p14="http://schemas.microsoft.com/office/powerpoint/2010/main" val="20366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69623" y="176629"/>
            <a:ext cx="6327359" cy="584775"/>
          </a:xfrm>
          <a:prstGeom prst="rect">
            <a:avLst/>
          </a:prstGeom>
          <a:noFill/>
        </p:spPr>
        <p:txBody>
          <a:bodyPr wrap="square" rtlCol="0">
            <a:spAutoFit/>
          </a:bodyPr>
          <a:lstStyle/>
          <a:p>
            <a:pPr algn="ctr"/>
            <a:r>
              <a:rPr lang="en-US" sz="3200" b="1" i="1" dirty="0"/>
              <a:t>SACRAMENT FACTS GAME</a:t>
            </a:r>
            <a:endParaRPr lang="es-MX" sz="23900" b="1" i="1" dirty="0"/>
          </a:p>
        </p:txBody>
      </p:sp>
      <p:sp>
        <p:nvSpPr>
          <p:cNvPr id="5" name="TextBox 4"/>
          <p:cNvSpPr txBox="1"/>
          <p:nvPr/>
        </p:nvSpPr>
        <p:spPr>
          <a:xfrm>
            <a:off x="577049" y="1154097"/>
            <a:ext cx="6433933" cy="5632311"/>
          </a:xfrm>
          <a:prstGeom prst="rect">
            <a:avLst/>
          </a:prstGeom>
          <a:noFill/>
        </p:spPr>
        <p:txBody>
          <a:bodyPr wrap="square" rtlCol="0">
            <a:spAutoFit/>
          </a:bodyPr>
          <a:lstStyle/>
          <a:p>
            <a:pPr marL="457200" indent="-457200">
              <a:buFont typeface="+mj-lt"/>
              <a:buAutoNum type="arabicPeriod"/>
            </a:pPr>
            <a:r>
              <a:rPr lang="en-US" sz="2400" dirty="0" smtClean="0"/>
              <a:t>Families will </a:t>
            </a:r>
            <a:r>
              <a:rPr lang="en-US" sz="2400" dirty="0"/>
              <a:t>watch a short video about sacraments. </a:t>
            </a:r>
            <a:endParaRPr lang="en-US" sz="2400" dirty="0" smtClean="0"/>
          </a:p>
          <a:p>
            <a:pPr marL="457200" indent="-457200">
              <a:buFont typeface="+mj-lt"/>
              <a:buAutoNum type="arabicPeriod"/>
            </a:pPr>
            <a:endParaRPr lang="en-US" sz="2400" dirty="0" smtClean="0"/>
          </a:p>
          <a:p>
            <a:pPr marL="457200" indent="-457200">
              <a:buFont typeface="+mj-lt"/>
              <a:buAutoNum type="arabicPeriod"/>
            </a:pPr>
            <a:r>
              <a:rPr lang="en-US" sz="2400" dirty="0" smtClean="0"/>
              <a:t>After </a:t>
            </a:r>
            <a:r>
              <a:rPr lang="en-US" sz="2400" dirty="0"/>
              <a:t>the video, each family will </a:t>
            </a:r>
            <a:r>
              <a:rPr lang="en-US" sz="2400" dirty="0" smtClean="0"/>
              <a:t>                  </a:t>
            </a:r>
            <a:r>
              <a:rPr lang="en-US" sz="2400" b="1" dirty="0" smtClean="0"/>
              <a:t>write </a:t>
            </a:r>
            <a:r>
              <a:rPr lang="en-US" sz="2400" b="1" dirty="0"/>
              <a:t>down as many facts</a:t>
            </a:r>
            <a:r>
              <a:rPr lang="en-US" sz="2400" dirty="0"/>
              <a:t> </a:t>
            </a:r>
            <a:r>
              <a:rPr lang="en-US" sz="2400" b="1" dirty="0"/>
              <a:t>as you can about </a:t>
            </a:r>
            <a:r>
              <a:rPr lang="en-US" sz="2400" b="1" dirty="0" smtClean="0"/>
              <a:t>the </a:t>
            </a:r>
            <a:r>
              <a:rPr lang="en-US" sz="2400" b="1" dirty="0"/>
              <a:t>sacraments of the Catholic Church in </a:t>
            </a:r>
            <a:r>
              <a:rPr lang="en-US" sz="2400" b="1" dirty="0" smtClean="0"/>
              <a:t>two </a:t>
            </a:r>
            <a:r>
              <a:rPr lang="en-US" sz="2400" b="1" dirty="0"/>
              <a:t>minutes. </a:t>
            </a:r>
            <a:endParaRPr lang="en-US" sz="2400" b="1" dirty="0" smtClean="0"/>
          </a:p>
          <a:p>
            <a:endParaRPr lang="en-US" sz="2400" dirty="0" smtClean="0"/>
          </a:p>
          <a:p>
            <a:r>
              <a:rPr lang="en-US" sz="2400" dirty="0" smtClean="0"/>
              <a:t>3.   Families </a:t>
            </a:r>
            <a:r>
              <a:rPr lang="en-US" sz="2400" dirty="0"/>
              <a:t>share their answers</a:t>
            </a:r>
            <a:r>
              <a:rPr lang="en-US" sz="2400" dirty="0" smtClean="0"/>
              <a:t>.</a:t>
            </a:r>
          </a:p>
          <a:p>
            <a:r>
              <a:rPr lang="en-US" sz="2400" dirty="0" smtClean="0"/>
              <a:t>    </a:t>
            </a:r>
          </a:p>
          <a:p>
            <a:r>
              <a:rPr lang="en-US" sz="2400" dirty="0" smtClean="0"/>
              <a:t>                        </a:t>
            </a:r>
            <a:r>
              <a:rPr lang="en-US" sz="2400" b="1" u="sng" dirty="0" smtClean="0"/>
              <a:t>Facts </a:t>
            </a:r>
            <a:r>
              <a:rPr lang="en-US" sz="2400" b="1" u="sng" dirty="0"/>
              <a:t>can include: </a:t>
            </a:r>
          </a:p>
          <a:p>
            <a:r>
              <a:rPr lang="en-US" sz="2400" dirty="0"/>
              <a:t>• How many sacraments are there? </a:t>
            </a:r>
          </a:p>
          <a:p>
            <a:r>
              <a:rPr lang="en-US" sz="2400" dirty="0"/>
              <a:t>• Name as many sacraments as possible.</a:t>
            </a:r>
          </a:p>
          <a:p>
            <a:r>
              <a:rPr lang="en-US" sz="2400" dirty="0"/>
              <a:t>• Which sacrament does a person receive </a:t>
            </a:r>
            <a:r>
              <a:rPr lang="en-US" sz="2400" dirty="0" smtClean="0"/>
              <a:t>first</a:t>
            </a:r>
            <a:r>
              <a:rPr lang="en-US" sz="2400" dirty="0"/>
              <a:t>? </a:t>
            </a:r>
          </a:p>
          <a:p>
            <a:r>
              <a:rPr lang="en-US" sz="2400" dirty="0"/>
              <a:t>• How do sacraments help us?</a:t>
            </a:r>
          </a:p>
        </p:txBody>
      </p:sp>
      <p:pic>
        <p:nvPicPr>
          <p:cNvPr id="2" name="LatLsVNR0T0"/>
          <p:cNvPicPr>
            <a:picLocks noRot="1" noChangeAspect="1"/>
          </p:cNvPicPr>
          <p:nvPr>
            <a:videoFile r:link="rId1"/>
          </p:nvPr>
        </p:nvPicPr>
        <p:blipFill>
          <a:blip r:embed="rId3"/>
          <a:stretch>
            <a:fillRect/>
          </a:stretch>
        </p:blipFill>
        <p:spPr>
          <a:xfrm>
            <a:off x="7010982" y="2244725"/>
            <a:ext cx="4572000" cy="2571750"/>
          </a:xfrm>
          <a:prstGeom prst="rect">
            <a:avLst/>
          </a:prstGeom>
        </p:spPr>
      </p:pic>
      <p:sp>
        <p:nvSpPr>
          <p:cNvPr id="6" name="TextBox 5"/>
          <p:cNvSpPr txBox="1"/>
          <p:nvPr/>
        </p:nvSpPr>
        <p:spPr>
          <a:xfrm>
            <a:off x="6868742" y="4816475"/>
            <a:ext cx="4856480" cy="923330"/>
          </a:xfrm>
          <a:prstGeom prst="rect">
            <a:avLst/>
          </a:prstGeom>
          <a:noFill/>
        </p:spPr>
        <p:txBody>
          <a:bodyPr wrap="square" rtlCol="0">
            <a:spAutoFit/>
          </a:bodyPr>
          <a:lstStyle/>
          <a:p>
            <a:endParaRPr lang="en-US" u="sng" dirty="0" smtClean="0"/>
          </a:p>
          <a:p>
            <a:r>
              <a:rPr lang="en-US" u="sng" dirty="0" smtClean="0"/>
              <a:t>https</a:t>
            </a:r>
            <a:r>
              <a:rPr lang="en-US" u="sng" dirty="0"/>
              <a:t>://</a:t>
            </a:r>
            <a:r>
              <a:rPr lang="en-US" u="sng" dirty="0" smtClean="0"/>
              <a:t>www.youtube.com/watch?v=LatLsVNR0T0</a:t>
            </a:r>
            <a:endParaRPr lang="en-US" b="1" dirty="0"/>
          </a:p>
          <a:p>
            <a:endParaRPr lang="en-US" dirty="0"/>
          </a:p>
        </p:txBody>
      </p:sp>
    </p:spTree>
    <p:extLst>
      <p:ext uri="{BB962C8B-B14F-4D97-AF65-F5344CB8AC3E}">
        <p14:creationId xmlns:p14="http://schemas.microsoft.com/office/powerpoint/2010/main" val="3363740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4046" y="669111"/>
            <a:ext cx="8371450" cy="1200329"/>
          </a:xfrm>
          <a:prstGeom prst="rect">
            <a:avLst/>
          </a:prstGeom>
          <a:noFill/>
        </p:spPr>
        <p:txBody>
          <a:bodyPr wrap="square" rtlCol="0">
            <a:spAutoFit/>
          </a:bodyPr>
          <a:lstStyle/>
          <a:p>
            <a:pPr algn="ctr"/>
            <a:r>
              <a:rPr lang="en-US" sz="2400" dirty="0"/>
              <a:t>In the story of Noah’s Ark, the flood waters washed away </a:t>
            </a:r>
          </a:p>
          <a:p>
            <a:pPr algn="ctr"/>
            <a:r>
              <a:rPr lang="en-US" sz="2400" dirty="0"/>
              <a:t>everything that was sinful.</a:t>
            </a:r>
          </a:p>
          <a:p>
            <a:pPr algn="ctr"/>
            <a:r>
              <a:rPr lang="en-US" sz="2400" dirty="0"/>
              <a:t>Which of the Seven Sacraments uses water to wash away sins?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69440"/>
            <a:ext cx="12199543" cy="4988560"/>
          </a:xfrm>
          <a:prstGeom prst="rect">
            <a:avLst/>
          </a:prstGeom>
        </p:spPr>
      </p:pic>
      <p:sp>
        <p:nvSpPr>
          <p:cNvPr id="7" name="TextBox 6"/>
          <p:cNvSpPr txBox="1"/>
          <p:nvPr/>
        </p:nvSpPr>
        <p:spPr>
          <a:xfrm>
            <a:off x="1196340" y="264665"/>
            <a:ext cx="9174480" cy="2123658"/>
          </a:xfrm>
          <a:prstGeom prst="rect">
            <a:avLst/>
          </a:prstGeom>
          <a:noFill/>
        </p:spPr>
        <p:txBody>
          <a:bodyPr wrap="square" rtlCol="0">
            <a:spAutoFit/>
          </a:bodyPr>
          <a:lstStyle/>
          <a:p>
            <a:pPr algn="ctr"/>
            <a:r>
              <a:rPr lang="en-US" sz="2400" b="1" dirty="0" smtClean="0"/>
              <a:t>Baptism</a:t>
            </a:r>
            <a:endParaRPr lang="en-US" sz="2400" b="1" dirty="0"/>
          </a:p>
          <a:p>
            <a:pPr algn="ctr"/>
            <a:r>
              <a:rPr lang="en-US" dirty="0"/>
              <a:t>Just as every Old Testament covenant had a sign and a promise, </a:t>
            </a:r>
            <a:endParaRPr lang="en-US" dirty="0" smtClean="0"/>
          </a:p>
          <a:p>
            <a:pPr algn="ctr"/>
            <a:r>
              <a:rPr lang="en-US" dirty="0" smtClean="0"/>
              <a:t>every </a:t>
            </a:r>
            <a:r>
              <a:rPr lang="en-US" dirty="0"/>
              <a:t>sacrament does too</a:t>
            </a:r>
            <a:r>
              <a:rPr lang="en-US" dirty="0" smtClean="0"/>
              <a:t>!</a:t>
            </a:r>
          </a:p>
          <a:p>
            <a:pPr algn="ctr"/>
            <a:r>
              <a:rPr lang="en-US" dirty="0" smtClean="0"/>
              <a:t> </a:t>
            </a:r>
            <a:endParaRPr lang="en-US" dirty="0"/>
          </a:p>
          <a:p>
            <a:pPr algn="ctr"/>
            <a:r>
              <a:rPr lang="en-US" dirty="0"/>
              <a:t>The promise fulfilled in the Sacrament of Baptism is that God washes away the Original Sin that we inherited from Adam and Eve, and through Jesus in the Holy Spirit, we become a part of God’s family as sons and daughters of the Father</a:t>
            </a:r>
            <a:r>
              <a:rPr lang="en-US" dirty="0" smtClean="0"/>
              <a:t>.</a:t>
            </a:r>
            <a:endParaRPr lang="en-US" dirty="0"/>
          </a:p>
        </p:txBody>
      </p:sp>
    </p:spTree>
    <p:extLst>
      <p:ext uri="{BB962C8B-B14F-4D97-AF65-F5344CB8AC3E}">
        <p14:creationId xmlns:p14="http://schemas.microsoft.com/office/powerpoint/2010/main" val="114995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81" y="-8314"/>
            <a:ext cx="12204081" cy="6882939"/>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646331"/>
          </a:xfrm>
          <a:prstGeom prst="rect">
            <a:avLst/>
          </a:prstGeom>
          <a:noFill/>
        </p:spPr>
        <p:txBody>
          <a:bodyPr wrap="square" rtlCol="0">
            <a:spAutoFit/>
          </a:bodyPr>
          <a:lstStyle/>
          <a:p>
            <a:pPr algn="ctr"/>
            <a:r>
              <a:rPr lang="en-US" sz="3600" dirty="0"/>
              <a:t>BAPTISM ROLE PLAY ACTIVITY</a:t>
            </a:r>
            <a:endParaRPr lang="es-MX" sz="6600" b="1" dirty="0"/>
          </a:p>
        </p:txBody>
      </p:sp>
      <p:sp>
        <p:nvSpPr>
          <p:cNvPr id="2" name="TextBox 1"/>
          <p:cNvSpPr txBox="1"/>
          <p:nvPr/>
        </p:nvSpPr>
        <p:spPr>
          <a:xfrm>
            <a:off x="7696200" y="2346960"/>
            <a:ext cx="4320540" cy="3046988"/>
          </a:xfrm>
          <a:prstGeom prst="rect">
            <a:avLst/>
          </a:prstGeom>
          <a:solidFill>
            <a:schemeClr val="accent2">
              <a:lumMod val="20000"/>
              <a:lumOff val="80000"/>
            </a:schemeClr>
          </a:solidFill>
          <a:effectLst>
            <a:softEdge rad="63500"/>
          </a:effectLst>
        </p:spPr>
        <p:txBody>
          <a:bodyPr wrap="square" rtlCol="0">
            <a:spAutoFit/>
          </a:bodyPr>
          <a:lstStyle/>
          <a:p>
            <a:pPr algn="ctr"/>
            <a:r>
              <a:rPr lang="en-US" sz="2400" dirty="0"/>
              <a:t>The sign for the Sacrament of Baptism is the natural water that is poured on the person three times, </a:t>
            </a:r>
            <a:r>
              <a:rPr lang="en-US" sz="2400" dirty="0" smtClean="0"/>
              <a:t>accompanied </a:t>
            </a:r>
            <a:r>
              <a:rPr lang="en-US" sz="2400" dirty="0"/>
              <a:t>by the words of the presider, </a:t>
            </a:r>
            <a:endParaRPr lang="en-US" sz="2400" dirty="0" smtClean="0"/>
          </a:p>
          <a:p>
            <a:pPr algn="ctr"/>
            <a:r>
              <a:rPr lang="en-US" sz="2400" dirty="0" smtClean="0"/>
              <a:t>“[</a:t>
            </a:r>
            <a:r>
              <a:rPr lang="en-US" sz="2400" dirty="0"/>
              <a:t>Name], I baptize you in the name of the Father, and of the Son, and of the Holy Spirit</a:t>
            </a:r>
            <a:r>
              <a:rPr lang="en-US" sz="2400" dirty="0" smtClean="0"/>
              <a:t>.”</a:t>
            </a:r>
            <a:endParaRPr lang="en-US" sz="2400" dirty="0"/>
          </a:p>
        </p:txBody>
      </p:sp>
    </p:spTree>
    <p:extLst>
      <p:ext uri="{BB962C8B-B14F-4D97-AF65-F5344CB8AC3E}">
        <p14:creationId xmlns:p14="http://schemas.microsoft.com/office/powerpoint/2010/main" val="568502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ppy iPhone Apps - The Psychedelic Experience - Shroomery Message Boar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10259"/>
            <a:ext cx="12192000" cy="6068061"/>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523220"/>
          </a:xfrm>
          <a:prstGeom prst="rect">
            <a:avLst/>
          </a:prstGeom>
          <a:noFill/>
        </p:spPr>
        <p:txBody>
          <a:bodyPr wrap="square" rtlCol="0">
            <a:spAutoFit/>
          </a:bodyPr>
          <a:lstStyle/>
          <a:p>
            <a:pPr algn="ctr"/>
            <a:r>
              <a:rPr lang="en-US" sz="2800" dirty="0"/>
              <a:t>FAMILY </a:t>
            </a:r>
            <a:r>
              <a:rPr lang="en-US" sz="2800" dirty="0" smtClean="0"/>
              <a:t>CONVERSATION ACTIVITY</a:t>
            </a:r>
            <a:endParaRPr lang="es-MX" sz="2800" b="1" dirty="0"/>
          </a:p>
        </p:txBody>
      </p:sp>
      <p:sp>
        <p:nvSpPr>
          <p:cNvPr id="2" name="TextBox 1"/>
          <p:cNvSpPr txBox="1"/>
          <p:nvPr/>
        </p:nvSpPr>
        <p:spPr>
          <a:xfrm>
            <a:off x="461554" y="1294620"/>
            <a:ext cx="11151325" cy="5970865"/>
          </a:xfrm>
          <a:prstGeom prst="rect">
            <a:avLst/>
          </a:prstGeom>
          <a:noFill/>
        </p:spPr>
        <p:txBody>
          <a:bodyPr wrap="square" rtlCol="0">
            <a:spAutoFit/>
          </a:bodyPr>
          <a:lstStyle/>
          <a:p>
            <a:pPr algn="ctr"/>
            <a:endParaRPr lang="en-US" sz="3200" b="1" i="1" dirty="0" smtClean="0">
              <a:solidFill>
                <a:srgbClr val="002060"/>
              </a:solidFill>
              <a:latin typeface="Arial" panose="020B0604020202020204" pitchFamily="34" charset="0"/>
              <a:cs typeface="Arial" panose="020B0604020202020204" pitchFamily="34" charset="0"/>
            </a:endParaRPr>
          </a:p>
          <a:p>
            <a:pPr algn="ctr"/>
            <a:r>
              <a:rPr lang="en-US" sz="3200" b="1" i="1" dirty="0" smtClean="0">
                <a:solidFill>
                  <a:srgbClr val="002060"/>
                </a:solidFill>
                <a:latin typeface="Arial" panose="020B0604020202020204" pitchFamily="34" charset="0"/>
                <a:cs typeface="Arial" panose="020B0604020202020204" pitchFamily="34" charset="0"/>
              </a:rPr>
              <a:t>“</a:t>
            </a:r>
            <a:r>
              <a:rPr lang="en-US" sz="3200" i="1" dirty="0" smtClean="0">
                <a:solidFill>
                  <a:srgbClr val="002060"/>
                </a:solidFill>
                <a:latin typeface="Arial" panose="020B0604020202020204" pitchFamily="34" charset="0"/>
                <a:cs typeface="Arial" panose="020B0604020202020204" pitchFamily="34" charset="0"/>
              </a:rPr>
              <a:t>[</a:t>
            </a:r>
            <a:r>
              <a:rPr lang="en-US" sz="3200" b="1" i="1" dirty="0">
                <a:solidFill>
                  <a:srgbClr val="002060"/>
                </a:solidFill>
                <a:latin typeface="Arial" panose="020B0604020202020204" pitchFamily="34" charset="0"/>
                <a:cs typeface="Arial" panose="020B0604020202020204" pitchFamily="34" charset="0"/>
              </a:rPr>
              <a:t>Sacraments</a:t>
            </a:r>
            <a:r>
              <a:rPr lang="en-US" sz="3200" i="1" dirty="0">
                <a:solidFill>
                  <a:srgbClr val="002060"/>
                </a:solidFill>
                <a:latin typeface="Arial" panose="020B0604020202020204" pitchFamily="34" charset="0"/>
                <a:cs typeface="Arial" panose="020B0604020202020204" pitchFamily="34" charset="0"/>
              </a:rPr>
              <a:t>]</a:t>
            </a:r>
            <a:r>
              <a:rPr lang="en-US" sz="3200" b="1" i="1" dirty="0">
                <a:solidFill>
                  <a:srgbClr val="002060"/>
                </a:solidFill>
                <a:latin typeface="Arial" panose="020B0604020202020204" pitchFamily="34" charset="0"/>
                <a:cs typeface="Arial" panose="020B0604020202020204" pitchFamily="34" charset="0"/>
              </a:rPr>
              <a:t> are like ladders that God gave to </a:t>
            </a:r>
            <a:r>
              <a:rPr lang="en-US" sz="3200" b="1" i="1" dirty="0" smtClean="0">
                <a:solidFill>
                  <a:srgbClr val="002060"/>
                </a:solidFill>
                <a:latin typeface="Arial" panose="020B0604020202020204" pitchFamily="34" charset="0"/>
                <a:cs typeface="Arial" panose="020B0604020202020204" pitchFamily="34" charset="0"/>
              </a:rPr>
              <a:t>Himself </a:t>
            </a:r>
            <a:r>
              <a:rPr lang="en-US" sz="3200" b="1" i="1" dirty="0">
                <a:solidFill>
                  <a:srgbClr val="002060"/>
                </a:solidFill>
                <a:latin typeface="Arial" panose="020B0604020202020204" pitchFamily="34" charset="0"/>
                <a:cs typeface="Arial" panose="020B0604020202020204" pitchFamily="34" charset="0"/>
              </a:rPr>
              <a:t>by which He climbs down to us.” </a:t>
            </a:r>
            <a:r>
              <a:rPr lang="en-US" sz="2400" b="1" dirty="0">
                <a:solidFill>
                  <a:srgbClr val="002060"/>
                </a:solidFill>
                <a:latin typeface="Arial" panose="020B0604020202020204" pitchFamily="34" charset="0"/>
                <a:cs typeface="Arial" panose="020B0604020202020204" pitchFamily="34" charset="0"/>
              </a:rPr>
              <a:t>Dr. Peter </a:t>
            </a:r>
            <a:r>
              <a:rPr lang="en-US" sz="2400" b="1" dirty="0" err="1">
                <a:solidFill>
                  <a:srgbClr val="002060"/>
                </a:solidFill>
                <a:latin typeface="Arial" panose="020B0604020202020204" pitchFamily="34" charset="0"/>
                <a:cs typeface="Arial" panose="020B0604020202020204" pitchFamily="34" charset="0"/>
              </a:rPr>
              <a:t>Kreeft</a:t>
            </a:r>
            <a:endParaRPr lang="en-US" sz="2400" b="1" dirty="0">
              <a:solidFill>
                <a:srgbClr val="002060"/>
              </a:solidFill>
              <a:latin typeface="Arial" panose="020B0604020202020204" pitchFamily="34" charset="0"/>
              <a:cs typeface="Arial" panose="020B0604020202020204" pitchFamily="34" charset="0"/>
            </a:endParaRPr>
          </a:p>
          <a:p>
            <a:endParaRPr lang="en-US" sz="3200" dirty="0" smtClean="0"/>
          </a:p>
          <a:p>
            <a:pPr marL="457200" indent="-457200" algn="ctr">
              <a:buFont typeface="Arial" panose="020B0604020202020204" pitchFamily="34" charset="0"/>
              <a:buChar char="•"/>
            </a:pPr>
            <a:r>
              <a:rPr lang="en-US" sz="3200" dirty="0" smtClean="0">
                <a:solidFill>
                  <a:srgbClr val="002060"/>
                </a:solidFill>
              </a:rPr>
              <a:t>What </a:t>
            </a:r>
            <a:r>
              <a:rPr lang="en-US" sz="3200" dirty="0">
                <a:solidFill>
                  <a:srgbClr val="002060"/>
                </a:solidFill>
              </a:rPr>
              <a:t>does that </a:t>
            </a:r>
            <a:r>
              <a:rPr lang="en-US" sz="3200" dirty="0" smtClean="0">
                <a:solidFill>
                  <a:srgbClr val="002060"/>
                </a:solidFill>
              </a:rPr>
              <a:t>quote mean </a:t>
            </a:r>
            <a:r>
              <a:rPr lang="en-US" sz="3200" dirty="0">
                <a:solidFill>
                  <a:srgbClr val="002060"/>
                </a:solidFill>
              </a:rPr>
              <a:t>to you? </a:t>
            </a:r>
          </a:p>
          <a:p>
            <a:pPr algn="ctr"/>
            <a:endParaRPr lang="en-US" sz="3200" dirty="0" smtClean="0">
              <a:solidFill>
                <a:srgbClr val="002060"/>
              </a:solidFill>
            </a:endParaRPr>
          </a:p>
          <a:p>
            <a:pPr marL="457200" indent="-457200" algn="ctr">
              <a:buFont typeface="Arial" panose="020B0604020202020204" pitchFamily="34" charset="0"/>
              <a:buChar char="•"/>
            </a:pPr>
            <a:r>
              <a:rPr lang="en-US" sz="3200" dirty="0" smtClean="0">
                <a:solidFill>
                  <a:srgbClr val="002060"/>
                </a:solidFill>
              </a:rPr>
              <a:t>Each </a:t>
            </a:r>
            <a:r>
              <a:rPr lang="en-US" sz="3200" dirty="0">
                <a:solidFill>
                  <a:srgbClr val="002060"/>
                </a:solidFill>
              </a:rPr>
              <a:t>family member draws/colors a picture </a:t>
            </a:r>
            <a:r>
              <a:rPr lang="en-US" sz="3200" dirty="0" smtClean="0">
                <a:solidFill>
                  <a:srgbClr val="002060"/>
                </a:solidFill>
              </a:rPr>
              <a:t>showing </a:t>
            </a:r>
            <a:r>
              <a:rPr lang="en-US" sz="3200" dirty="0">
                <a:solidFill>
                  <a:srgbClr val="002060"/>
                </a:solidFill>
              </a:rPr>
              <a:t>what the quote means to him/her</a:t>
            </a:r>
            <a:r>
              <a:rPr lang="en-US" sz="3200" dirty="0" smtClean="0">
                <a:solidFill>
                  <a:srgbClr val="002060"/>
                </a:solidFill>
              </a:rPr>
              <a:t>.</a:t>
            </a:r>
          </a:p>
          <a:p>
            <a:pPr algn="ctr"/>
            <a:r>
              <a:rPr lang="en-US" sz="3200" dirty="0" smtClean="0">
                <a:solidFill>
                  <a:srgbClr val="002060"/>
                </a:solidFill>
              </a:rPr>
              <a:t> </a:t>
            </a:r>
          </a:p>
          <a:p>
            <a:pPr marL="457200" indent="-457200" algn="ctr">
              <a:buFont typeface="Arial" panose="020B0604020202020204" pitchFamily="34" charset="0"/>
              <a:buChar char="•"/>
            </a:pPr>
            <a:r>
              <a:rPr lang="en-US" sz="3200" dirty="0">
                <a:solidFill>
                  <a:srgbClr val="002060"/>
                </a:solidFill>
              </a:rPr>
              <a:t>E</a:t>
            </a:r>
            <a:r>
              <a:rPr lang="en-US" sz="3200" dirty="0" smtClean="0">
                <a:solidFill>
                  <a:srgbClr val="002060"/>
                </a:solidFill>
              </a:rPr>
              <a:t>ach </a:t>
            </a:r>
            <a:r>
              <a:rPr lang="en-US" sz="3200" dirty="0">
                <a:solidFill>
                  <a:srgbClr val="002060"/>
                </a:solidFill>
              </a:rPr>
              <a:t>person explains his/her </a:t>
            </a:r>
            <a:r>
              <a:rPr lang="en-US" sz="3200" dirty="0" smtClean="0">
                <a:solidFill>
                  <a:srgbClr val="002060"/>
                </a:solidFill>
              </a:rPr>
              <a:t>picture.</a:t>
            </a:r>
            <a:endParaRPr lang="en-US" sz="3200" dirty="0">
              <a:solidFill>
                <a:srgbClr val="002060"/>
              </a:solidFill>
            </a:endParaRPr>
          </a:p>
          <a:p>
            <a:pPr algn="ctr"/>
            <a:endParaRPr lang="en-US" sz="2000" dirty="0">
              <a:solidFill>
                <a:srgbClr val="002060"/>
              </a:solidFill>
            </a:endParaRPr>
          </a:p>
          <a:p>
            <a:endParaRPr lang="en-US" dirty="0"/>
          </a:p>
          <a:p>
            <a:r>
              <a:rPr lang="en-US" sz="2400" dirty="0"/>
              <a:t>  </a:t>
            </a:r>
            <a:endParaRPr lang="en-US" dirty="0"/>
          </a:p>
        </p:txBody>
      </p:sp>
    </p:spTree>
    <p:extLst>
      <p:ext uri="{BB962C8B-B14F-4D97-AF65-F5344CB8AC3E}">
        <p14:creationId xmlns:p14="http://schemas.microsoft.com/office/powerpoint/2010/main" val="1552318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646331"/>
          </a:xfrm>
          <a:prstGeom prst="rect">
            <a:avLst/>
          </a:prstGeom>
          <a:noFill/>
        </p:spPr>
        <p:txBody>
          <a:bodyPr wrap="square" rtlCol="0">
            <a:spAutoFit/>
          </a:bodyPr>
          <a:lstStyle/>
          <a:p>
            <a:pPr algn="ctr"/>
            <a:r>
              <a:rPr lang="en-US" sz="3600" dirty="0" smtClean="0"/>
              <a:t>Your FAMILY AT-HOME MISSION is to:</a:t>
            </a:r>
            <a:endParaRPr lang="es-MX" sz="3600" b="1" dirty="0"/>
          </a:p>
        </p:txBody>
      </p:sp>
      <p:sp>
        <p:nvSpPr>
          <p:cNvPr id="2" name="TextBox 1"/>
          <p:cNvSpPr txBox="1"/>
          <p:nvPr/>
        </p:nvSpPr>
        <p:spPr>
          <a:xfrm>
            <a:off x="284480" y="1078524"/>
            <a:ext cx="711161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Watch </a:t>
            </a:r>
            <a:r>
              <a:rPr lang="en-US" sz="2400" dirty="0"/>
              <a:t>the videos about the Sacrament of Baptism. </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Find </a:t>
            </a:r>
            <a:r>
              <a:rPr lang="en-US" sz="2400" dirty="0"/>
              <a:t>baptism items or sacramental(s) that were received by each family member at his/her Baptism and bring those items to the Week 3 gathering.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Since </a:t>
            </a:r>
            <a:r>
              <a:rPr lang="en-US" sz="2400" dirty="0"/>
              <a:t>this is the month of the Rosary (October), please place your family rosaries on your home altars next to your family bibles.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On </a:t>
            </a:r>
            <a:r>
              <a:rPr lang="en-US" sz="2400" dirty="0"/>
              <a:t>November 1st, All Saints Day, we celebrate and show God that we are grateful for the saints who are in Heaven and for all the help they give us. </a:t>
            </a:r>
            <a:r>
              <a:rPr lang="en-US" sz="2400" dirty="0" smtClean="0"/>
              <a:t>             Say </a:t>
            </a:r>
            <a:r>
              <a:rPr lang="en-US" sz="2400" dirty="0"/>
              <a:t>a prayer to the saint with whose name you were baptized, asking him/her to pray for you.  </a:t>
            </a:r>
          </a:p>
        </p:txBody>
      </p:sp>
      <p:pic>
        <p:nvPicPr>
          <p:cNvPr id="3" name="Picture 2" descr="errantem animum: My New Rosar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6090" y="1078524"/>
            <a:ext cx="5357250" cy="5939496"/>
          </a:xfrm>
          <a:prstGeom prst="rect">
            <a:avLst/>
          </a:prstGeom>
        </p:spPr>
      </p:pic>
    </p:spTree>
    <p:extLst>
      <p:ext uri="{BB962C8B-B14F-4D97-AF65-F5344CB8AC3E}">
        <p14:creationId xmlns:p14="http://schemas.microsoft.com/office/powerpoint/2010/main" val="2635010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33819" y="1432560"/>
            <a:ext cx="6758181" cy="5425440"/>
          </a:xfrm>
          <a:prstGeom prst="rect">
            <a:avLst/>
          </a:prstGeom>
        </p:spPr>
      </p:pic>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0" y="216096"/>
            <a:ext cx="12192000" cy="1323439"/>
          </a:xfrm>
          <a:prstGeom prst="rect">
            <a:avLst/>
          </a:prstGeom>
          <a:noFill/>
        </p:spPr>
        <p:txBody>
          <a:bodyPr wrap="square" rtlCol="0">
            <a:spAutoFit/>
          </a:bodyPr>
          <a:lstStyle/>
          <a:p>
            <a:pPr algn="ctr"/>
            <a:r>
              <a:rPr lang="en-US" sz="4000" dirty="0"/>
              <a:t>Your FAMILY AT-HOME MISSION </a:t>
            </a:r>
            <a:r>
              <a:rPr lang="en-US" sz="4000" dirty="0" smtClean="0"/>
              <a:t>continued:</a:t>
            </a:r>
            <a:endParaRPr lang="es-MX" sz="4000" b="1" dirty="0"/>
          </a:p>
          <a:p>
            <a:pPr algn="ctr"/>
            <a:endParaRPr lang="es-MX" sz="4000" b="1" dirty="0"/>
          </a:p>
        </p:txBody>
      </p:sp>
      <p:sp>
        <p:nvSpPr>
          <p:cNvPr id="2" name="TextBox 1"/>
          <p:cNvSpPr txBox="1"/>
          <p:nvPr/>
        </p:nvSpPr>
        <p:spPr>
          <a:xfrm>
            <a:off x="233680" y="1286618"/>
            <a:ext cx="7290598" cy="6586418"/>
          </a:xfrm>
          <a:prstGeom prst="rect">
            <a:avLst/>
          </a:prstGeom>
          <a:noFill/>
        </p:spPr>
        <p:txBody>
          <a:bodyPr wrap="square" rtlCol="0">
            <a:spAutoFit/>
          </a:bodyPr>
          <a:lstStyle/>
          <a:p>
            <a:pPr marL="342900" indent="-342900">
              <a:buFont typeface="Arial" panose="020B0604020202020204" pitchFamily="34" charset="0"/>
              <a:buChar char="•"/>
            </a:pPr>
            <a:r>
              <a:rPr lang="en-US" sz="2000" dirty="0"/>
              <a:t>On November 2nd, All Souls Day, we pray for our loved ones who have died as well as for all those who are in Purgatory waiting for us to pray for them, so they too can go to Heaven and finally be with God forever! </a:t>
            </a:r>
            <a:endParaRPr lang="en-US" sz="2000" dirty="0" smtClean="0"/>
          </a:p>
          <a:p>
            <a:endParaRPr lang="en-US" sz="2000" dirty="0"/>
          </a:p>
          <a:p>
            <a:pPr marL="342900" indent="-342900">
              <a:buFont typeface="Arial" panose="020B0604020202020204" pitchFamily="34" charset="0"/>
              <a:buChar char="•"/>
            </a:pPr>
            <a:r>
              <a:rPr lang="en-US" sz="2000" dirty="0"/>
              <a:t>Bring a picture of a family member or friend of the family who has died that for whom you want us to pray to the Week 3 gathering. Be ready to share about who the person is, and why he/she is important to your family. Also, was that special person named after a saint? Do you have a favorite saint? Why is that saint your favorite? Are you named after a saint? Who is that saint? </a:t>
            </a:r>
          </a:p>
          <a:p>
            <a:endParaRPr lang="en-US" sz="2000" dirty="0" smtClean="0"/>
          </a:p>
          <a:p>
            <a:pPr marL="342900" indent="-342900">
              <a:buFont typeface="Arial" panose="020B0604020202020204" pitchFamily="34" charset="0"/>
              <a:buChar char="•"/>
            </a:pPr>
            <a:r>
              <a:rPr lang="en-US" sz="2000" dirty="0" smtClean="0"/>
              <a:t>Gather </a:t>
            </a:r>
            <a:r>
              <a:rPr lang="en-US" sz="2000" dirty="0"/>
              <a:t>in your prayer space/around your home altar as a family. Take a moment to be silent with God together, and say a prayer for your family member or family friend, and for one another. Then end by praying a decade of the Rosary together while meditating on the First Luminous Mystery, The Baptism of Jesus.</a:t>
            </a:r>
          </a:p>
          <a:p>
            <a:pPr algn="ctr"/>
            <a:endParaRPr lang="en-US" sz="2000" dirty="0"/>
          </a:p>
          <a:p>
            <a:endParaRPr lang="en-US" dirty="0"/>
          </a:p>
          <a:p>
            <a:r>
              <a:rPr lang="en-US" sz="2400" dirty="0"/>
              <a:t>  </a:t>
            </a:r>
            <a:endParaRPr lang="en-US" dirty="0"/>
          </a:p>
        </p:txBody>
      </p:sp>
    </p:spTree>
    <p:extLst>
      <p:ext uri="{BB962C8B-B14F-4D97-AF65-F5344CB8AC3E}">
        <p14:creationId xmlns:p14="http://schemas.microsoft.com/office/powerpoint/2010/main" val="4259757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354580" y="154541"/>
            <a:ext cx="7482840" cy="769441"/>
          </a:xfrm>
          <a:prstGeom prst="rect">
            <a:avLst/>
          </a:prstGeom>
          <a:noFill/>
        </p:spPr>
        <p:txBody>
          <a:bodyPr wrap="square" rtlCol="0">
            <a:spAutoFit/>
          </a:bodyPr>
          <a:lstStyle/>
          <a:p>
            <a:pPr algn="ctr"/>
            <a:r>
              <a:rPr lang="en-US" sz="4400" b="1" dirty="0" smtClean="0"/>
              <a:t>CLOSING PRAYER</a:t>
            </a:r>
            <a:endParaRPr lang="en-US" sz="4400" b="1" dirty="0"/>
          </a:p>
        </p:txBody>
      </p:sp>
      <p:sp>
        <p:nvSpPr>
          <p:cNvPr id="4" name="TextBox 3"/>
          <p:cNvSpPr txBox="1"/>
          <p:nvPr/>
        </p:nvSpPr>
        <p:spPr>
          <a:xfrm>
            <a:off x="335280" y="1248501"/>
            <a:ext cx="7193280" cy="5570756"/>
          </a:xfrm>
          <a:prstGeom prst="rect">
            <a:avLst/>
          </a:prstGeom>
          <a:noFill/>
        </p:spPr>
        <p:txBody>
          <a:bodyPr wrap="square" rtlCol="0">
            <a:spAutoFit/>
          </a:bodyPr>
          <a:lstStyle/>
          <a:p>
            <a:r>
              <a:rPr lang="en-US" sz="2000" dirty="0"/>
              <a:t>Lord, thank </a:t>
            </a:r>
            <a:r>
              <a:rPr lang="en-US" sz="2000" dirty="0" smtClean="0"/>
              <a:t>You </a:t>
            </a:r>
            <a:r>
              <a:rPr lang="en-US" sz="2000" dirty="0"/>
              <a:t>for the precious gift of Baptism, by which </a:t>
            </a:r>
            <a:r>
              <a:rPr lang="en-US" sz="2000" dirty="0" smtClean="0"/>
              <a:t>You </a:t>
            </a:r>
            <a:r>
              <a:rPr lang="en-US" sz="2000" dirty="0"/>
              <a:t>have claimed us as Your own, so that we can publicly declare our love for You and witness to Your love. </a:t>
            </a:r>
            <a:endParaRPr lang="en-US" sz="2000" dirty="0" smtClean="0"/>
          </a:p>
          <a:p>
            <a:endParaRPr lang="en-US" sz="2000" dirty="0"/>
          </a:p>
          <a:p>
            <a:r>
              <a:rPr lang="en-US" sz="2000" dirty="0"/>
              <a:t>Lord, we ask for Your goodness and blessings to be poured out on us, Your faithful servants. </a:t>
            </a:r>
            <a:endParaRPr lang="en-US" sz="2000" dirty="0" smtClean="0"/>
          </a:p>
          <a:p>
            <a:endParaRPr lang="en-US" sz="2000" dirty="0"/>
          </a:p>
          <a:p>
            <a:r>
              <a:rPr lang="en-US" sz="2000" dirty="0"/>
              <a:t>We pray that You would work deeply within our hearts and souls to renew and refresh us each day. </a:t>
            </a:r>
            <a:endParaRPr lang="en-US" sz="2000" dirty="0" smtClean="0"/>
          </a:p>
          <a:p>
            <a:endParaRPr lang="en-US" sz="2000" dirty="0"/>
          </a:p>
          <a:p>
            <a:r>
              <a:rPr lang="en-US" sz="2000" dirty="0"/>
              <a:t>Come guide our footsteps, give us a hope and a vision for the future. </a:t>
            </a:r>
            <a:endParaRPr lang="en-US" sz="2000" dirty="0" smtClean="0"/>
          </a:p>
          <a:p>
            <a:endParaRPr lang="en-US" sz="2000" dirty="0"/>
          </a:p>
          <a:p>
            <a:r>
              <a:rPr lang="en-US" sz="2000" dirty="0"/>
              <a:t>Father, through Your Son Jesus and by the power of the Holy Spirit, cover and protect us now, encircle us with Your promises and fill our hearts with joy. Amen. </a:t>
            </a:r>
            <a:endParaRPr lang="en-US" sz="2000" dirty="0" smtClean="0"/>
          </a:p>
          <a:p>
            <a:endParaRPr lang="en-US" dirty="0"/>
          </a:p>
          <a:p>
            <a:r>
              <a:rPr lang="en-US" dirty="0" smtClean="0"/>
              <a:t>Adapted </a:t>
            </a:r>
            <a:r>
              <a:rPr lang="en-US" dirty="0"/>
              <a:t>from www.xavier.edu</a:t>
            </a:r>
          </a:p>
        </p:txBody>
      </p:sp>
      <p:pic>
        <p:nvPicPr>
          <p:cNvPr id="6" name="Picture 5" descr="File:Baptism 004.jpg - The Work of God's Childr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0" y="1594274"/>
            <a:ext cx="4170929" cy="4175760"/>
          </a:xfrm>
          <a:prstGeom prst="rect">
            <a:avLst/>
          </a:prstGeom>
        </p:spPr>
      </p:pic>
    </p:spTree>
    <p:extLst>
      <p:ext uri="{BB962C8B-B14F-4D97-AF65-F5344CB8AC3E}">
        <p14:creationId xmlns:p14="http://schemas.microsoft.com/office/powerpoint/2010/main" val="970123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8453" y="1372671"/>
            <a:ext cx="6027938" cy="5293757"/>
          </a:xfrm>
          <a:prstGeom prst="rect">
            <a:avLst/>
          </a:prstGeom>
        </p:spPr>
        <p:txBody>
          <a:bodyPr wrap="square">
            <a:spAutoFit/>
          </a:bodyPr>
          <a:lstStyle/>
          <a:p>
            <a:r>
              <a:rPr lang="en-US" sz="2600" dirty="0"/>
              <a:t>Lord Jesus Christ, we entrust our family to You and ask for Your blessing and protection. </a:t>
            </a:r>
          </a:p>
          <a:p>
            <a:endParaRPr lang="en-US" sz="2600" dirty="0"/>
          </a:p>
          <a:p>
            <a:r>
              <a:rPr lang="en-US" sz="2600" dirty="0"/>
              <a:t>We love You Lord Jesus with all our hearts, and we ask that You help our family to become more like the Holy Family.</a:t>
            </a:r>
          </a:p>
          <a:p>
            <a:endParaRPr lang="en-US" sz="2600" dirty="0"/>
          </a:p>
          <a:p>
            <a:r>
              <a:rPr lang="en-US" sz="2600" dirty="0"/>
              <a:t>Help us to be kind, loving, and patient with one another.</a:t>
            </a:r>
          </a:p>
          <a:p>
            <a:endParaRPr lang="en-US" sz="2600" dirty="0"/>
          </a:p>
          <a:p>
            <a:r>
              <a:rPr lang="en-US" sz="2600" dirty="0"/>
              <a:t>Give us all the grace we need to become saints and Your faithful disciples. Amen.</a:t>
            </a: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pic>
        <p:nvPicPr>
          <p:cNvPr id="8" name="Picture 7" descr="Amazon.com: Sacred Heart of Jesus Religious Home Decor &amp; Modern Painting of  Jesus Christ Print, Living Room Decor Sacred Heart Jesus Wall Art, Jesus  Pictures Poster for Walls, Sagrado Wall Decor f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880" y="1731840"/>
            <a:ext cx="3947160" cy="4424801"/>
          </a:xfrm>
          <a:prstGeom prst="rect">
            <a:avLst/>
          </a:prstGeom>
          <a:noFill/>
          <a:ln>
            <a:noFill/>
          </a:ln>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468880" y="117062"/>
            <a:ext cx="6088380" cy="124691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    </a:t>
            </a:r>
            <a:r>
              <a:rPr lang="en-US" b="1" i="1" dirty="0" smtClean="0"/>
              <a:t>Silent </a:t>
            </a:r>
            <a:r>
              <a:rPr lang="en-US" b="1" i="1" dirty="0"/>
              <a:t>Communication</a:t>
            </a:r>
          </a:p>
          <a:p>
            <a:pPr algn="ctr"/>
            <a:endParaRPr lang="en-US" sz="4800" cap="all" baseline="30000" dirty="0">
              <a:latin typeface="Antenna Black" panose="02000505000000020004" pitchFamily="2" charset="0"/>
            </a:endParaRPr>
          </a:p>
        </p:txBody>
      </p:sp>
      <p:pic>
        <p:nvPicPr>
          <p:cNvPr id="3" name="Picture 2" descr="Psst Quiet Secret · Free image on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15794" y="0"/>
            <a:ext cx="4720046" cy="7257347"/>
          </a:xfrm>
          <a:prstGeom prst="rect">
            <a:avLst/>
          </a:prstGeom>
        </p:spPr>
      </p:pic>
      <p:sp>
        <p:nvSpPr>
          <p:cNvPr id="6" name="TextBox 5"/>
          <p:cNvSpPr txBox="1"/>
          <p:nvPr/>
        </p:nvSpPr>
        <p:spPr>
          <a:xfrm>
            <a:off x="141316" y="1839884"/>
            <a:ext cx="8210204" cy="5047536"/>
          </a:xfrm>
          <a:prstGeom prst="rect">
            <a:avLst/>
          </a:prstGeom>
          <a:noFill/>
        </p:spPr>
        <p:txBody>
          <a:bodyPr wrap="square" rtlCol="0">
            <a:spAutoFit/>
          </a:bodyPr>
          <a:lstStyle/>
          <a:p>
            <a:pPr marL="457200" indent="-457200">
              <a:buFont typeface="Arial" panose="020B0604020202020204" pitchFamily="34" charset="0"/>
              <a:buChar char="•"/>
            </a:pPr>
            <a:r>
              <a:rPr lang="en-US" sz="2800" b="1" i="1" dirty="0"/>
              <a:t>For Round One</a:t>
            </a:r>
            <a:r>
              <a:rPr lang="en-US" sz="2800" dirty="0"/>
              <a:t>, family members are secretly given a number and </a:t>
            </a:r>
            <a:r>
              <a:rPr lang="en-US" sz="2800" dirty="0" smtClean="0"/>
              <a:t>arrange </a:t>
            </a:r>
            <a:r>
              <a:rPr lang="en-US" sz="2800" dirty="0"/>
              <a:t>themselves, </a:t>
            </a:r>
            <a:r>
              <a:rPr lang="en-US" sz="2800" b="1" i="1" dirty="0"/>
              <a:t>WITHOUT </a:t>
            </a:r>
            <a:r>
              <a:rPr lang="en-US" sz="2800" b="1" i="1" dirty="0" smtClean="0"/>
              <a:t>SPEAKING or USING THEIR FINGERS </a:t>
            </a:r>
            <a:r>
              <a:rPr lang="en-US" sz="2800" dirty="0" smtClean="0"/>
              <a:t>to indicate </a:t>
            </a:r>
            <a:r>
              <a:rPr lang="en-US" sz="2800" dirty="0" smtClean="0"/>
              <a:t>the </a:t>
            </a:r>
            <a:r>
              <a:rPr lang="en-US" sz="2800" dirty="0" smtClean="0"/>
              <a:t>number, </a:t>
            </a:r>
            <a:r>
              <a:rPr lang="en-US" sz="2800" dirty="0"/>
              <a:t>in numerical order by </a:t>
            </a:r>
            <a:r>
              <a:rPr lang="en-US" sz="2800" dirty="0" smtClean="0"/>
              <a:t>making </a:t>
            </a:r>
            <a:r>
              <a:rPr lang="en-US" sz="2800" dirty="0"/>
              <a:t>up their own sign language. </a:t>
            </a:r>
            <a:endParaRPr lang="en-US" sz="2800" dirty="0" smtClean="0"/>
          </a:p>
          <a:p>
            <a:endParaRPr lang="en-US" sz="2800" dirty="0"/>
          </a:p>
          <a:p>
            <a:pPr marL="457200" indent="-457200">
              <a:buFont typeface="Arial" panose="020B0604020202020204" pitchFamily="34" charset="0"/>
              <a:buChar char="•"/>
            </a:pPr>
            <a:r>
              <a:rPr lang="en-US" sz="2800" b="1" i="1" dirty="0"/>
              <a:t>For Round Two</a:t>
            </a:r>
            <a:r>
              <a:rPr lang="en-US" sz="2800" dirty="0"/>
              <a:t>, </a:t>
            </a:r>
            <a:r>
              <a:rPr lang="en-US" sz="2800" dirty="0" smtClean="0"/>
              <a:t>families </a:t>
            </a:r>
            <a:r>
              <a:rPr lang="en-US" sz="2800" dirty="0"/>
              <a:t>arrange themselves in order of the calendar month of their birthdays. The family that arranges themselves the fastest wins! </a:t>
            </a:r>
            <a:endParaRPr lang="en-US" sz="2800" dirty="0" smtClean="0"/>
          </a:p>
          <a:p>
            <a:r>
              <a:rPr lang="en-US" sz="2800" dirty="0" smtClean="0"/>
              <a:t>    (</a:t>
            </a:r>
            <a:r>
              <a:rPr lang="en-US" sz="2800" dirty="0"/>
              <a:t>Larger families may need to break into two </a:t>
            </a:r>
            <a:r>
              <a:rPr lang="en-US" sz="2800" dirty="0" smtClean="0"/>
              <a:t>groups</a:t>
            </a:r>
            <a:r>
              <a:rPr lang="en-US" sz="2800" dirty="0"/>
              <a:t>.)  </a:t>
            </a:r>
            <a:endParaRPr lang="en-US" sz="2800" dirty="0" smtClean="0"/>
          </a:p>
          <a:p>
            <a:r>
              <a:rPr lang="en-US" sz="2800" dirty="0" smtClean="0"/>
              <a:t>                 </a:t>
            </a:r>
          </a:p>
          <a:p>
            <a:r>
              <a:rPr lang="en-US" sz="1400" dirty="0" smtClean="0"/>
              <a:t>(</a:t>
            </a:r>
            <a:r>
              <a:rPr lang="en-US" sz="1400" dirty="0"/>
              <a:t>adapted from www.signupgenius.com)</a:t>
            </a:r>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8" y="253387"/>
            <a:ext cx="12200468" cy="5805206"/>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129638" y="154541"/>
            <a:ext cx="9210701" cy="1508105"/>
          </a:xfrm>
          <a:prstGeom prst="rect">
            <a:avLst/>
          </a:prstGeom>
          <a:noFill/>
        </p:spPr>
        <p:txBody>
          <a:bodyPr wrap="square" rtlCol="0">
            <a:spAutoFit/>
          </a:bodyPr>
          <a:lstStyle/>
          <a:p>
            <a:pPr algn="ctr"/>
            <a:r>
              <a:rPr lang="en-US" sz="4400" dirty="0"/>
              <a:t> </a:t>
            </a:r>
            <a:r>
              <a:rPr lang="en-US" sz="4400" dirty="0" smtClean="0"/>
              <a:t>  </a:t>
            </a:r>
            <a:r>
              <a:rPr lang="en-US" sz="4800" b="1" dirty="0" smtClean="0"/>
              <a:t>Why </a:t>
            </a:r>
            <a:r>
              <a:rPr lang="en-US" sz="4800" b="1" dirty="0"/>
              <a:t>do we need sacraments?</a:t>
            </a:r>
            <a:endParaRPr lang="en-US" sz="4800" b="1" dirty="0">
              <a:solidFill>
                <a:schemeClr val="bg1"/>
              </a:solidFill>
            </a:endParaRPr>
          </a:p>
          <a:p>
            <a:endParaRPr lang="es-MX" sz="4400" b="1" i="1" dirty="0"/>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43840"/>
            <a:ext cx="12192000" cy="7581900"/>
          </a:xfrm>
          <a:prstGeom prst="rect">
            <a:avLst/>
          </a:prstGeom>
        </p:spPr>
      </p:pic>
      <p:sp>
        <p:nvSpPr>
          <p:cNvPr id="3" name="TextBox 2"/>
          <p:cNvSpPr txBox="1"/>
          <p:nvPr/>
        </p:nvSpPr>
        <p:spPr>
          <a:xfrm>
            <a:off x="335281" y="-373379"/>
            <a:ext cx="6545580" cy="3785652"/>
          </a:xfrm>
          <a:prstGeom prst="rect">
            <a:avLst/>
          </a:prstGeom>
          <a:noFill/>
        </p:spPr>
        <p:txBody>
          <a:bodyPr wrap="square" rtlCol="0">
            <a:spAutoFit/>
          </a:bodyPr>
          <a:lstStyle/>
          <a:p>
            <a:pPr algn="ctr"/>
            <a:endParaRPr lang="en-US" sz="4000" dirty="0" smtClean="0">
              <a:solidFill>
                <a:srgbClr val="C00000"/>
              </a:solidFill>
            </a:endParaRPr>
          </a:p>
          <a:p>
            <a:pPr algn="ctr"/>
            <a:r>
              <a:rPr lang="en-US" sz="4000" dirty="0" smtClean="0">
                <a:solidFill>
                  <a:srgbClr val="C00000"/>
                </a:solidFill>
              </a:rPr>
              <a:t>Sacraments </a:t>
            </a:r>
            <a:r>
              <a:rPr lang="en-US" sz="4000" dirty="0">
                <a:solidFill>
                  <a:srgbClr val="C00000"/>
                </a:solidFill>
              </a:rPr>
              <a:t>give us grace, which is </a:t>
            </a:r>
            <a:r>
              <a:rPr lang="en-US" sz="4000" i="1" dirty="0">
                <a:solidFill>
                  <a:srgbClr val="C00000"/>
                </a:solidFill>
              </a:rPr>
              <a:t>God’s life! </a:t>
            </a:r>
            <a:endParaRPr lang="en-US" sz="4000" i="1" dirty="0" smtClean="0">
              <a:solidFill>
                <a:srgbClr val="C00000"/>
              </a:solidFill>
            </a:endParaRPr>
          </a:p>
          <a:p>
            <a:pPr algn="ctr"/>
            <a:endParaRPr lang="en-US" sz="4000" dirty="0">
              <a:solidFill>
                <a:srgbClr val="C00000"/>
              </a:solidFill>
            </a:endParaRPr>
          </a:p>
          <a:p>
            <a:pPr algn="ctr"/>
            <a:r>
              <a:rPr lang="en-US" sz="4000" dirty="0" smtClean="0">
                <a:solidFill>
                  <a:srgbClr val="C00000"/>
                </a:solidFill>
              </a:rPr>
              <a:t>Grace </a:t>
            </a:r>
            <a:r>
              <a:rPr lang="en-US" sz="4000" dirty="0">
                <a:solidFill>
                  <a:srgbClr val="C00000"/>
                </a:solidFill>
              </a:rPr>
              <a:t>gives us the power to </a:t>
            </a:r>
            <a:r>
              <a:rPr lang="en-US" sz="4000" i="1" dirty="0">
                <a:solidFill>
                  <a:srgbClr val="C00000"/>
                </a:solidFill>
              </a:rPr>
              <a:t>love like God loves!</a:t>
            </a: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Vatican Italy · Free photo on Pixabay"/>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b="24792"/>
          <a:stretch/>
        </p:blipFill>
        <p:spPr>
          <a:xfrm>
            <a:off x="-11289" y="1"/>
            <a:ext cx="12203289" cy="6883400"/>
          </a:xfrm>
          <a:prstGeom prst="rect">
            <a:avLst/>
          </a:prstGeom>
        </p:spPr>
      </p:pic>
      <p:sp>
        <p:nvSpPr>
          <p:cNvPr id="7" name="TextBox 6"/>
          <p:cNvSpPr txBox="1"/>
          <p:nvPr/>
        </p:nvSpPr>
        <p:spPr>
          <a:xfrm>
            <a:off x="527861" y="631897"/>
            <a:ext cx="11161219" cy="4339650"/>
          </a:xfrm>
          <a:prstGeom prst="rect">
            <a:avLst/>
          </a:prstGeom>
          <a:noFill/>
        </p:spPr>
        <p:txBody>
          <a:bodyPr wrap="square" rtlCol="0">
            <a:spAutoFit/>
          </a:bodyPr>
          <a:lstStyle/>
          <a:p>
            <a:pPr algn="ctr"/>
            <a:r>
              <a:rPr lang="en-US" sz="2800" b="1" dirty="0"/>
              <a:t>A</a:t>
            </a:r>
            <a:r>
              <a:rPr lang="en-US" sz="2800" dirty="0"/>
              <a:t> </a:t>
            </a:r>
            <a:r>
              <a:rPr lang="en-US" sz="2800" b="1" dirty="0"/>
              <a:t>sacrament is an outward sign instituted by Christ to give grace</a:t>
            </a:r>
            <a:r>
              <a:rPr lang="en-US" sz="2800" dirty="0"/>
              <a:t>, </a:t>
            </a:r>
            <a:endParaRPr lang="en-US" sz="2800" dirty="0" smtClean="0"/>
          </a:p>
          <a:p>
            <a:pPr algn="ctr"/>
            <a:r>
              <a:rPr lang="en-US" sz="2800" b="1" dirty="0" smtClean="0"/>
              <a:t>to </a:t>
            </a:r>
            <a:r>
              <a:rPr lang="en-US" sz="2800" b="1" dirty="0"/>
              <a:t>help us grow in holiness</a:t>
            </a:r>
            <a:r>
              <a:rPr lang="en-US" sz="2800" b="1" dirty="0" smtClean="0"/>
              <a:t>.</a:t>
            </a:r>
          </a:p>
          <a:p>
            <a:pPr algn="ctr"/>
            <a:r>
              <a:rPr lang="en-US" sz="2800" dirty="0" smtClean="0"/>
              <a:t> </a:t>
            </a:r>
          </a:p>
          <a:p>
            <a:pPr algn="ctr"/>
            <a:r>
              <a:rPr lang="en-US" sz="2800" dirty="0" smtClean="0"/>
              <a:t>They </a:t>
            </a:r>
            <a:r>
              <a:rPr lang="en-US" sz="2800" dirty="0"/>
              <a:t>are more than mere signs, however, for through the sacraments the Lord gives His grace—</a:t>
            </a:r>
            <a:r>
              <a:rPr lang="en-US" sz="2800" b="1" dirty="0"/>
              <a:t>His divine life</a:t>
            </a:r>
            <a:r>
              <a:rPr lang="en-US" sz="2800" dirty="0"/>
              <a:t>—to us. </a:t>
            </a:r>
            <a:endParaRPr lang="en-US" sz="2800" dirty="0" smtClean="0"/>
          </a:p>
          <a:p>
            <a:pPr algn="ctr"/>
            <a:endParaRPr lang="en-US" sz="2800" dirty="0" smtClean="0"/>
          </a:p>
          <a:p>
            <a:pPr algn="ctr"/>
            <a:r>
              <a:rPr lang="en-US" sz="2800" dirty="0" smtClean="0"/>
              <a:t>Sacraments are </a:t>
            </a:r>
            <a:r>
              <a:rPr lang="en-US" sz="2800" dirty="0"/>
              <a:t>“</a:t>
            </a:r>
            <a:r>
              <a:rPr lang="en-US" sz="2800" b="1" dirty="0"/>
              <a:t>efficacious </a:t>
            </a:r>
            <a:r>
              <a:rPr lang="en-US" sz="2800" b="1" dirty="0" smtClean="0"/>
              <a:t>signs</a:t>
            </a:r>
            <a:r>
              <a:rPr lang="en-US" sz="2800" dirty="0" smtClean="0"/>
              <a:t>”, which </a:t>
            </a:r>
            <a:r>
              <a:rPr lang="en-US" sz="2800" dirty="0"/>
              <a:t>means</a:t>
            </a:r>
            <a:r>
              <a:rPr lang="en-US" sz="2800" b="1" dirty="0"/>
              <a:t> </a:t>
            </a:r>
            <a:r>
              <a:rPr lang="en-US" sz="2800" b="1" i="1" dirty="0"/>
              <a:t>signs that give grace</a:t>
            </a:r>
            <a:r>
              <a:rPr lang="en-US" sz="2800" dirty="0"/>
              <a:t>.</a:t>
            </a:r>
          </a:p>
          <a:p>
            <a:pPr algn="ctr"/>
            <a:endParaRPr lang="en-US" sz="8000" dirty="0">
              <a:latin typeface="Bebas Neue Book" panose="00000500000000000000" pitchFamily="50" charset="0"/>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PW3gaImhbg"/>
          <p:cNvPicPr>
            <a:picLocks noRot="1" noChangeAspect="1"/>
          </p:cNvPicPr>
          <p:nvPr>
            <a:videoFile r:link="rId1"/>
          </p:nvPr>
        </p:nvPicPr>
        <p:blipFill>
          <a:blip r:embed="rId4"/>
          <a:stretch>
            <a:fillRect/>
          </a:stretch>
        </p:blipFill>
        <p:spPr>
          <a:xfrm>
            <a:off x="535556" y="2160365"/>
            <a:ext cx="5144485" cy="2893773"/>
          </a:xfrm>
          <a:prstGeom prst="rect">
            <a:avLst/>
          </a:prstGeom>
        </p:spPr>
      </p:pic>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2969623" y="176629"/>
            <a:ext cx="6327359" cy="769441"/>
          </a:xfrm>
          <a:prstGeom prst="rect">
            <a:avLst/>
          </a:prstGeom>
          <a:noFill/>
        </p:spPr>
        <p:txBody>
          <a:bodyPr wrap="square" rtlCol="0">
            <a:spAutoFit/>
          </a:bodyPr>
          <a:lstStyle/>
          <a:p>
            <a:pPr algn="ctr"/>
            <a:r>
              <a:rPr lang="en-US" sz="4400" b="1" dirty="0" smtClean="0"/>
              <a:t>WATCH</a:t>
            </a:r>
            <a:endParaRPr lang="es-MX" sz="4400" b="1" dirty="0"/>
          </a:p>
        </p:txBody>
      </p:sp>
      <p:sp>
        <p:nvSpPr>
          <p:cNvPr id="4" name="TextBox 3"/>
          <p:cNvSpPr txBox="1"/>
          <p:nvPr/>
        </p:nvSpPr>
        <p:spPr>
          <a:xfrm>
            <a:off x="831273" y="5201705"/>
            <a:ext cx="4463934" cy="1384995"/>
          </a:xfrm>
          <a:prstGeom prst="rect">
            <a:avLst/>
          </a:prstGeom>
          <a:noFill/>
        </p:spPr>
        <p:txBody>
          <a:bodyPr wrap="square" rtlCol="0">
            <a:spAutoFit/>
          </a:bodyPr>
          <a:lstStyle/>
          <a:p>
            <a:r>
              <a:rPr lang="en-US" dirty="0"/>
              <a:t> God’s Grace - Fun and Simple Explanation! </a:t>
            </a:r>
            <a:r>
              <a:rPr lang="en-US" dirty="0" err="1" smtClean="0"/>
              <a:t>TheoMatters</a:t>
            </a:r>
            <a:endParaRPr lang="en-US" dirty="0" smtClean="0"/>
          </a:p>
          <a:p>
            <a:endParaRPr lang="en-US" dirty="0" smtClean="0"/>
          </a:p>
          <a:p>
            <a:r>
              <a:rPr lang="en-US" baseline="30000" dirty="0">
                <a:hlinkClick r:id="rId5"/>
              </a:rPr>
              <a:t>https://www.youtube.com/watch?v=9PW3gaImhbg</a:t>
            </a:r>
            <a:endParaRPr lang="en-US" baseline="30000" dirty="0"/>
          </a:p>
          <a:p>
            <a:endParaRPr lang="en-US" dirty="0"/>
          </a:p>
        </p:txBody>
      </p:sp>
      <p:sp>
        <p:nvSpPr>
          <p:cNvPr id="8" name="TextBox 7"/>
          <p:cNvSpPr txBox="1"/>
          <p:nvPr/>
        </p:nvSpPr>
        <p:spPr>
          <a:xfrm>
            <a:off x="7650480" y="5201705"/>
            <a:ext cx="3463636" cy="1107996"/>
          </a:xfrm>
          <a:prstGeom prst="rect">
            <a:avLst/>
          </a:prstGeom>
          <a:noFill/>
        </p:spPr>
        <p:txBody>
          <a:bodyPr wrap="square" rtlCol="0">
            <a:spAutoFit/>
          </a:bodyPr>
          <a:lstStyle/>
          <a:p>
            <a:r>
              <a:rPr lang="en-US" dirty="0"/>
              <a:t>Bite Size Catholic: What is Grace</a:t>
            </a:r>
            <a:r>
              <a:rPr lang="en-US" dirty="0" smtClean="0"/>
              <a:t>?</a:t>
            </a:r>
          </a:p>
          <a:p>
            <a:endParaRPr lang="en-US" dirty="0" smtClean="0"/>
          </a:p>
          <a:p>
            <a:r>
              <a:rPr lang="en-US" baseline="30000" dirty="0">
                <a:hlinkClick r:id="rId6"/>
              </a:rPr>
              <a:t>https://www.youtube.com/watch?v=noVGT6MdN7k</a:t>
            </a:r>
            <a:endParaRPr lang="en-US" baseline="30000" dirty="0"/>
          </a:p>
          <a:p>
            <a:r>
              <a:rPr lang="en-US" dirty="0" smtClean="0"/>
              <a:t> </a:t>
            </a:r>
            <a:endParaRPr lang="en-US" dirty="0"/>
          </a:p>
        </p:txBody>
      </p:sp>
      <p:pic>
        <p:nvPicPr>
          <p:cNvPr id="10" name="noVGT6MdN7k"/>
          <p:cNvPicPr>
            <a:picLocks noRot="1" noChangeAspect="1"/>
          </p:cNvPicPr>
          <p:nvPr>
            <a:videoFile r:link="rId2"/>
          </p:nvPr>
        </p:nvPicPr>
        <p:blipFill>
          <a:blip r:embed="rId7"/>
          <a:stretch>
            <a:fillRect/>
          </a:stretch>
        </p:blipFill>
        <p:spPr>
          <a:xfrm>
            <a:off x="6724739" y="2160365"/>
            <a:ext cx="5144485" cy="2893773"/>
          </a:xfrm>
          <a:prstGeom prst="rect">
            <a:avLst/>
          </a:prstGeom>
        </p:spPr>
      </p:pic>
    </p:spTree>
    <p:extLst>
      <p:ext uri="{BB962C8B-B14F-4D97-AF65-F5344CB8AC3E}">
        <p14:creationId xmlns:p14="http://schemas.microsoft.com/office/powerpoint/2010/main" val="3175544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423362" y="127745"/>
            <a:ext cx="7626285" cy="830997"/>
          </a:xfrm>
          <a:prstGeom prst="rect">
            <a:avLst/>
          </a:prstGeom>
          <a:noFill/>
        </p:spPr>
        <p:txBody>
          <a:bodyPr wrap="square" rtlCol="0">
            <a:spAutoFit/>
          </a:bodyPr>
          <a:lstStyle/>
          <a:p>
            <a:pPr algn="ctr"/>
            <a:r>
              <a:rPr lang="en-US" sz="4800" i="1" dirty="0"/>
              <a:t>But why do we need grace?</a:t>
            </a:r>
            <a:endParaRPr lang="en-US" sz="28700" i="1" dirty="0">
              <a:solidFill>
                <a:schemeClr val="bg1"/>
              </a:solidFill>
              <a:effectLst>
                <a:outerShdw blurRad="38100" dist="38100" dir="2700000" algn="tl">
                  <a:srgbClr val="000000">
                    <a:alpha val="43137"/>
                  </a:srgbClr>
                </a:outerShdw>
              </a:effectLst>
              <a:latin typeface="Bebas Neue Book" panose="00000500000000000000" pitchFamily="50" charset="0"/>
            </a:endParaRPr>
          </a:p>
        </p:txBody>
      </p:sp>
      <p:pic>
        <p:nvPicPr>
          <p:cNvPr id="2" name="D7LZnMHYrmY"/>
          <p:cNvPicPr>
            <a:picLocks noRot="1" noChangeAspect="1"/>
          </p:cNvPicPr>
          <p:nvPr>
            <a:videoFile r:link="rId1"/>
          </p:nvPr>
        </p:nvPicPr>
        <p:blipFill>
          <a:blip r:embed="rId3"/>
          <a:stretch>
            <a:fillRect/>
          </a:stretch>
        </p:blipFill>
        <p:spPr>
          <a:xfrm>
            <a:off x="2423362" y="1353416"/>
            <a:ext cx="7406640" cy="4166235"/>
          </a:xfrm>
          <a:prstGeom prst="rect">
            <a:avLst/>
          </a:prstGeom>
        </p:spPr>
      </p:pic>
      <p:sp>
        <p:nvSpPr>
          <p:cNvPr id="3" name="TextBox 2"/>
          <p:cNvSpPr txBox="1"/>
          <p:nvPr/>
        </p:nvSpPr>
        <p:spPr>
          <a:xfrm>
            <a:off x="3562205" y="5694218"/>
            <a:ext cx="5128953" cy="1015663"/>
          </a:xfrm>
          <a:prstGeom prst="rect">
            <a:avLst/>
          </a:prstGeom>
          <a:noFill/>
        </p:spPr>
        <p:txBody>
          <a:bodyPr wrap="square" rtlCol="0">
            <a:spAutoFit/>
          </a:bodyPr>
          <a:lstStyle/>
          <a:p>
            <a:pPr algn="ctr"/>
            <a:r>
              <a:rPr lang="en-US" dirty="0"/>
              <a:t>The Gospel Project for Kids: Sin Entered the World</a:t>
            </a:r>
            <a:endParaRPr lang="en-US" baseline="30000" dirty="0" smtClean="0">
              <a:hlinkClick r:id="rId4"/>
            </a:endParaRPr>
          </a:p>
          <a:p>
            <a:pPr algn="ctr"/>
            <a:endParaRPr lang="en-US" baseline="30000" dirty="0">
              <a:hlinkClick r:id="rId4"/>
            </a:endParaRPr>
          </a:p>
          <a:p>
            <a:pPr algn="ctr"/>
            <a:r>
              <a:rPr lang="en-US" baseline="30000" dirty="0" smtClean="0">
                <a:hlinkClick r:id="rId4"/>
              </a:rPr>
              <a:t>https</a:t>
            </a:r>
            <a:r>
              <a:rPr lang="en-US" baseline="30000" dirty="0">
                <a:hlinkClick r:id="rId4"/>
              </a:rPr>
              <a:t>://youtu.be/D7LZnMHYrmY</a:t>
            </a:r>
            <a:endParaRPr lang="en-US" baseline="30000" dirty="0"/>
          </a:p>
          <a:p>
            <a:endParaRPr lang="en-US" dirty="0"/>
          </a:p>
        </p:txBody>
      </p:sp>
    </p:spTree>
    <p:extLst>
      <p:ext uri="{BB962C8B-B14F-4D97-AF65-F5344CB8AC3E}">
        <p14:creationId xmlns:p14="http://schemas.microsoft.com/office/powerpoint/2010/main" val="3707012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2282857" y="121829"/>
            <a:ext cx="7626285" cy="830997"/>
          </a:xfrm>
          <a:prstGeom prst="rect">
            <a:avLst/>
          </a:prstGeom>
          <a:noFill/>
        </p:spPr>
        <p:txBody>
          <a:bodyPr wrap="square" rtlCol="0">
            <a:spAutoFit/>
          </a:bodyPr>
          <a:lstStyle/>
          <a:p>
            <a:pPr algn="ctr"/>
            <a:r>
              <a:rPr lang="en-US" sz="4800" dirty="0"/>
              <a:t>But why do we need grace?</a:t>
            </a:r>
            <a:endParaRPr lang="en-US" sz="28700" dirty="0">
              <a:solidFill>
                <a:schemeClr val="bg1"/>
              </a:solidFill>
              <a:effectLst>
                <a:outerShdw blurRad="38100" dist="38100" dir="2700000" algn="tl">
                  <a:srgbClr val="000000">
                    <a:alpha val="43137"/>
                  </a:srgbClr>
                </a:outerShdw>
              </a:effectLst>
              <a:latin typeface="Bebas Neue Book" panose="00000500000000000000" pitchFamily="50" charset="0"/>
            </a:endParaRPr>
          </a:p>
        </p:txBody>
      </p:sp>
      <p:sp>
        <p:nvSpPr>
          <p:cNvPr id="7" name="Rectangle 6"/>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8" name="TextBox 7"/>
          <p:cNvSpPr txBox="1"/>
          <p:nvPr/>
        </p:nvSpPr>
        <p:spPr>
          <a:xfrm>
            <a:off x="1711255" y="214161"/>
            <a:ext cx="8769487" cy="646331"/>
          </a:xfrm>
          <a:prstGeom prst="rect">
            <a:avLst/>
          </a:prstGeom>
          <a:noFill/>
        </p:spPr>
        <p:txBody>
          <a:bodyPr wrap="square" rtlCol="0">
            <a:spAutoFit/>
          </a:bodyPr>
          <a:lstStyle/>
          <a:p>
            <a:pPr algn="ctr"/>
            <a:r>
              <a:rPr lang="en-US" sz="3600" dirty="0"/>
              <a:t>What changed when Adam and Eve sinned?</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2" y="990369"/>
            <a:ext cx="12192000" cy="5783347"/>
          </a:xfrm>
          <a:prstGeom prst="rect">
            <a:avLst/>
          </a:prstGeom>
        </p:spPr>
      </p:pic>
      <p:sp>
        <p:nvSpPr>
          <p:cNvPr id="9" name="TextBox 8"/>
          <p:cNvSpPr txBox="1"/>
          <p:nvPr/>
        </p:nvSpPr>
        <p:spPr>
          <a:xfrm>
            <a:off x="91438" y="5417753"/>
            <a:ext cx="12192002" cy="144655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outerShdw blurRad="50800" dist="38100" dir="10800000" algn="r" rotWithShape="0">
              <a:prstClr val="black">
                <a:alpha val="40000"/>
              </a:prstClr>
            </a:outerShdw>
            <a:softEdge rad="63500"/>
          </a:effectLst>
        </p:spPr>
        <p:txBody>
          <a:bodyPr wrap="square" rtlCol="0">
            <a:spAutoFit/>
          </a:bodyPr>
          <a:lstStyle/>
          <a:p>
            <a:pPr algn="ctr"/>
            <a:r>
              <a:rPr lang="en-US" sz="2200" dirty="0" smtClean="0"/>
              <a:t>Ever </a:t>
            </a:r>
            <a:r>
              <a:rPr lang="en-US" sz="2200" dirty="0"/>
              <a:t>since our first parents, Adam and Eve, sinned, all people (with the exception of Jesus and Mary) became sinners (Rom 5:12, 19), because we inherited the stain or wound of </a:t>
            </a:r>
            <a:endParaRPr lang="en-US" sz="2200" dirty="0" smtClean="0"/>
          </a:p>
          <a:p>
            <a:pPr algn="ctr"/>
            <a:r>
              <a:rPr lang="en-US" sz="2200" dirty="0" smtClean="0"/>
              <a:t>Original </a:t>
            </a:r>
            <a:r>
              <a:rPr lang="en-US" sz="2200" dirty="0"/>
              <a:t>Sin in our souls. </a:t>
            </a:r>
            <a:endParaRPr lang="en-US" sz="2200" dirty="0" smtClean="0"/>
          </a:p>
          <a:p>
            <a:pPr algn="ctr"/>
            <a:r>
              <a:rPr lang="en-US" sz="2200" dirty="0" smtClean="0"/>
              <a:t>Sin </a:t>
            </a:r>
            <a:r>
              <a:rPr lang="en-US" sz="2200" dirty="0"/>
              <a:t>separated our first parents, their children and all their descendants, including us, from God.</a:t>
            </a:r>
          </a:p>
        </p:txBody>
      </p:sp>
    </p:spTree>
    <p:extLst>
      <p:ext uri="{BB962C8B-B14F-4D97-AF65-F5344CB8AC3E}">
        <p14:creationId xmlns:p14="http://schemas.microsoft.com/office/powerpoint/2010/main" val="428584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18208</TotalTime>
  <Words>1290</Words>
  <Application>Microsoft Office PowerPoint</Application>
  <PresentationFormat>Widescreen</PresentationFormat>
  <Paragraphs>117</Paragraphs>
  <Slides>18</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Antenna Black</vt:lpstr>
      <vt:lpstr>Arial</vt:lpstr>
      <vt:lpstr>Bebas Neue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135</cp:revision>
  <dcterms:created xsi:type="dcterms:W3CDTF">2021-11-19T16:04:10Z</dcterms:created>
  <dcterms:modified xsi:type="dcterms:W3CDTF">2023-09-06T21:41:47Z</dcterms:modified>
</cp:coreProperties>
</file>