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58" r:id="rId3"/>
    <p:sldId id="259" r:id="rId4"/>
    <p:sldId id="271" r:id="rId5"/>
    <p:sldId id="260" r:id="rId6"/>
    <p:sldId id="281" r:id="rId7"/>
    <p:sldId id="262" r:id="rId8"/>
    <p:sldId id="279" r:id="rId9"/>
    <p:sldId id="282" r:id="rId10"/>
    <p:sldId id="291"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2569"/>
    <a:srgbClr val="CC3300"/>
    <a:srgbClr val="FF50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7" autoAdjust="0"/>
    <p:restoredTop sz="94660"/>
  </p:normalViewPr>
  <p:slideViewPr>
    <p:cSldViewPr snapToGrid="0">
      <p:cViewPr varScale="1">
        <p:scale>
          <a:sx n="88" d="100"/>
          <a:sy n="88" d="100"/>
        </p:scale>
        <p:origin x="40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01/11/2023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40178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01/11/2023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7926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01/11/2023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0927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01/11/2023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35795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8ECF60-19F8-4C88-A195-93F06459BF74}" type="datetimeFigureOut">
              <a:rPr lang="es-MX" smtClean="0"/>
              <a:t>01/11/2023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4725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p:cNvSpPr>
            <a:spLocks noGrp="1"/>
          </p:cNvSpPr>
          <p:nvPr>
            <p:ph type="dt" sz="half" idx="10"/>
          </p:nvPr>
        </p:nvSpPr>
        <p:spPr/>
        <p:txBody>
          <a:bodyPr/>
          <a:lstStyle/>
          <a:p>
            <a:fld id="{F98ECF60-19F8-4C88-A195-93F06459BF74}" type="datetimeFigureOut">
              <a:rPr lang="es-MX" smtClean="0"/>
              <a:t>01/11/2023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34296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p:cNvSpPr>
            <a:spLocks noGrp="1"/>
          </p:cNvSpPr>
          <p:nvPr>
            <p:ph type="dt" sz="half" idx="10"/>
          </p:nvPr>
        </p:nvSpPr>
        <p:spPr/>
        <p:txBody>
          <a:bodyPr/>
          <a:lstStyle/>
          <a:p>
            <a:fld id="{F98ECF60-19F8-4C88-A195-93F06459BF74}" type="datetimeFigureOut">
              <a:rPr lang="es-MX" smtClean="0"/>
              <a:t>01/11/2023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0364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Date Placeholder 2"/>
          <p:cNvSpPr>
            <a:spLocks noGrp="1"/>
          </p:cNvSpPr>
          <p:nvPr>
            <p:ph type="dt" sz="half" idx="10"/>
          </p:nvPr>
        </p:nvSpPr>
        <p:spPr/>
        <p:txBody>
          <a:bodyPr/>
          <a:lstStyle/>
          <a:p>
            <a:fld id="{F98ECF60-19F8-4C88-A195-93F06459BF74}" type="datetimeFigureOut">
              <a:rPr lang="es-MX" smtClean="0"/>
              <a:t>01/11/2023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60484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CF60-19F8-4C88-A195-93F06459BF74}" type="datetimeFigureOut">
              <a:rPr lang="es-MX" smtClean="0"/>
              <a:t>01/11/2023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4239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01/11/2023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7437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01/11/2023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5770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ECF60-19F8-4C88-A195-93F06459BF74}" type="datetimeFigureOut">
              <a:rPr lang="es-MX" smtClean="0"/>
              <a:t>01/11/2023</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8947A-2726-4768-8CC2-C638D98E3F45}" type="slidenum">
              <a:rPr lang="es-MX" smtClean="0"/>
              <a:t>‹#›</a:t>
            </a:fld>
            <a:endParaRPr lang="es-MX"/>
          </a:p>
        </p:txBody>
      </p:sp>
    </p:spTree>
    <p:extLst>
      <p:ext uri="{BB962C8B-B14F-4D97-AF65-F5344CB8AC3E}">
        <p14:creationId xmlns:p14="http://schemas.microsoft.com/office/powerpoint/2010/main" val="152567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ideo" Target="https://www.youtube.com/embed/TMSiHGTBdGk" TargetMode="External"/><Relationship Id="rId4" Type="http://schemas.openxmlformats.org/officeDocument/2006/relationships/hyperlink" Target="https://youtu.be/TMSiHGTBdGk"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NILSVN1hgE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t="27440" b="31085"/>
          <a:stretch/>
        </p:blipFill>
        <p:spPr>
          <a:xfrm>
            <a:off x="-2" y="-95794"/>
            <a:ext cx="12192000" cy="7585166"/>
          </a:xfrm>
          <a:prstGeom prst="rect">
            <a:avLst/>
          </a:prstGeom>
        </p:spPr>
      </p:pic>
      <p:sp>
        <p:nvSpPr>
          <p:cNvPr id="2" name="Subtitle 1"/>
          <p:cNvSpPr>
            <a:spLocks noGrp="1"/>
          </p:cNvSpPr>
          <p:nvPr>
            <p:ph type="subTitle" idx="1"/>
          </p:nvPr>
        </p:nvSpPr>
        <p:spPr>
          <a:xfrm>
            <a:off x="243838" y="3977036"/>
            <a:ext cx="11704319" cy="1135659"/>
          </a:xfrm>
          <a:noFill/>
          <a:ln w="19050">
            <a:noFill/>
          </a:ln>
        </p:spPr>
        <p:txBody>
          <a:bodyPr>
            <a:noAutofit/>
          </a:bodyPr>
          <a:lstStyle/>
          <a:p>
            <a:endParaRPr lang="en-US" sz="3200" b="1" i="1" dirty="0" smtClean="0"/>
          </a:p>
          <a:p>
            <a:r>
              <a:rPr lang="en-US" sz="3200" b="1" i="1" dirty="0" smtClean="0"/>
              <a:t>GOD’S SAVING LOVE FOR US: </a:t>
            </a:r>
          </a:p>
          <a:p>
            <a:r>
              <a:rPr lang="en-US" sz="3200" b="1" i="1" dirty="0" smtClean="0"/>
              <a:t>LITURGY AND THE SEVEN SACRAMENTS</a:t>
            </a:r>
            <a:endParaRPr lang="en-US" sz="3200" b="1" i="1" dirty="0">
              <a:latin typeface="Antenna Black" panose="02000505000000020004" pitchFamily="2"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49037" y="361119"/>
            <a:ext cx="8604712" cy="1239240"/>
          </a:xfrm>
          <a:prstGeom prst="rect">
            <a:avLst/>
          </a:prstGeom>
        </p:spPr>
      </p:pic>
      <p:sp>
        <p:nvSpPr>
          <p:cNvPr id="7" name="Subtitle 1"/>
          <p:cNvSpPr txBox="1">
            <a:spLocks/>
          </p:cNvSpPr>
          <p:nvPr/>
        </p:nvSpPr>
        <p:spPr>
          <a:xfrm>
            <a:off x="727707" y="5012942"/>
            <a:ext cx="10736579" cy="766008"/>
          </a:xfrm>
          <a:prstGeom prst="rect">
            <a:avLst/>
          </a:prstGeom>
          <a:noFill/>
          <a:ln w="19050">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SACRAMENTS OF CHRISTIAN INITIATION: EUCHARIST</a:t>
            </a:r>
            <a:endParaRPr kumimoji="0" lang="en-US" sz="3200" b="1" i="0" u="none" strike="noStrike" kern="1200" cap="none" spc="0" normalizeH="0" baseline="0" noProof="0" dirty="0">
              <a:ln>
                <a:noFill/>
              </a:ln>
              <a:solidFill>
                <a:prstClr val="black"/>
              </a:solidFill>
              <a:effectLst/>
              <a:uLnTx/>
              <a:uFillTx/>
              <a:latin typeface="Antenna Black" panose="02000505000000020004" pitchFamily="2" charset="0"/>
              <a:ea typeface="+mn-ea"/>
              <a:cs typeface="+mn-cs"/>
            </a:endParaRPr>
          </a:p>
        </p:txBody>
      </p:sp>
    </p:spTree>
    <p:extLst>
      <p:ext uri="{BB962C8B-B14F-4D97-AF65-F5344CB8AC3E}">
        <p14:creationId xmlns:p14="http://schemas.microsoft.com/office/powerpoint/2010/main" val="3740543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2394857" y="216096"/>
            <a:ext cx="8587440" cy="1200329"/>
          </a:xfrm>
          <a:prstGeom prst="rect">
            <a:avLst/>
          </a:prstGeom>
          <a:noFill/>
        </p:spPr>
        <p:txBody>
          <a:bodyPr wrap="square" rtlCol="0">
            <a:spAutoFit/>
          </a:bodyPr>
          <a:lstStyle/>
          <a:p>
            <a:r>
              <a:rPr lang="en-US" sz="3600" i="1" dirty="0" smtClean="0">
                <a:solidFill>
                  <a:schemeClr val="bg1"/>
                </a:solidFill>
              </a:rPr>
              <a:t>   Awaiting </a:t>
            </a:r>
            <a:r>
              <a:rPr lang="en-US" sz="3600" i="1" dirty="0">
                <a:solidFill>
                  <a:schemeClr val="bg1"/>
                </a:solidFill>
              </a:rPr>
              <a:t>Baby Jesus Advent </a:t>
            </a:r>
            <a:r>
              <a:rPr lang="en-US" sz="3600" i="1" dirty="0" smtClean="0">
                <a:solidFill>
                  <a:schemeClr val="bg1"/>
                </a:solidFill>
              </a:rPr>
              <a:t>Prayer</a:t>
            </a:r>
            <a:endParaRPr lang="en-US" sz="3600" i="1" dirty="0">
              <a:solidFill>
                <a:schemeClr val="bg1"/>
              </a:solidFill>
            </a:endParaRPr>
          </a:p>
          <a:p>
            <a:pPr algn="ctr"/>
            <a:endParaRPr lang="es-MX" sz="3600" b="1" dirty="0">
              <a:solidFill>
                <a:srgbClr val="FF0000"/>
              </a:solidFill>
            </a:endParaRPr>
          </a:p>
        </p:txBody>
      </p:sp>
      <p:sp>
        <p:nvSpPr>
          <p:cNvPr id="3" name="TextBox 2"/>
          <p:cNvSpPr txBox="1"/>
          <p:nvPr/>
        </p:nvSpPr>
        <p:spPr>
          <a:xfrm>
            <a:off x="268960" y="1250482"/>
            <a:ext cx="6334313" cy="5386090"/>
          </a:xfrm>
          <a:prstGeom prst="rect">
            <a:avLst/>
          </a:prstGeom>
          <a:noFill/>
        </p:spPr>
        <p:txBody>
          <a:bodyPr wrap="square" rtlCol="0">
            <a:spAutoFit/>
          </a:bodyPr>
          <a:lstStyle/>
          <a:p>
            <a:pPr algn="ctr"/>
            <a:endParaRPr lang="en-US" sz="2000" dirty="0" smtClean="0"/>
          </a:p>
          <a:p>
            <a:pPr algn="ctr"/>
            <a:r>
              <a:rPr lang="en-US" sz="2000" dirty="0" smtClean="0">
                <a:solidFill>
                  <a:srgbClr val="8B2569"/>
                </a:solidFill>
              </a:rPr>
              <a:t>My </a:t>
            </a:r>
            <a:r>
              <a:rPr lang="en-US" sz="2000" dirty="0">
                <a:solidFill>
                  <a:srgbClr val="8B2569"/>
                </a:solidFill>
              </a:rPr>
              <a:t>heart is beating, filled with joy, awaiting </a:t>
            </a:r>
            <a:endParaRPr lang="en-US" sz="2000" dirty="0" smtClean="0">
              <a:solidFill>
                <a:srgbClr val="8B2569"/>
              </a:solidFill>
            </a:endParaRPr>
          </a:p>
          <a:p>
            <a:pPr algn="ctr"/>
            <a:r>
              <a:rPr lang="en-US" sz="2000" dirty="0" smtClean="0">
                <a:solidFill>
                  <a:srgbClr val="8B2569"/>
                </a:solidFill>
              </a:rPr>
              <a:t>Mary’s </a:t>
            </a:r>
            <a:r>
              <a:rPr lang="en-US" sz="2000" dirty="0">
                <a:solidFill>
                  <a:srgbClr val="8B2569"/>
                </a:solidFill>
              </a:rPr>
              <a:t>baby boy. </a:t>
            </a:r>
          </a:p>
          <a:p>
            <a:pPr algn="ctr"/>
            <a:r>
              <a:rPr lang="en-US" sz="2000" dirty="0">
                <a:solidFill>
                  <a:srgbClr val="8B2569"/>
                </a:solidFill>
              </a:rPr>
              <a:t>For with this child, we embrace the birth of God’s most precious grace. </a:t>
            </a:r>
            <a:endParaRPr lang="en-US" sz="2000" dirty="0" smtClean="0">
              <a:solidFill>
                <a:srgbClr val="8B2569"/>
              </a:solidFill>
            </a:endParaRPr>
          </a:p>
          <a:p>
            <a:pPr algn="ctr"/>
            <a:r>
              <a:rPr lang="en-US" sz="2000" dirty="0" smtClean="0">
                <a:solidFill>
                  <a:srgbClr val="8B2569"/>
                </a:solidFill>
              </a:rPr>
              <a:t>Baby </a:t>
            </a:r>
            <a:r>
              <a:rPr lang="en-US" sz="2000" dirty="0">
                <a:solidFill>
                  <a:srgbClr val="8B2569"/>
                </a:solidFill>
              </a:rPr>
              <a:t>Jesus, soon to come! </a:t>
            </a:r>
            <a:endParaRPr lang="en-US" sz="2000" dirty="0" smtClean="0">
              <a:solidFill>
                <a:srgbClr val="8B2569"/>
              </a:solidFill>
            </a:endParaRPr>
          </a:p>
          <a:p>
            <a:pPr algn="ctr"/>
            <a:r>
              <a:rPr lang="en-US" sz="2000" dirty="0" smtClean="0">
                <a:solidFill>
                  <a:srgbClr val="8B2569"/>
                </a:solidFill>
              </a:rPr>
              <a:t>For </a:t>
            </a:r>
            <a:r>
              <a:rPr lang="en-US" sz="2000" dirty="0">
                <a:solidFill>
                  <a:srgbClr val="8B2569"/>
                </a:solidFill>
              </a:rPr>
              <a:t>us comes the Promised One. </a:t>
            </a:r>
            <a:endParaRPr lang="en-US" sz="2000" dirty="0" smtClean="0">
              <a:solidFill>
                <a:srgbClr val="8B2569"/>
              </a:solidFill>
            </a:endParaRPr>
          </a:p>
          <a:p>
            <a:pPr algn="ctr"/>
            <a:r>
              <a:rPr lang="en-US" sz="2000" dirty="0" smtClean="0">
                <a:solidFill>
                  <a:srgbClr val="8B2569"/>
                </a:solidFill>
              </a:rPr>
              <a:t>Baby </a:t>
            </a:r>
            <a:r>
              <a:rPr lang="en-US" sz="2000" dirty="0">
                <a:solidFill>
                  <a:srgbClr val="8B2569"/>
                </a:solidFill>
              </a:rPr>
              <a:t>Jesus, God’s own Son, You will be the Chosen One to lead our flock into salvation. </a:t>
            </a:r>
            <a:endParaRPr lang="en-US" sz="2000" dirty="0" smtClean="0">
              <a:solidFill>
                <a:srgbClr val="8B2569"/>
              </a:solidFill>
            </a:endParaRPr>
          </a:p>
          <a:p>
            <a:pPr algn="ctr"/>
            <a:r>
              <a:rPr lang="en-US" sz="2000" dirty="0" smtClean="0">
                <a:solidFill>
                  <a:srgbClr val="8B2569"/>
                </a:solidFill>
              </a:rPr>
              <a:t>Our </a:t>
            </a:r>
            <a:r>
              <a:rPr lang="en-US" sz="2000" dirty="0">
                <a:solidFill>
                  <a:srgbClr val="8B2569"/>
                </a:solidFill>
              </a:rPr>
              <a:t>eternal life awaits. </a:t>
            </a:r>
            <a:endParaRPr lang="en-US" sz="2000" dirty="0" smtClean="0">
              <a:solidFill>
                <a:srgbClr val="8B2569"/>
              </a:solidFill>
            </a:endParaRPr>
          </a:p>
          <a:p>
            <a:pPr algn="ctr"/>
            <a:r>
              <a:rPr lang="en-US" sz="2000" dirty="0" smtClean="0">
                <a:solidFill>
                  <a:srgbClr val="8B2569"/>
                </a:solidFill>
              </a:rPr>
              <a:t>The </a:t>
            </a:r>
            <a:r>
              <a:rPr lang="en-US" sz="2000" dirty="0">
                <a:solidFill>
                  <a:srgbClr val="8B2569"/>
                </a:solidFill>
              </a:rPr>
              <a:t>birth of Jesus brings us nearer Heaven’s holy gates. Sing with joy, and count the days, for soon to come, the Lord we’ll praise. </a:t>
            </a:r>
            <a:endParaRPr lang="en-US" sz="2000" dirty="0" smtClean="0">
              <a:solidFill>
                <a:srgbClr val="8B2569"/>
              </a:solidFill>
            </a:endParaRPr>
          </a:p>
          <a:p>
            <a:pPr algn="ctr"/>
            <a:r>
              <a:rPr lang="en-US" sz="2000" dirty="0" smtClean="0">
                <a:solidFill>
                  <a:srgbClr val="8B2569"/>
                </a:solidFill>
              </a:rPr>
              <a:t>Rejoice </a:t>
            </a:r>
            <a:r>
              <a:rPr lang="en-US" sz="2000" dirty="0">
                <a:solidFill>
                  <a:srgbClr val="8B2569"/>
                </a:solidFill>
              </a:rPr>
              <a:t>that Jesus will soon arrive, the Messiah and </a:t>
            </a:r>
            <a:endParaRPr lang="en-US" sz="2000" dirty="0" smtClean="0">
              <a:solidFill>
                <a:srgbClr val="8B2569"/>
              </a:solidFill>
            </a:endParaRPr>
          </a:p>
          <a:p>
            <a:pPr algn="ctr"/>
            <a:r>
              <a:rPr lang="en-US" sz="2000" dirty="0" smtClean="0">
                <a:solidFill>
                  <a:srgbClr val="8B2569"/>
                </a:solidFill>
              </a:rPr>
              <a:t>our </a:t>
            </a:r>
            <a:r>
              <a:rPr lang="en-US" sz="2000" dirty="0">
                <a:solidFill>
                  <a:srgbClr val="8B2569"/>
                </a:solidFill>
              </a:rPr>
              <a:t>faith alive</a:t>
            </a:r>
            <a:r>
              <a:rPr lang="en-US" sz="2000" dirty="0" smtClean="0">
                <a:solidFill>
                  <a:srgbClr val="8B2569"/>
                </a:solidFill>
              </a:rPr>
              <a:t>.</a:t>
            </a:r>
          </a:p>
          <a:p>
            <a:pPr algn="ctr"/>
            <a:r>
              <a:rPr lang="en-US" sz="2000" dirty="0" smtClean="0">
                <a:solidFill>
                  <a:srgbClr val="8B2569"/>
                </a:solidFill>
              </a:rPr>
              <a:t>Through </a:t>
            </a:r>
            <a:r>
              <a:rPr lang="en-US" sz="2000" dirty="0">
                <a:solidFill>
                  <a:srgbClr val="8B2569"/>
                </a:solidFill>
              </a:rPr>
              <a:t>Christ our Lord. </a:t>
            </a:r>
            <a:r>
              <a:rPr lang="en-US" sz="2000" dirty="0" smtClean="0">
                <a:solidFill>
                  <a:srgbClr val="8B2569"/>
                </a:solidFill>
              </a:rPr>
              <a:t> Amen</a:t>
            </a:r>
            <a:r>
              <a:rPr lang="en-US" sz="2000" dirty="0">
                <a:solidFill>
                  <a:srgbClr val="8B2569"/>
                </a:solidFill>
              </a:rPr>
              <a:t>.</a:t>
            </a:r>
          </a:p>
          <a:p>
            <a:endParaRPr lang="en-US" sz="2400" dirty="0"/>
          </a:p>
        </p:txBody>
      </p:sp>
      <p:pic>
        <p:nvPicPr>
          <p:cNvPr id="6" name="Picture 5" descr="Download Christ Of Scene Jesus Nativity Religion Christmas HQ PNG Image ..."/>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10437" y="-27844"/>
            <a:ext cx="4376712" cy="6756817"/>
          </a:xfrm>
          <a:prstGeom prst="rect">
            <a:avLst/>
          </a:prstGeom>
        </p:spPr>
      </p:pic>
    </p:spTree>
    <p:extLst>
      <p:ext uri="{BB962C8B-B14F-4D97-AF65-F5344CB8AC3E}">
        <p14:creationId xmlns:p14="http://schemas.microsoft.com/office/powerpoint/2010/main" val="1680433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74155" y="1321383"/>
            <a:ext cx="5417527" cy="5293757"/>
          </a:xfrm>
          <a:prstGeom prst="rect">
            <a:avLst/>
          </a:prstGeom>
        </p:spPr>
        <p:txBody>
          <a:bodyPr wrap="square">
            <a:spAutoFit/>
          </a:bodyPr>
          <a:lstStyle/>
          <a:p>
            <a:r>
              <a:rPr lang="en-US" sz="2600" dirty="0"/>
              <a:t>Lord Jesus Christ, </a:t>
            </a:r>
          </a:p>
          <a:p>
            <a:r>
              <a:rPr lang="en-US" sz="2600" dirty="0"/>
              <a:t>We entrust our family to You and ask for Your blessing and protection. </a:t>
            </a:r>
          </a:p>
          <a:p>
            <a:r>
              <a:rPr lang="en-US" sz="2600" dirty="0"/>
              <a:t>We love You Lord Jesus with all our hearts, and we ask that You help our family become more like the </a:t>
            </a:r>
          </a:p>
          <a:p>
            <a:r>
              <a:rPr lang="en-US" sz="2600" dirty="0"/>
              <a:t>Holy Family. </a:t>
            </a:r>
          </a:p>
          <a:p>
            <a:r>
              <a:rPr lang="en-US" sz="2600" dirty="0"/>
              <a:t>Help us to be kind, loving, and patient with one another. </a:t>
            </a:r>
          </a:p>
          <a:p>
            <a:r>
              <a:rPr lang="en-US" sz="2600" dirty="0"/>
              <a:t>Give us all the grace we need to become saints and Your faithful disciples. </a:t>
            </a:r>
          </a:p>
          <a:p>
            <a:r>
              <a:rPr lang="en-US" sz="2600" dirty="0"/>
              <a:t>Amen.</a:t>
            </a:r>
          </a:p>
        </p:txBody>
      </p:sp>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p:cNvSpPr txBox="1">
            <a:spLocks/>
          </p:cNvSpPr>
          <p:nvPr/>
        </p:nvSpPr>
        <p:spPr>
          <a:xfrm>
            <a:off x="2783497" y="40298"/>
            <a:ext cx="6537082" cy="1498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baseline="30000" dirty="0">
                <a:latin typeface="Antenna Black" panose="02000505000000020004" pitchFamily="2" charset="0"/>
              </a:rPr>
              <a:t>Opening Prayer</a:t>
            </a:r>
            <a:endParaRPr lang="en-US" cap="all" baseline="30000" dirty="0">
              <a:latin typeface="Antenna Black" panose="02000505000000020004" pitchFamily="2" charset="0"/>
            </a:endParaRPr>
          </a:p>
        </p:txBody>
      </p:sp>
      <p:pic>
        <p:nvPicPr>
          <p:cNvPr id="2" name="Picture 1" descr="Download St. Mary Png Pic HQ PNG Image | FreePNGIm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5537" y="-288434"/>
            <a:ext cx="5737457" cy="7146434"/>
          </a:xfrm>
          <a:prstGeom prst="rect">
            <a:avLst/>
          </a:prstGeom>
        </p:spPr>
      </p:pic>
    </p:spTree>
    <p:extLst>
      <p:ext uri="{BB962C8B-B14F-4D97-AF65-F5344CB8AC3E}">
        <p14:creationId xmlns:p14="http://schemas.microsoft.com/office/powerpoint/2010/main" val="4255992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282586" y="117062"/>
            <a:ext cx="3626828"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cap="all" baseline="30000" dirty="0">
                <a:latin typeface="Antenna Black" panose="02000505000000020004" pitchFamily="2" charset="0"/>
              </a:rPr>
              <a:t>Ice Breaker</a:t>
            </a:r>
            <a:endParaRPr lang="en-US" sz="4800" cap="all" baseline="30000" dirty="0">
              <a:latin typeface="Antenna Black" panose="02000505000000020004" pitchFamily="2" charset="0"/>
            </a:endParaRPr>
          </a:p>
        </p:txBody>
      </p:sp>
      <p:sp>
        <p:nvSpPr>
          <p:cNvPr id="7" name="TextBox 6"/>
          <p:cNvSpPr txBox="1"/>
          <p:nvPr/>
        </p:nvSpPr>
        <p:spPr>
          <a:xfrm>
            <a:off x="226423" y="1732968"/>
            <a:ext cx="5651863" cy="4401205"/>
          </a:xfrm>
          <a:prstGeom prst="rect">
            <a:avLst/>
          </a:prstGeom>
          <a:noFill/>
        </p:spPr>
        <p:txBody>
          <a:bodyPr wrap="square" rtlCol="0">
            <a:spAutoFit/>
          </a:bodyPr>
          <a:lstStyle/>
          <a:p>
            <a:pPr marL="342900" indent="-342900">
              <a:buFont typeface="+mj-lt"/>
              <a:buAutoNum type="arabicPeriod"/>
            </a:pPr>
            <a:r>
              <a:rPr lang="en-US" sz="2000" dirty="0" smtClean="0"/>
              <a:t>Each </a:t>
            </a:r>
            <a:r>
              <a:rPr lang="en-US" sz="2000" dirty="0"/>
              <a:t>person receives a sheet of paper (these are the blocks of ice) and spreads them around on the floor of the room. </a:t>
            </a:r>
            <a:endParaRPr lang="en-US" sz="2000" dirty="0" smtClean="0"/>
          </a:p>
          <a:p>
            <a:pPr marL="342900" indent="-342900">
              <a:buFont typeface="+mj-lt"/>
              <a:buAutoNum type="arabicPeriod"/>
            </a:pPr>
            <a:r>
              <a:rPr lang="en-US" sz="2000" dirty="0" smtClean="0"/>
              <a:t>Everyone </a:t>
            </a:r>
            <a:r>
              <a:rPr lang="en-US" sz="2000" dirty="0"/>
              <a:t>get on a block of ice, one per block. </a:t>
            </a:r>
            <a:endParaRPr lang="en-US" sz="2000" dirty="0" smtClean="0"/>
          </a:p>
          <a:p>
            <a:pPr marL="342900" indent="-342900">
              <a:buFont typeface="+mj-lt"/>
              <a:buAutoNum type="arabicPeriod"/>
            </a:pPr>
            <a:r>
              <a:rPr lang="en-US" sz="2000" dirty="0" smtClean="0"/>
              <a:t>When </a:t>
            </a:r>
            <a:r>
              <a:rPr lang="en-US" sz="2000" dirty="0" smtClean="0"/>
              <a:t>the </a:t>
            </a:r>
            <a:r>
              <a:rPr lang="en-US" sz="2000" dirty="0" smtClean="0"/>
              <a:t>music starts (or a whistle is blown), </a:t>
            </a:r>
            <a:r>
              <a:rPr lang="en-US" sz="2000" dirty="0"/>
              <a:t>“penguins” jump off their blocks and waddle around like penguins (arms stuck to sides) till the music stops and they must get back on a block of ice. </a:t>
            </a:r>
            <a:endParaRPr lang="en-US" sz="2000" dirty="0" smtClean="0"/>
          </a:p>
          <a:p>
            <a:pPr marL="342900" indent="-342900">
              <a:buFont typeface="+mj-lt"/>
              <a:buAutoNum type="arabicPeriod"/>
            </a:pPr>
            <a:r>
              <a:rPr lang="en-US" sz="2000" dirty="0" smtClean="0"/>
              <a:t>While </a:t>
            </a:r>
            <a:r>
              <a:rPr lang="en-US" sz="2000" dirty="0"/>
              <a:t>music is playing, the leader removes a block of ice. </a:t>
            </a:r>
            <a:endParaRPr lang="en-US" sz="2000" dirty="0" smtClean="0"/>
          </a:p>
          <a:p>
            <a:pPr marL="342900" indent="-342900">
              <a:buFont typeface="+mj-lt"/>
              <a:buAutoNum type="arabicPeriod"/>
            </a:pPr>
            <a:r>
              <a:rPr lang="en-US" sz="2000" dirty="0" smtClean="0"/>
              <a:t>Participants </a:t>
            </a:r>
            <a:r>
              <a:rPr lang="en-US" sz="2000" dirty="0"/>
              <a:t>must not hover around any certain ice block or they are out.       </a:t>
            </a:r>
            <a:endParaRPr lang="en-US" sz="2000" dirty="0" smtClean="0"/>
          </a:p>
          <a:p>
            <a:pPr marL="342900" indent="-342900">
              <a:buFont typeface="+mj-lt"/>
              <a:buAutoNum type="arabicPeriod"/>
            </a:pPr>
            <a:r>
              <a:rPr lang="en-US" sz="2000" dirty="0" smtClean="0"/>
              <a:t>Last </a:t>
            </a:r>
            <a:r>
              <a:rPr lang="en-US" sz="2000" dirty="0"/>
              <a:t>penguin standing wins! </a:t>
            </a:r>
          </a:p>
        </p:txBody>
      </p:sp>
      <p:sp>
        <p:nvSpPr>
          <p:cNvPr id="8" name="TextBox 7"/>
          <p:cNvSpPr txBox="1"/>
          <p:nvPr/>
        </p:nvSpPr>
        <p:spPr>
          <a:xfrm>
            <a:off x="1998784" y="1132969"/>
            <a:ext cx="8194431" cy="707886"/>
          </a:xfrm>
          <a:prstGeom prst="rect">
            <a:avLst/>
          </a:prstGeom>
          <a:noFill/>
        </p:spPr>
        <p:txBody>
          <a:bodyPr wrap="square" rtlCol="0">
            <a:spAutoFit/>
          </a:bodyPr>
          <a:lstStyle/>
          <a:p>
            <a:pPr algn="ctr"/>
            <a:r>
              <a:rPr lang="en-US" sz="4000" b="1" dirty="0" smtClean="0"/>
              <a:t>PENGUINS</a:t>
            </a:r>
            <a:endParaRPr lang="en-US" sz="28700" b="1" dirty="0"/>
          </a:p>
        </p:txBody>
      </p:sp>
      <p:pic>
        <p:nvPicPr>
          <p:cNvPr id="3" name="Picture 2" descr="Clipart - Little pengui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04581" y="1365076"/>
            <a:ext cx="7487419" cy="5883863"/>
          </a:xfrm>
          <a:prstGeom prst="rect">
            <a:avLst/>
          </a:prstGeom>
        </p:spPr>
      </p:pic>
    </p:spTree>
    <p:extLst>
      <p:ext uri="{BB962C8B-B14F-4D97-AF65-F5344CB8AC3E}">
        <p14:creationId xmlns:p14="http://schemas.microsoft.com/office/powerpoint/2010/main" val="2230588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t="5387" r="9200" b="44183"/>
          <a:stretch/>
        </p:blipFill>
        <p:spPr>
          <a:xfrm>
            <a:off x="-1" y="14803"/>
            <a:ext cx="12321277" cy="6843197"/>
          </a:xfrm>
          <a:prstGeom prst="rect">
            <a:avLst/>
          </a:prstGeom>
        </p:spPr>
      </p:pic>
      <p:sp>
        <p:nvSpPr>
          <p:cNvPr id="2" name="Rectangle 1"/>
          <p:cNvSpPr/>
          <p:nvPr/>
        </p:nvSpPr>
        <p:spPr>
          <a:xfrm>
            <a:off x="0" y="-121920"/>
            <a:ext cx="12183292" cy="120044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161365" y="14803"/>
            <a:ext cx="12021927" cy="615553"/>
          </a:xfrm>
          <a:prstGeom prst="rect">
            <a:avLst/>
          </a:prstGeom>
          <a:noFill/>
        </p:spPr>
        <p:txBody>
          <a:bodyPr wrap="square" rtlCol="0">
            <a:spAutoFit/>
          </a:bodyPr>
          <a:lstStyle/>
          <a:p>
            <a:pPr algn="ctr"/>
            <a:r>
              <a:rPr lang="en-US" sz="3400" dirty="0" smtClean="0">
                <a:solidFill>
                  <a:schemeClr val="bg1"/>
                </a:solidFill>
              </a:rPr>
              <a:t>God </a:t>
            </a:r>
            <a:r>
              <a:rPr lang="en-US" sz="3400" dirty="0">
                <a:solidFill>
                  <a:schemeClr val="bg1"/>
                </a:solidFill>
              </a:rPr>
              <a:t>gives us Himself in the Sacrament of the Holy </a:t>
            </a:r>
            <a:r>
              <a:rPr lang="en-US" sz="3400" dirty="0" smtClean="0">
                <a:solidFill>
                  <a:schemeClr val="bg1"/>
                </a:solidFill>
              </a:rPr>
              <a:t>Eucharist  </a:t>
            </a:r>
            <a:endParaRPr lang="es-MX" sz="3400" b="1" dirty="0">
              <a:solidFill>
                <a:schemeClr val="bg1"/>
              </a:solidFill>
            </a:endParaRPr>
          </a:p>
        </p:txBody>
      </p:sp>
      <p:sp>
        <p:nvSpPr>
          <p:cNvPr id="8" name="TextBox 7"/>
          <p:cNvSpPr txBox="1"/>
          <p:nvPr/>
        </p:nvSpPr>
        <p:spPr>
          <a:xfrm>
            <a:off x="511628" y="1429656"/>
            <a:ext cx="6908075" cy="3785652"/>
          </a:xfrm>
          <a:prstGeom prst="rect">
            <a:avLst/>
          </a:prstGeom>
          <a:gradFill>
            <a:gsLst>
              <a:gs pos="92000">
                <a:schemeClr val="accent2">
                  <a:lumMod val="20000"/>
                  <a:lumOff val="80000"/>
                  <a:shade val="30000"/>
                  <a:satMod val="115000"/>
                  <a:alpha val="24000"/>
                </a:schemeClr>
              </a:gs>
              <a:gs pos="45000">
                <a:schemeClr val="accent2">
                  <a:lumMod val="20000"/>
                  <a:lumOff val="80000"/>
                  <a:shade val="67500"/>
                  <a:satMod val="115000"/>
                </a:schemeClr>
              </a:gs>
              <a:gs pos="0">
                <a:schemeClr val="accent2">
                  <a:lumMod val="20000"/>
                  <a:lumOff val="80000"/>
                  <a:shade val="100000"/>
                  <a:satMod val="115000"/>
                </a:schemeClr>
              </a:gs>
            </a:gsLst>
            <a:lin ang="16200000" scaled="1"/>
          </a:gradFill>
          <a:ln w="28575">
            <a:solidFill>
              <a:srgbClr val="CC3300"/>
            </a:solidFill>
          </a:ln>
        </p:spPr>
        <p:txBody>
          <a:bodyPr wrap="square" rtlCol="0">
            <a:spAutoFit/>
          </a:bodyPr>
          <a:lstStyle/>
          <a:p>
            <a:pPr algn="ctr"/>
            <a:r>
              <a:rPr lang="en-US" sz="2000" dirty="0"/>
              <a:t>God loves us and knows how much we need Him. </a:t>
            </a:r>
            <a:endParaRPr lang="en-US" sz="2000" dirty="0" smtClean="0"/>
          </a:p>
          <a:p>
            <a:pPr algn="ctr"/>
            <a:endParaRPr lang="en-US" sz="2000" dirty="0" smtClean="0"/>
          </a:p>
          <a:p>
            <a:pPr algn="ctr"/>
            <a:r>
              <a:rPr lang="en-US" sz="2000" dirty="0" smtClean="0"/>
              <a:t>He </a:t>
            </a:r>
            <a:r>
              <a:rPr lang="en-US" sz="2000" dirty="0"/>
              <a:t>gives us Himself in the Sacrament of the Holy Eucharist so we are able to see Him, feel Him and receive Him sacramentally and, therefore, tangibly into our bodies and hearts, </a:t>
            </a:r>
            <a:endParaRPr lang="en-US" sz="2000" dirty="0" smtClean="0"/>
          </a:p>
          <a:p>
            <a:pPr algn="ctr"/>
            <a:r>
              <a:rPr lang="en-US" sz="2000" dirty="0" smtClean="0"/>
              <a:t>to </a:t>
            </a:r>
            <a:r>
              <a:rPr lang="en-US" sz="2000" dirty="0"/>
              <a:t>be as close to Him as possible. </a:t>
            </a:r>
            <a:endParaRPr lang="en-US" sz="2000" dirty="0" smtClean="0"/>
          </a:p>
          <a:p>
            <a:pPr algn="ctr"/>
            <a:endParaRPr lang="en-US" sz="2000" dirty="0" smtClean="0"/>
          </a:p>
          <a:p>
            <a:pPr algn="ctr"/>
            <a:r>
              <a:rPr lang="en-US" sz="2000" dirty="0" smtClean="0"/>
              <a:t>In </a:t>
            </a:r>
            <a:r>
              <a:rPr lang="en-US" sz="2000" dirty="0"/>
              <a:t>the Eucharist, we are forgiven, loved and made new! </a:t>
            </a:r>
            <a:endParaRPr lang="en-US" sz="2000" dirty="0" smtClean="0"/>
          </a:p>
          <a:p>
            <a:pPr algn="ctr"/>
            <a:r>
              <a:rPr lang="en-US" sz="2000" dirty="0" smtClean="0"/>
              <a:t>God </a:t>
            </a:r>
            <a:r>
              <a:rPr lang="en-US" sz="2000" dirty="0"/>
              <a:t>too desires this intimacy with us! </a:t>
            </a:r>
            <a:endParaRPr lang="en-US" sz="2000" dirty="0" smtClean="0"/>
          </a:p>
          <a:p>
            <a:pPr algn="ctr"/>
            <a:endParaRPr lang="en-US" sz="2000" dirty="0" smtClean="0"/>
          </a:p>
          <a:p>
            <a:pPr algn="ctr"/>
            <a:r>
              <a:rPr lang="en-US" sz="2000" dirty="0" smtClean="0"/>
              <a:t>In </a:t>
            </a:r>
            <a:r>
              <a:rPr lang="en-US" sz="2000" dirty="0"/>
              <a:t>the Eucharist, Jesus gives us His whole self</a:t>
            </a:r>
            <a:r>
              <a:rPr lang="en-US" sz="2000" dirty="0" smtClean="0"/>
              <a:t>—</a:t>
            </a:r>
          </a:p>
          <a:p>
            <a:pPr algn="ctr"/>
            <a:r>
              <a:rPr lang="en-US" sz="2000" dirty="0" smtClean="0"/>
              <a:t>Body</a:t>
            </a:r>
            <a:r>
              <a:rPr lang="en-US" sz="2000" dirty="0"/>
              <a:t>, Blood, Soul, and Divinity.</a:t>
            </a:r>
          </a:p>
        </p:txBody>
      </p:sp>
    </p:spTree>
    <p:extLst>
      <p:ext uri="{BB962C8B-B14F-4D97-AF65-F5344CB8AC3E}">
        <p14:creationId xmlns:p14="http://schemas.microsoft.com/office/powerpoint/2010/main" val="156514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417"/>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5259873" y="159620"/>
            <a:ext cx="1672253" cy="769441"/>
          </a:xfrm>
          <a:prstGeom prst="rect">
            <a:avLst/>
          </a:prstGeom>
          <a:noFill/>
        </p:spPr>
        <p:txBody>
          <a:bodyPr wrap="none" rtlCol="0">
            <a:spAutoFit/>
          </a:bodyPr>
          <a:lstStyle/>
          <a:p>
            <a:r>
              <a:rPr lang="es-MX" sz="4400" b="1" dirty="0" smtClean="0"/>
              <a:t>VIDEO</a:t>
            </a:r>
            <a:endParaRPr lang="es-MX" sz="4400" b="1" dirty="0"/>
          </a:p>
        </p:txBody>
      </p:sp>
      <p:pic>
        <p:nvPicPr>
          <p:cNvPr id="3" name="TMSiHGTBdGk"/>
          <p:cNvPicPr>
            <a:picLocks noRot="1" noChangeAspect="1"/>
          </p:cNvPicPr>
          <p:nvPr>
            <a:videoFile r:link="rId1"/>
          </p:nvPr>
        </p:nvPicPr>
        <p:blipFill>
          <a:blip r:embed="rId3"/>
          <a:stretch>
            <a:fillRect/>
          </a:stretch>
        </p:blipFill>
        <p:spPr>
          <a:xfrm>
            <a:off x="1563189" y="1199550"/>
            <a:ext cx="9069977" cy="5101862"/>
          </a:xfrm>
          <a:prstGeom prst="rect">
            <a:avLst/>
          </a:prstGeom>
        </p:spPr>
      </p:pic>
      <p:sp>
        <p:nvSpPr>
          <p:cNvPr id="7" name="TextBox 6"/>
          <p:cNvSpPr txBox="1"/>
          <p:nvPr/>
        </p:nvSpPr>
        <p:spPr>
          <a:xfrm>
            <a:off x="4345576" y="6433458"/>
            <a:ext cx="3500845" cy="646331"/>
          </a:xfrm>
          <a:prstGeom prst="rect">
            <a:avLst/>
          </a:prstGeom>
          <a:noFill/>
        </p:spPr>
        <p:txBody>
          <a:bodyPr wrap="square" rtlCol="0">
            <a:spAutoFit/>
          </a:bodyPr>
          <a:lstStyle/>
          <a:p>
            <a:pPr algn="ctr"/>
            <a:r>
              <a:rPr lang="en-US" dirty="0">
                <a:hlinkClick r:id="rId4"/>
              </a:rPr>
              <a:t>https://</a:t>
            </a:r>
            <a:r>
              <a:rPr lang="en-US" dirty="0" smtClean="0">
                <a:hlinkClick r:id="rId4"/>
              </a:rPr>
              <a:t>youtu.be/TMSiHGTBdGk</a:t>
            </a:r>
            <a:endParaRPr lang="en-US" dirty="0" smtClean="0"/>
          </a:p>
          <a:p>
            <a:endParaRPr lang="en-US" dirty="0"/>
          </a:p>
        </p:txBody>
      </p:sp>
    </p:spTree>
    <p:extLst>
      <p:ext uri="{BB962C8B-B14F-4D97-AF65-F5344CB8AC3E}">
        <p14:creationId xmlns:p14="http://schemas.microsoft.com/office/powerpoint/2010/main" val="4016339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e gusta la clase de religión: Marcos para fotos de Primera Comunión"/>
          <p:cNvPicPr>
            <a:picLocks noChangeAspect="1"/>
          </p:cNvPicPr>
          <p:nvPr/>
        </p:nvPicPr>
        <p:blipFill rotWithShape="1">
          <a:blip r:embed="rId2" cstate="screen">
            <a:extLst>
              <a:ext uri="{28A0092B-C50C-407E-A947-70E740481C1C}">
                <a14:useLocalDpi xmlns:a14="http://schemas.microsoft.com/office/drawing/2010/main"/>
              </a:ext>
            </a:extLst>
          </a:blip>
          <a:srcRect b="21032"/>
          <a:stretch/>
        </p:blipFill>
        <p:spPr>
          <a:xfrm>
            <a:off x="-3912" y="333103"/>
            <a:ext cx="12195912" cy="6524898"/>
          </a:xfrm>
          <a:prstGeom prst="rect">
            <a:avLst/>
          </a:prstGeom>
        </p:spPr>
      </p:pic>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309153" y="201361"/>
            <a:ext cx="11573692" cy="1754326"/>
          </a:xfrm>
          <a:prstGeom prst="rect">
            <a:avLst/>
          </a:prstGeom>
          <a:noFill/>
        </p:spPr>
        <p:txBody>
          <a:bodyPr wrap="square" rtlCol="0">
            <a:spAutoFit/>
          </a:bodyPr>
          <a:lstStyle/>
          <a:p>
            <a:pPr algn="ctr"/>
            <a:r>
              <a:rPr lang="en-US" sz="4800" b="1" dirty="0" smtClean="0">
                <a:solidFill>
                  <a:schemeClr val="bg1"/>
                </a:solidFill>
              </a:rPr>
              <a:t>FAMILY CONVERSATION</a:t>
            </a:r>
            <a:endParaRPr lang="en-US" sz="4800" b="1" dirty="0">
              <a:solidFill>
                <a:schemeClr val="bg1"/>
              </a:solidFill>
            </a:endParaRPr>
          </a:p>
          <a:p>
            <a:endParaRPr lang="es-MX" sz="6000" b="1" i="1" dirty="0"/>
          </a:p>
        </p:txBody>
      </p:sp>
      <p:sp>
        <p:nvSpPr>
          <p:cNvPr id="3" name="TextBox 2"/>
          <p:cNvSpPr txBox="1"/>
          <p:nvPr/>
        </p:nvSpPr>
        <p:spPr>
          <a:xfrm rot="21018740">
            <a:off x="6558473" y="1883099"/>
            <a:ext cx="4173583" cy="4401205"/>
          </a:xfrm>
          <a:prstGeom prst="rect">
            <a:avLst/>
          </a:prstGeom>
          <a:noFill/>
        </p:spPr>
        <p:txBody>
          <a:bodyPr wrap="square" rtlCol="0">
            <a:spAutoFit/>
          </a:bodyPr>
          <a:lstStyle/>
          <a:p>
            <a:pPr algn="ctr"/>
            <a:r>
              <a:rPr lang="en-US" sz="2000" dirty="0"/>
              <a:t>What do you remember most about your First Holy Communion and </a:t>
            </a:r>
            <a:endParaRPr lang="en-US" sz="2000" dirty="0" smtClean="0"/>
          </a:p>
          <a:p>
            <a:pPr algn="ctr"/>
            <a:r>
              <a:rPr lang="en-US" sz="2000" dirty="0" smtClean="0"/>
              <a:t>how </a:t>
            </a:r>
            <a:r>
              <a:rPr lang="en-US" sz="2000" dirty="0"/>
              <a:t>you felt when </a:t>
            </a:r>
            <a:endParaRPr lang="en-US" sz="2000" dirty="0" smtClean="0"/>
          </a:p>
          <a:p>
            <a:pPr algn="ctr"/>
            <a:r>
              <a:rPr lang="en-US" sz="2000" dirty="0" smtClean="0"/>
              <a:t>receiving </a:t>
            </a:r>
            <a:r>
              <a:rPr lang="en-US" sz="2000" dirty="0"/>
              <a:t>Jesus for the first time? </a:t>
            </a:r>
            <a:endParaRPr lang="en-US" sz="2000" dirty="0" smtClean="0"/>
          </a:p>
          <a:p>
            <a:endParaRPr lang="en-US" sz="2000" dirty="0"/>
          </a:p>
          <a:p>
            <a:endParaRPr lang="en-US" sz="2000" dirty="0" smtClean="0"/>
          </a:p>
          <a:p>
            <a:pPr algn="ctr"/>
            <a:r>
              <a:rPr lang="en-US" sz="2000" dirty="0" smtClean="0"/>
              <a:t>Why </a:t>
            </a:r>
            <a:r>
              <a:rPr lang="en-US" sz="2000" dirty="0"/>
              <a:t>did you feel that way? </a:t>
            </a:r>
            <a:endParaRPr lang="en-US" sz="2000" dirty="0" smtClean="0"/>
          </a:p>
          <a:p>
            <a:r>
              <a:rPr lang="en-US" sz="2000" dirty="0" smtClean="0"/>
              <a:t> </a:t>
            </a:r>
          </a:p>
          <a:p>
            <a:endParaRPr lang="en-US" sz="2000" dirty="0" smtClean="0"/>
          </a:p>
          <a:p>
            <a:pPr algn="ctr"/>
            <a:r>
              <a:rPr lang="en-US" sz="2000" dirty="0"/>
              <a:t>S</a:t>
            </a:r>
            <a:r>
              <a:rPr lang="en-US" sz="2000" dirty="0" smtClean="0"/>
              <a:t>how </a:t>
            </a:r>
            <a:r>
              <a:rPr lang="en-US" sz="2000" dirty="0"/>
              <a:t>the </a:t>
            </a:r>
            <a:r>
              <a:rPr lang="en-US" sz="2000" dirty="0" err="1"/>
              <a:t>sacramentals</a:t>
            </a:r>
            <a:r>
              <a:rPr lang="en-US" sz="2000" dirty="0"/>
              <a:t> and photos from </a:t>
            </a:r>
            <a:r>
              <a:rPr lang="en-US" sz="2000" dirty="0" smtClean="0"/>
              <a:t>your</a:t>
            </a:r>
            <a:r>
              <a:rPr lang="en-US" sz="2000" dirty="0" smtClean="0"/>
              <a:t> </a:t>
            </a:r>
            <a:r>
              <a:rPr lang="en-US" sz="2000" dirty="0"/>
              <a:t>own </a:t>
            </a:r>
            <a:endParaRPr lang="en-US" sz="2000" dirty="0" smtClean="0"/>
          </a:p>
          <a:p>
            <a:pPr algn="ctr"/>
            <a:r>
              <a:rPr lang="en-US" sz="2000" dirty="0" smtClean="0"/>
              <a:t>Sacrament </a:t>
            </a:r>
            <a:r>
              <a:rPr lang="en-US" sz="2000" dirty="0"/>
              <a:t>of First Holy Communion and explain why they are </a:t>
            </a:r>
            <a:endParaRPr lang="en-US" sz="2000" dirty="0" smtClean="0"/>
          </a:p>
          <a:p>
            <a:pPr algn="ctr"/>
            <a:r>
              <a:rPr lang="en-US" sz="2000" dirty="0" smtClean="0"/>
              <a:t>special </a:t>
            </a:r>
            <a:r>
              <a:rPr lang="en-US" sz="2000" dirty="0"/>
              <a:t>to </a:t>
            </a:r>
            <a:r>
              <a:rPr lang="en-US" sz="2000" dirty="0" smtClean="0"/>
              <a:t>you!</a:t>
            </a:r>
            <a:endParaRPr lang="en-US" sz="2000" dirty="0"/>
          </a:p>
        </p:txBody>
      </p:sp>
    </p:spTree>
    <p:extLst>
      <p:ext uri="{BB962C8B-B14F-4D97-AF65-F5344CB8AC3E}">
        <p14:creationId xmlns:p14="http://schemas.microsoft.com/office/powerpoint/2010/main" val="4257129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87521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bg1"/>
                </a:solidFill>
              </a:rPr>
              <a:t>VIDEO</a:t>
            </a:r>
            <a:endParaRPr lang="en-US" sz="16600" b="1" i="1" dirty="0">
              <a:solidFill>
                <a:schemeClr val="bg1"/>
              </a:solidFill>
            </a:endParaRPr>
          </a:p>
        </p:txBody>
      </p:sp>
      <p:pic>
        <p:nvPicPr>
          <p:cNvPr id="2" name="NILSVN1hgEM"/>
          <p:cNvPicPr>
            <a:picLocks noRot="1" noChangeAspect="1"/>
          </p:cNvPicPr>
          <p:nvPr>
            <a:videoFile r:link="rId1"/>
          </p:nvPr>
        </p:nvPicPr>
        <p:blipFill>
          <a:blip r:embed="rId3"/>
          <a:stretch>
            <a:fillRect/>
          </a:stretch>
        </p:blipFill>
        <p:spPr>
          <a:xfrm>
            <a:off x="1543249" y="1013210"/>
            <a:ext cx="9403766" cy="5289619"/>
          </a:xfrm>
          <a:prstGeom prst="rect">
            <a:avLst/>
          </a:prstGeom>
        </p:spPr>
      </p:pic>
      <p:sp>
        <p:nvSpPr>
          <p:cNvPr id="3" name="TextBox 2"/>
          <p:cNvSpPr txBox="1"/>
          <p:nvPr/>
        </p:nvSpPr>
        <p:spPr>
          <a:xfrm>
            <a:off x="4519749" y="6466114"/>
            <a:ext cx="3735977" cy="369332"/>
          </a:xfrm>
          <a:prstGeom prst="rect">
            <a:avLst/>
          </a:prstGeom>
          <a:noFill/>
        </p:spPr>
        <p:txBody>
          <a:bodyPr wrap="square" rtlCol="0">
            <a:spAutoFit/>
          </a:bodyPr>
          <a:lstStyle/>
          <a:p>
            <a:pPr algn="ctr"/>
            <a:r>
              <a:rPr lang="en-US" dirty="0"/>
              <a:t>https://youtu.be/NILSVN1hgEM</a:t>
            </a:r>
          </a:p>
        </p:txBody>
      </p:sp>
    </p:spTree>
    <p:extLst>
      <p:ext uri="{BB962C8B-B14F-4D97-AF65-F5344CB8AC3E}">
        <p14:creationId xmlns:p14="http://schemas.microsoft.com/office/powerpoint/2010/main" val="661144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 y="770709"/>
            <a:ext cx="12219217" cy="6074228"/>
          </a:xfrm>
          <a:prstGeom prst="rect">
            <a:avLst/>
          </a:prstGeom>
        </p:spPr>
      </p:pic>
      <p:sp>
        <p:nvSpPr>
          <p:cNvPr id="3" name="Rectangle 2"/>
          <p:cNvSpPr/>
          <p:nvPr/>
        </p:nvSpPr>
        <p:spPr>
          <a:xfrm>
            <a:off x="-3"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rPr>
              <a:t>FAMILY CONVERSATION</a:t>
            </a:r>
            <a:endParaRPr lang="en-US" sz="6600" b="1" i="1" dirty="0">
              <a:solidFill>
                <a:schemeClr val="bg1"/>
              </a:solidFill>
            </a:endParaRPr>
          </a:p>
        </p:txBody>
      </p:sp>
      <p:sp>
        <p:nvSpPr>
          <p:cNvPr id="2" name="TextBox 1"/>
          <p:cNvSpPr txBox="1"/>
          <p:nvPr/>
        </p:nvSpPr>
        <p:spPr>
          <a:xfrm>
            <a:off x="441764" y="1699573"/>
            <a:ext cx="4613562" cy="4524315"/>
          </a:xfrm>
          <a:prstGeom prst="rect">
            <a:avLst/>
          </a:prstGeom>
          <a:noFill/>
        </p:spPr>
        <p:txBody>
          <a:bodyPr wrap="square" rtlCol="0">
            <a:spAutoFit/>
          </a:bodyPr>
          <a:lstStyle/>
          <a:p>
            <a:pPr algn="ctr"/>
            <a:r>
              <a:rPr lang="en-US" sz="2400" dirty="0" smtClean="0">
                <a:solidFill>
                  <a:schemeClr val="bg1"/>
                </a:solidFill>
              </a:rPr>
              <a:t>S</a:t>
            </a:r>
            <a:r>
              <a:rPr lang="en-US" sz="2400" dirty="0" smtClean="0">
                <a:solidFill>
                  <a:schemeClr val="bg1"/>
                </a:solidFill>
              </a:rPr>
              <a:t>hare </a:t>
            </a:r>
            <a:r>
              <a:rPr lang="en-US" sz="2400" dirty="0">
                <a:solidFill>
                  <a:schemeClr val="bg1"/>
                </a:solidFill>
              </a:rPr>
              <a:t>a photo of </a:t>
            </a:r>
            <a:r>
              <a:rPr lang="en-US" sz="2400" dirty="0" smtClean="0">
                <a:solidFill>
                  <a:schemeClr val="bg1"/>
                </a:solidFill>
              </a:rPr>
              <a:t>your family gathered around y</a:t>
            </a:r>
            <a:r>
              <a:rPr lang="en-US" sz="2400" dirty="0" smtClean="0">
                <a:solidFill>
                  <a:schemeClr val="bg1"/>
                </a:solidFill>
              </a:rPr>
              <a:t>our</a:t>
            </a:r>
            <a:r>
              <a:rPr lang="en-US" sz="2400" dirty="0" smtClean="0">
                <a:solidFill>
                  <a:schemeClr val="bg1"/>
                </a:solidFill>
              </a:rPr>
              <a:t> </a:t>
            </a:r>
            <a:r>
              <a:rPr lang="en-US" sz="2400" dirty="0">
                <a:solidFill>
                  <a:schemeClr val="bg1"/>
                </a:solidFill>
              </a:rPr>
              <a:t>home altar or prayer space practicing </a:t>
            </a:r>
            <a:endParaRPr lang="en-US" sz="2400" dirty="0" smtClean="0">
              <a:solidFill>
                <a:schemeClr val="bg1"/>
              </a:solidFill>
            </a:endParaRPr>
          </a:p>
          <a:p>
            <a:pPr algn="ctr"/>
            <a:r>
              <a:rPr lang="en-US" sz="2400" dirty="0" smtClean="0">
                <a:solidFill>
                  <a:schemeClr val="bg1"/>
                </a:solidFill>
              </a:rPr>
              <a:t>your </a:t>
            </a:r>
            <a:r>
              <a:rPr lang="en-US" sz="2400" dirty="0">
                <a:solidFill>
                  <a:schemeClr val="bg1"/>
                </a:solidFill>
              </a:rPr>
              <a:t>favorite Advent or Christmas tradition. </a:t>
            </a:r>
            <a:endParaRPr lang="en-US" sz="2400" dirty="0" smtClean="0">
              <a:solidFill>
                <a:schemeClr val="bg1"/>
              </a:solidFill>
            </a:endParaRPr>
          </a:p>
          <a:p>
            <a:endParaRPr lang="en-US" sz="2400" dirty="0">
              <a:solidFill>
                <a:schemeClr val="bg1"/>
              </a:solidFill>
            </a:endParaRPr>
          </a:p>
          <a:p>
            <a:endParaRPr lang="en-US" sz="2400" dirty="0">
              <a:solidFill>
                <a:schemeClr val="bg1"/>
              </a:solidFill>
            </a:endParaRPr>
          </a:p>
          <a:p>
            <a:pPr algn="ctr"/>
            <a:r>
              <a:rPr lang="en-US" sz="2400" dirty="0">
                <a:solidFill>
                  <a:schemeClr val="bg1"/>
                </a:solidFill>
              </a:rPr>
              <a:t>E</a:t>
            </a:r>
            <a:r>
              <a:rPr lang="en-US" sz="2400" dirty="0" smtClean="0">
                <a:solidFill>
                  <a:schemeClr val="bg1"/>
                </a:solidFill>
              </a:rPr>
              <a:t>xplain </a:t>
            </a:r>
            <a:r>
              <a:rPr lang="en-US" sz="2400" dirty="0">
                <a:solidFill>
                  <a:schemeClr val="bg1"/>
                </a:solidFill>
              </a:rPr>
              <a:t>why it is </a:t>
            </a:r>
            <a:r>
              <a:rPr lang="en-US" sz="2400" dirty="0" smtClean="0">
                <a:solidFill>
                  <a:schemeClr val="bg1"/>
                </a:solidFill>
              </a:rPr>
              <a:t>your </a:t>
            </a:r>
            <a:r>
              <a:rPr lang="en-US" sz="2400" dirty="0" smtClean="0">
                <a:solidFill>
                  <a:schemeClr val="bg1"/>
                </a:solidFill>
              </a:rPr>
              <a:t>favorite </a:t>
            </a:r>
            <a:r>
              <a:rPr lang="en-US" sz="2400" dirty="0">
                <a:solidFill>
                  <a:schemeClr val="bg1"/>
                </a:solidFill>
              </a:rPr>
              <a:t>tradition, as well as how </a:t>
            </a:r>
            <a:r>
              <a:rPr lang="en-US" sz="2400" dirty="0" smtClean="0">
                <a:solidFill>
                  <a:schemeClr val="bg1"/>
                </a:solidFill>
              </a:rPr>
              <a:t>you</a:t>
            </a:r>
            <a:r>
              <a:rPr lang="en-US" sz="2400" dirty="0" smtClean="0">
                <a:solidFill>
                  <a:schemeClr val="bg1"/>
                </a:solidFill>
              </a:rPr>
              <a:t> </a:t>
            </a:r>
            <a:r>
              <a:rPr lang="en-US" sz="2400" dirty="0">
                <a:solidFill>
                  <a:schemeClr val="bg1"/>
                </a:solidFill>
              </a:rPr>
              <a:t>will celebrate the Birth of Christ on Christmas Day and during the whole Christmas Season. </a:t>
            </a:r>
          </a:p>
        </p:txBody>
      </p:sp>
    </p:spTree>
    <p:extLst>
      <p:ext uri="{BB962C8B-B14F-4D97-AF65-F5344CB8AC3E}">
        <p14:creationId xmlns:p14="http://schemas.microsoft.com/office/powerpoint/2010/main" val="3175544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45796"/>
            <a:ext cx="12192000" cy="6705673"/>
          </a:xfrm>
          <a:prstGeom prst="rect">
            <a:avLst/>
          </a:prstGeom>
        </p:spPr>
      </p:pic>
      <p:sp>
        <p:nvSpPr>
          <p:cNvPr id="2" name="Rectangle 1"/>
          <p:cNvSpPr/>
          <p:nvPr/>
        </p:nvSpPr>
        <p:spPr>
          <a:xfrm>
            <a:off x="0" y="-1"/>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3256056" y="145796"/>
            <a:ext cx="5679888" cy="769441"/>
          </a:xfrm>
          <a:prstGeom prst="rect">
            <a:avLst/>
          </a:prstGeom>
          <a:noFill/>
        </p:spPr>
        <p:txBody>
          <a:bodyPr wrap="none" rtlCol="0">
            <a:spAutoFit/>
          </a:bodyPr>
          <a:lstStyle/>
          <a:p>
            <a:r>
              <a:rPr lang="en-US" sz="4400" b="1" dirty="0" smtClean="0">
                <a:solidFill>
                  <a:schemeClr val="bg1"/>
                </a:solidFill>
              </a:rPr>
              <a:t>CELEBRATE CHRISTMAS</a:t>
            </a:r>
            <a:endParaRPr lang="es-MX" sz="4400" b="1" dirty="0">
              <a:solidFill>
                <a:schemeClr val="bg1"/>
              </a:solidFill>
            </a:endParaRPr>
          </a:p>
        </p:txBody>
      </p:sp>
    </p:spTree>
    <p:extLst>
      <p:ext uri="{BB962C8B-B14F-4D97-AF65-F5344CB8AC3E}">
        <p14:creationId xmlns:p14="http://schemas.microsoft.com/office/powerpoint/2010/main" val="1643943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18346</TotalTime>
  <Words>560</Words>
  <Application>Microsoft Office PowerPoint</Application>
  <PresentationFormat>Widescreen</PresentationFormat>
  <Paragraphs>68</Paragraphs>
  <Slides>10</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Antenna Black</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Patrice Spirou</cp:lastModifiedBy>
  <cp:revision>144</cp:revision>
  <dcterms:created xsi:type="dcterms:W3CDTF">2021-11-19T16:04:10Z</dcterms:created>
  <dcterms:modified xsi:type="dcterms:W3CDTF">2023-11-01T22:11:07Z</dcterms:modified>
</cp:coreProperties>
</file>