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1" r:id="rId4"/>
    <p:sldId id="258" r:id="rId5"/>
    <p:sldId id="276" r:id="rId6"/>
    <p:sldId id="260" r:id="rId7"/>
    <p:sldId id="261" r:id="rId8"/>
    <p:sldId id="270" r:id="rId9"/>
    <p:sldId id="266" r:id="rId10"/>
    <p:sldId id="262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B4C3"/>
    <a:srgbClr val="F2ECDF"/>
    <a:srgbClr val="F0B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1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6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8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55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5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9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2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6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2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60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4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002B5-5786-48D0-95F4-B054B4377C33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7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783" y="0"/>
            <a:ext cx="1221970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3999" y="874395"/>
            <a:ext cx="9220200" cy="893445"/>
          </a:xfrm>
          <a:prstGeom prst="rect">
            <a:avLst/>
          </a:prstGeom>
          <a:solidFill>
            <a:schemeClr val="bg1">
              <a:lumMod val="7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7071" y="1024232"/>
            <a:ext cx="9144000" cy="1108445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7200" b="1" baseline="30000" dirty="0">
                <a:solidFill>
                  <a:schemeClr val="bg1">
                    <a:lumMod val="95000"/>
                  </a:schemeClr>
                </a:solidFill>
              </a:rPr>
              <a:t>FAMILIAS FORMANDO DISCÍPULOS</a:t>
            </a:r>
            <a:endParaRPr lang="en-US" sz="7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3422" y="2057460"/>
            <a:ext cx="5361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baseline="30000" dirty="0">
                <a:solidFill>
                  <a:schemeClr val="bg1">
                    <a:lumMod val="95000"/>
                  </a:schemeClr>
                </a:solidFill>
              </a:rPr>
              <a:t>LECCIÓN 3 - SEMANA 3</a:t>
            </a:r>
          </a:p>
        </p:txBody>
      </p:sp>
    </p:spTree>
    <p:extLst>
      <p:ext uri="{BB962C8B-B14F-4D97-AF65-F5344CB8AC3E}">
        <p14:creationId xmlns:p14="http://schemas.microsoft.com/office/powerpoint/2010/main" val="1144829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20" y="449580"/>
            <a:ext cx="12268200" cy="64160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006" y="2199466"/>
            <a:ext cx="10515600" cy="34787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baseline="30000" dirty="0"/>
              <a:t>1. </a:t>
            </a:r>
            <a:r>
              <a:rPr lang="es-ES" b="1" baseline="30000" dirty="0"/>
              <a:t>Abran </a:t>
            </a:r>
            <a:r>
              <a:rPr lang="es-ES" baseline="30000" dirty="0"/>
              <a:t>sus folletos / panfletos del Rosario para los niños en el Segundo Misterio Gozoso de la Visitación.</a:t>
            </a:r>
          </a:p>
          <a:p>
            <a:pPr marL="0" indent="0">
              <a:buNone/>
            </a:pPr>
            <a:r>
              <a:rPr lang="es-ES" baseline="30000" dirty="0"/>
              <a:t>3. </a:t>
            </a:r>
            <a:r>
              <a:rPr lang="es-ES" b="1" baseline="30000" dirty="0"/>
              <a:t>Recuerden:</a:t>
            </a:r>
            <a:r>
              <a:rPr lang="es-ES" baseline="30000" dirty="0"/>
              <a:t> En octubre hablamos de cómo cuando rezamos una de las oraciones del Rosario, le estamos dando a María una rosa espiritual y le</a:t>
            </a:r>
            <a:r>
              <a:rPr lang="es-ES" dirty="0"/>
              <a:t> </a:t>
            </a:r>
            <a:r>
              <a:rPr lang="es-ES" baseline="30000" dirty="0"/>
              <a:t>pedimos que ore por lo que hay en nuestro corazón. Al final del Rosario, ¡le habremos regalado un ramo completo!</a:t>
            </a:r>
          </a:p>
          <a:p>
            <a:pPr marL="0" indent="0">
              <a:buNone/>
            </a:pPr>
            <a:r>
              <a:rPr lang="es-ES" baseline="30000" dirty="0"/>
              <a:t>4. </a:t>
            </a:r>
            <a:r>
              <a:rPr lang="es-ES" b="1" baseline="30000" dirty="0"/>
              <a:t>Intenciones</a:t>
            </a:r>
            <a:r>
              <a:rPr lang="es-ES" baseline="30000" dirty="0"/>
              <a:t> especiales por las que les gustaría que el </a:t>
            </a:r>
            <a:r>
              <a:rPr lang="en-US" baseline="30000" dirty="0"/>
              <a:t>grupo orara.</a:t>
            </a:r>
          </a:p>
          <a:p>
            <a:pPr marL="0" indent="0">
              <a:buNone/>
            </a:pPr>
            <a:r>
              <a:rPr lang="es-ES" baseline="30000" dirty="0"/>
              <a:t>5. </a:t>
            </a:r>
            <a:r>
              <a:rPr lang="es-ES" b="1" baseline="30000" dirty="0"/>
              <a:t>Recuerden:</a:t>
            </a:r>
            <a:r>
              <a:rPr lang="es-ES" baseline="30000" dirty="0"/>
              <a:t> Cuando decimos cada oración, también estamos pensando en la vida que Jesús y María vivieron juntos en la tierra. Esos momentos se llaman misterios, y en nuestro corazón nos ponemos allí con Jesús y María en ese momento con ellos. Hoy pensaremos en la </a:t>
            </a:r>
            <a:r>
              <a:rPr lang="es-ES" dirty="0"/>
              <a:t> </a:t>
            </a:r>
            <a:r>
              <a:rPr lang="es-ES" baseline="30000" dirty="0"/>
              <a:t>historia de la Visitación de la Virgen María a su prima Isabel y nos</a:t>
            </a:r>
            <a:r>
              <a:rPr lang="es-ES" dirty="0"/>
              <a:t> </a:t>
            </a:r>
            <a:r>
              <a:rPr lang="es-ES" baseline="30000" dirty="0"/>
              <a:t>imaginaremos estar allí con ellas en ese momento mientras rezamos.</a:t>
            </a:r>
          </a:p>
          <a:p>
            <a:pPr marL="0" indent="0">
              <a:buNone/>
            </a:pPr>
            <a:r>
              <a:rPr lang="es-ES" baseline="30000" dirty="0"/>
              <a:t>6. </a:t>
            </a:r>
            <a:r>
              <a:rPr lang="es-ES" b="1" baseline="30000" dirty="0"/>
              <a:t>Oremos juntos</a:t>
            </a:r>
            <a:r>
              <a:rPr lang="es-ES" baseline="30000" dirty="0"/>
              <a:t> una década del Rosario.</a:t>
            </a:r>
          </a:p>
          <a:p>
            <a:pPr marL="0" indent="0">
              <a:buNone/>
            </a:pPr>
            <a:endParaRPr lang="es-ES" sz="5400" b="1" baseline="30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7620" y="0"/>
            <a:ext cx="12321540" cy="13491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BF6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448" y="163268"/>
            <a:ext cx="94011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baseline="30000" dirty="0" err="1"/>
              <a:t>Oración</a:t>
            </a:r>
            <a:endParaRPr lang="en-US" sz="7200" b="1" baseline="30000" dirty="0"/>
          </a:p>
        </p:txBody>
      </p:sp>
    </p:spTree>
    <p:extLst>
      <p:ext uri="{BB962C8B-B14F-4D97-AF65-F5344CB8AC3E}">
        <p14:creationId xmlns:p14="http://schemas.microsoft.com/office/powerpoint/2010/main" val="608870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3446"/>
            <a:ext cx="12192000" cy="11488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7512" y="800139"/>
            <a:ext cx="6836974" cy="10064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baseline="30000" dirty="0" err="1"/>
              <a:t>Recuerde</a:t>
            </a:r>
            <a:br>
              <a:rPr lang="es-ES" sz="6700" b="1" baseline="30000" dirty="0"/>
            </a:br>
            <a:br>
              <a:rPr lang="en-US" b="1" baseline="30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81337"/>
            <a:ext cx="10515600" cy="33912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baseline="30000" dirty="0"/>
              <a:t>Próxima reunión…  </a:t>
            </a:r>
          </a:p>
          <a:p>
            <a:pPr marL="0" indent="0" algn="ctr">
              <a:buNone/>
            </a:pPr>
            <a:endParaRPr lang="en-US" baseline="30000" dirty="0"/>
          </a:p>
          <a:p>
            <a:pPr marL="0" indent="0" algn="ctr">
              <a:buNone/>
            </a:pPr>
            <a:r>
              <a:rPr lang="es-ES" baseline="30000" dirty="0" err="1"/>
              <a:t>Recuérde</a:t>
            </a:r>
            <a:r>
              <a:rPr lang="es-ES" baseline="30000" dirty="0"/>
              <a:t> también la próxima solemnidad de Cristo Rey, que se celebra en el último domingo del Año Litúrgico, antes de que comience el Adviento.</a:t>
            </a:r>
          </a:p>
          <a:p>
            <a:pPr marL="0" indent="0" algn="ctr">
              <a:buNone/>
            </a:pPr>
            <a:r>
              <a:rPr lang="en-US" baseline="30000" dirty="0"/>
              <a:t> </a:t>
            </a:r>
          </a:p>
          <a:p>
            <a:pPr marL="0" indent="0" algn="ctr">
              <a:buNone/>
            </a:pPr>
            <a:r>
              <a:rPr lang="es-ES" baseline="30000" dirty="0"/>
              <a:t>¡Cristo Rey Nuestro, te pedimos que reines en nuestros hogares y corazones!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868" y="4642337"/>
            <a:ext cx="1286263" cy="199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50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078" r="7216" b="13208"/>
          <a:stretch/>
        </p:blipFill>
        <p:spPr>
          <a:xfrm>
            <a:off x="-29980" y="0"/>
            <a:ext cx="12231974" cy="689547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-29980" y="0"/>
            <a:ext cx="12221980" cy="1690688"/>
          </a:xfrm>
          <a:prstGeom prst="rect">
            <a:avLst/>
          </a:prstGeom>
          <a:solidFill>
            <a:srgbClr val="CDB4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DB4C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96" y="595858"/>
            <a:ext cx="11039007" cy="1325563"/>
          </a:xfrm>
        </p:spPr>
        <p:txBody>
          <a:bodyPr>
            <a:noAutofit/>
          </a:bodyPr>
          <a:lstStyle/>
          <a:p>
            <a:pPr algn="ctr"/>
            <a:r>
              <a:rPr lang="es-ES_tradnl" b="1" baseline="30000" dirty="0"/>
              <a:t>Tema:  Preparándose para el Adviento  y las Obras de Misericordia </a:t>
            </a:r>
            <a:br>
              <a:rPr lang="es-ES_tradnl" b="1" baseline="30000" dirty="0"/>
            </a:br>
            <a:r>
              <a:rPr lang="es-ES_tradnl" b="1" baseline="30000" dirty="0"/>
              <a:t>Espirituales y Corporales</a:t>
            </a:r>
            <a:br>
              <a:rPr lang="en-US" b="1" baseline="30000" dirty="0"/>
            </a:br>
            <a:br>
              <a:rPr lang="en-US" b="1" baseline="30000" dirty="0"/>
            </a:br>
            <a:endParaRPr lang="en-US" sz="2400" dirty="0">
              <a:latin typeface="Antenna Medium" panose="02000603000000020004" pitchFamily="2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140454" y="2200827"/>
            <a:ext cx="5695433" cy="632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Repaso de las Metas: 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689548" y="3573780"/>
            <a:ext cx="11257613" cy="2993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b="1" baseline="30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familiar para el Adviento considerando cómo María experimentó el primer Adviento y cómo se preparó para el nacimiento de Jesús.</a:t>
            </a:r>
          </a:p>
          <a:p>
            <a:r>
              <a:rPr lang="es-ES" sz="3600" b="1" baseline="30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Reflexión sobre el Segundo Misterio Gozoso de la Visitación de la Virgen María a su prima Isabel.  </a:t>
            </a:r>
          </a:p>
          <a:p>
            <a:r>
              <a:rPr lang="es-ES" sz="3600" b="1" baseline="30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familiar para practicar las Obras de Misericordia Corporales y Espirituales durante el Adviento.</a:t>
            </a:r>
          </a:p>
        </p:txBody>
      </p:sp>
    </p:spTree>
    <p:extLst>
      <p:ext uri="{BB962C8B-B14F-4D97-AF65-F5344CB8AC3E}">
        <p14:creationId xmlns:p14="http://schemas.microsoft.com/office/powerpoint/2010/main" val="1487396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175041"/>
            <a:ext cx="10058400" cy="670640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36878" y="2658401"/>
            <a:ext cx="9833861" cy="338743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000" baseline="30000" dirty="0"/>
              <a:t>Ven, oh Consolador, bendícenos y concédenos la gracia de reconocer y responder con amor cuando otros están en necesidad o están sufriendo injusticias o abusos. Que estemos listos para ayudarlos a encontrar seguridad y refugio. Gloria a Dios...</a:t>
            </a:r>
          </a:p>
          <a:p>
            <a:pPr marL="0" indent="0">
              <a:buNone/>
            </a:pPr>
            <a:r>
              <a:rPr lang="en-US" sz="4000" baseline="30000" dirty="0"/>
              <a:t>Amén.</a:t>
            </a:r>
          </a:p>
          <a:p>
            <a:pPr marL="0" indent="0">
              <a:buNone/>
            </a:pPr>
            <a:endParaRPr kumimoji="0" lang="en-US" sz="40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400" baseline="30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400" baseline="30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Adaptado</a:t>
            </a:r>
            <a:r>
              <a:rPr lang="en-US" sz="2400" baseline="30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400" i="1" baseline="30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Católicos</a:t>
            </a:r>
            <a:r>
              <a:rPr lang="en-US" sz="2400" i="1" baseline="30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baseline="30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</a:t>
            </a:r>
            <a:r>
              <a:rPr lang="en-US" sz="2400" i="1" baseline="30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Paz Familiar</a:t>
            </a:r>
            <a:r>
              <a:rPr lang="en-US" sz="2400" baseline="30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1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BF6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83497" y="40298"/>
            <a:ext cx="6537082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baseline="30000" dirty="0" err="1"/>
              <a:t>Oración</a:t>
            </a:r>
            <a:endParaRPr lang="en-US" sz="6600" b="1" baseline="30000" dirty="0"/>
          </a:p>
        </p:txBody>
      </p:sp>
    </p:spTree>
    <p:extLst>
      <p:ext uri="{BB962C8B-B14F-4D97-AF65-F5344CB8AC3E}">
        <p14:creationId xmlns:p14="http://schemas.microsoft.com/office/powerpoint/2010/main" val="444400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alphaModFix amt="5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9481" b="6439"/>
          <a:stretch/>
        </p:blipFill>
        <p:spPr>
          <a:xfrm>
            <a:off x="-29357" y="-7495"/>
            <a:ext cx="12221355" cy="68729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9355" y="-14990"/>
            <a:ext cx="12221355" cy="1093513"/>
          </a:xfrm>
          <a:prstGeom prst="rect">
            <a:avLst/>
          </a:prstGeom>
          <a:solidFill>
            <a:srgbClr val="CDB4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19687" y="152192"/>
            <a:ext cx="5346057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baseline="30000" dirty="0">
                <a:latin typeface="Antenna Medium" panose="02000603000000020004" pitchFamily="2" charset="0"/>
              </a:rPr>
              <a:t>Rompehielos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37420" y="2020503"/>
            <a:ext cx="8887803" cy="4468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6000" baseline="30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enna Medium" panose="02000603000000020004" pitchFamily="2" charset="0"/>
              </a:rPr>
              <a:t>¿Qué comida de Acción de Gracias es tu favorita o la menos usual?</a:t>
            </a:r>
          </a:p>
          <a:p>
            <a:pPr marL="0" indent="0" algn="ctr">
              <a:buNone/>
            </a:pPr>
            <a:r>
              <a:rPr lang="en-US" sz="6000" baseline="30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enna Medium" panose="02000603000000020004" pitchFamily="2" charset="0"/>
              </a:rPr>
              <a:t>o</a:t>
            </a:r>
          </a:p>
          <a:p>
            <a:pPr marL="0" indent="0" algn="ctr">
              <a:buNone/>
            </a:pPr>
            <a:r>
              <a:rPr lang="es-ES" sz="6000" baseline="30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enna Medium" panose="02000603000000020004" pitchFamily="2" charset="0"/>
              </a:rPr>
              <a:t>Ve y trae tu bocadillo favorito, enséñaselo al grupo y cuenta ¿por qué es tu favorito?</a:t>
            </a:r>
          </a:p>
        </p:txBody>
      </p:sp>
    </p:spTree>
    <p:extLst>
      <p:ext uri="{BB962C8B-B14F-4D97-AF65-F5344CB8AC3E}">
        <p14:creationId xmlns:p14="http://schemas.microsoft.com/office/powerpoint/2010/main" val="2153307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4"/>
          <a:stretch/>
        </p:blipFill>
        <p:spPr>
          <a:xfrm>
            <a:off x="0" y="0"/>
            <a:ext cx="12192000" cy="6846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2463"/>
            <a:ext cx="10515600" cy="1347873"/>
          </a:xfrm>
        </p:spPr>
        <p:txBody>
          <a:bodyPr>
            <a:noAutofit/>
          </a:bodyPr>
          <a:lstStyle/>
          <a:p>
            <a:pPr algn="ctr"/>
            <a:r>
              <a:rPr lang="es-ES_tradnl" sz="5900" b="1" baseline="30000" dirty="0">
                <a:solidFill>
                  <a:schemeClr val="bg1"/>
                </a:solidFill>
              </a:rPr>
              <a:t>Las Familias Comparten</a:t>
            </a:r>
            <a:endParaRPr lang="es-ES_tradnl" sz="8000" b="1" baseline="30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4280" y="2030099"/>
            <a:ext cx="10738884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s-ES" sz="4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 familia comparte con todos</a:t>
            </a:r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experiencia al entrevistar a la</a:t>
            </a:r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 mayor</a:t>
            </a:r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lo qué compartió sobre sus recuerdos de infancia sobre el Adviento.</a:t>
            </a:r>
          </a:p>
          <a:p>
            <a:endParaRPr lang="en-US" sz="40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4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¡Compartir con Personas Mayores fue una hermosa obra de misericordia! ¿Cómo se sintieron con esta experiencia?</a:t>
            </a:r>
          </a:p>
        </p:txBody>
      </p:sp>
    </p:spTree>
    <p:extLst>
      <p:ext uri="{BB962C8B-B14F-4D97-AF65-F5344CB8AC3E}">
        <p14:creationId xmlns:p14="http://schemas.microsoft.com/office/powerpoint/2010/main" val="1692811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7620"/>
            <a:ext cx="1219200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-19049"/>
            <a:ext cx="12192000" cy="1113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0BF6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130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_tradnl" b="1" baseline="30000" dirty="0"/>
              <a:t>Repasando el Concepto </a:t>
            </a:r>
            <a:r>
              <a:rPr lang="es-ES_tradnl" b="1" baseline="30000" dirty="0" err="1"/>
              <a:t>Principa</a:t>
            </a:r>
            <a:r>
              <a:rPr lang="en-US" b="1" baseline="30000" dirty="0"/>
              <a:t>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9882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es-E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 de misericordia corporales y espirituales</a:t>
            </a:r>
          </a:p>
          <a:p>
            <a:pPr marL="0" indent="0" algn="ctr">
              <a:buNone/>
            </a:pPr>
            <a:endParaRPr lang="es-ES" sz="48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s-ES" sz="4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Preparándose para el Adviento con María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8880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12192000" cy="959583"/>
          </a:xfrm>
          <a:prstGeom prst="rect">
            <a:avLst/>
          </a:prstGeom>
          <a:solidFill>
            <a:srgbClr val="CDB4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246" y="315884"/>
            <a:ext cx="8183499" cy="643699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6600" b="1" baseline="30000" dirty="0"/>
              <a:t>Las Familias Comparten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931" y="2673140"/>
            <a:ext cx="11358127" cy="27804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5400" baseline="30000" dirty="0"/>
              <a:t>Plan de Adviento Familiar y</a:t>
            </a:r>
            <a:r>
              <a:rPr lang="es-ES" sz="5400" dirty="0"/>
              <a:t> </a:t>
            </a:r>
            <a:r>
              <a:rPr lang="es-ES" sz="5400" baseline="30000" dirty="0"/>
              <a:t>su relación con las Obras de Misericordia Espirituales y Corporales.</a:t>
            </a:r>
          </a:p>
        </p:txBody>
      </p:sp>
    </p:spTree>
    <p:extLst>
      <p:ext uri="{BB962C8B-B14F-4D97-AF65-F5344CB8AC3E}">
        <p14:creationId xmlns:p14="http://schemas.microsoft.com/office/powerpoint/2010/main" val="21412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09700"/>
            <a:ext cx="12192000" cy="5440680"/>
          </a:xfrm>
        </p:spPr>
      </p:pic>
      <p:sp>
        <p:nvSpPr>
          <p:cNvPr id="4" name="Rectangle 3"/>
          <p:cNvSpPr/>
          <p:nvPr/>
        </p:nvSpPr>
        <p:spPr>
          <a:xfrm>
            <a:off x="1" y="-19050"/>
            <a:ext cx="12192000" cy="14730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5929"/>
            <a:ext cx="10515600" cy="1325563"/>
          </a:xfrm>
        </p:spPr>
        <p:txBody>
          <a:bodyPr>
            <a:noAutofit/>
          </a:bodyPr>
          <a:lstStyle/>
          <a:p>
            <a:pPr algn="ctr"/>
            <a:br>
              <a:rPr lang="es-ES_tradnl" sz="4800" b="1" baseline="30000" dirty="0"/>
            </a:br>
            <a:r>
              <a:rPr lang="es-ES_tradnl" sz="4800" b="1" baseline="30000" dirty="0"/>
              <a:t>Contenido</a:t>
            </a:r>
            <a:r>
              <a:rPr lang="en-US" sz="4800" b="1" baseline="30000" dirty="0"/>
              <a:t>: </a:t>
            </a:r>
            <a:r>
              <a:rPr lang="es-ES" sz="4800" b="1" baseline="30000" dirty="0"/>
              <a:t>la Visitación de la Virgen María </a:t>
            </a:r>
            <a:br>
              <a:rPr lang="es-ES" sz="4800" b="1" baseline="30000" dirty="0"/>
            </a:br>
            <a:r>
              <a:rPr lang="es-ES" sz="4800" b="1" baseline="30000" dirty="0"/>
              <a:t>a su Prima Isabel</a:t>
            </a:r>
            <a:br>
              <a:rPr lang="es-ES" sz="4800" b="1" baseline="30000" dirty="0"/>
            </a:b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822965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12441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64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_tradnl" sz="6600" b="1" baseline="30000"/>
              <a:t>Pautas para compartir: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sz="3600" baseline="30000" dirty="0"/>
              <a:t>a. Es muy importante escuchar con respeto a cada miembro de la familia mientras comparte su reflexión.</a:t>
            </a:r>
          </a:p>
          <a:p>
            <a:pPr marL="0" indent="0">
              <a:buNone/>
            </a:pPr>
            <a:r>
              <a:rPr lang="es-ES_tradnl" sz="3600" baseline="30000" dirty="0"/>
              <a:t>b. Evite interrumpir o incluso corregir lo que otra persona está diciendo (buscamos escuchar, no</a:t>
            </a:r>
            <a:r>
              <a:rPr lang="es-ES_tradnl" sz="3600" dirty="0"/>
              <a:t> </a:t>
            </a:r>
            <a:r>
              <a:rPr lang="es-ES_tradnl" sz="3600" baseline="30000" dirty="0"/>
              <a:t>criticar).</a:t>
            </a:r>
          </a:p>
          <a:p>
            <a:pPr marL="0" indent="0">
              <a:buNone/>
            </a:pPr>
            <a:r>
              <a:rPr lang="es-ES_tradnl" sz="3600" baseline="30000" dirty="0"/>
              <a:t>c. Cuando cada miembro de la familia haya tenido la oportunidad de compartir sus reflexiones sobre la Visitación, señale levantando la mano.</a:t>
            </a:r>
          </a:p>
          <a:p>
            <a:pPr marL="0" indent="0">
              <a:buNone/>
            </a:pPr>
            <a:r>
              <a:rPr lang="es-ES_tradnl" sz="3600" baseline="30000" dirty="0"/>
              <a:t>d. Continúe sentado en silencio mientras esperamos que las otras familias terminen.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24121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28427</TotalTime>
  <Words>583</Words>
  <Application>Microsoft Macintosh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Antenna Medium</vt:lpstr>
      <vt:lpstr>Arial</vt:lpstr>
      <vt:lpstr>Calibri</vt:lpstr>
      <vt:lpstr>Calibri Light</vt:lpstr>
      <vt:lpstr>Tahoma</vt:lpstr>
      <vt:lpstr>Office Theme</vt:lpstr>
      <vt:lpstr>FAMILIAS FORMANDO DISCÍPULOS</vt:lpstr>
      <vt:lpstr>Tema:  Preparándose para el Adviento  y las Obras de Misericordia  Espirituales y Corporales  </vt:lpstr>
      <vt:lpstr>PowerPoint Presentation</vt:lpstr>
      <vt:lpstr>PowerPoint Presentation</vt:lpstr>
      <vt:lpstr>Las Familias Comparten</vt:lpstr>
      <vt:lpstr>Repasando el Concepto Principal</vt:lpstr>
      <vt:lpstr>Las Familias Comparten</vt:lpstr>
      <vt:lpstr> Contenido: la Visitación de la Virgen María  a su Prima Isabel </vt:lpstr>
      <vt:lpstr>Pautas para compartir:</vt:lpstr>
      <vt:lpstr>Oración</vt:lpstr>
      <vt:lpstr>Recuerde  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Families Forming Disciples</dc:title>
  <dc:creator>Patrick Metts</dc:creator>
  <cp:lastModifiedBy>Monica Oppermann</cp:lastModifiedBy>
  <cp:revision>91</cp:revision>
  <dcterms:created xsi:type="dcterms:W3CDTF">2020-07-27T17:11:20Z</dcterms:created>
  <dcterms:modified xsi:type="dcterms:W3CDTF">2020-10-01T18:53:02Z</dcterms:modified>
</cp:coreProperties>
</file>