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1" r:id="rId6"/>
    <p:sldId id="262" r:id="rId7"/>
    <p:sldId id="270" r:id="rId8"/>
    <p:sldId id="279" r:id="rId9"/>
    <p:sldId id="278" r:id="rId10"/>
    <p:sldId id="261" r:id="rId11"/>
    <p:sldId id="276" r:id="rId12"/>
    <p:sldId id="277" r:id="rId1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783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260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270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795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257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296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64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484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393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37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01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ECF60-19F8-4C88-A195-93F06459BF74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567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youtu.be/glYxllabV64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QAC_OhG6hw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2" r="-426"/>
          <a:stretch/>
        </p:blipFill>
        <p:spPr>
          <a:xfrm>
            <a:off x="-122663" y="-22302"/>
            <a:ext cx="12366701" cy="6991814"/>
          </a:xfrm>
          <a:prstGeom prst="rect">
            <a:avLst/>
          </a:prstGeom>
        </p:spPr>
      </p:pic>
      <p:sp>
        <p:nvSpPr>
          <p:cNvPr id="8" name="Subtitle 1"/>
          <p:cNvSpPr txBox="1">
            <a:spLocks/>
          </p:cNvSpPr>
          <p:nvPr/>
        </p:nvSpPr>
        <p:spPr>
          <a:xfrm>
            <a:off x="3016843" y="6190416"/>
            <a:ext cx="6330355" cy="481666"/>
          </a:xfrm>
          <a:prstGeom prst="rect">
            <a:avLst/>
          </a:prstGeom>
          <a:solidFill>
            <a:schemeClr val="bg1">
              <a:lumMod val="65000"/>
              <a:alpha val="78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LA PRESENTACIÓN DEL NIÑO EN EL TEMPLO</a:t>
            </a:r>
            <a:endParaRPr lang="en-US" sz="2800" dirty="0"/>
          </a:p>
        </p:txBody>
      </p:sp>
      <p:pic>
        <p:nvPicPr>
          <p:cNvPr id="7" name="Picture 2" descr="page1image1042915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84" y="0"/>
            <a:ext cx="5806982" cy="218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BD2F2-3C1E-675F-BF00-AF51C90C25A0}"/>
              </a:ext>
            </a:extLst>
          </p:cNvPr>
          <p:cNvSpPr txBox="1"/>
          <p:nvPr/>
        </p:nvSpPr>
        <p:spPr>
          <a:xfrm>
            <a:off x="676455" y="5428581"/>
            <a:ext cx="10768463" cy="5910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Montserrat" pitchFamily="2" charset="77"/>
              </a:rPr>
              <a:t>        </a:t>
            </a:r>
            <a:r>
              <a:rPr lang="en-US" sz="3200" b="1" dirty="0">
                <a:solidFill>
                  <a:srgbClr val="000000"/>
                </a:solidFill>
                <a:effectLst/>
                <a:latin typeface="Montserrat" pitchFamily="2" charset="77"/>
              </a:rPr>
              <a:t>LA VIDA DE CRISTO: LOS MISTERIOS DE GOZO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82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9623" y="176629"/>
            <a:ext cx="63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ACTIVIDAD DE MANUALIDADES PARA FAMILIAS</a:t>
            </a:r>
            <a:endParaRPr lang="es-MX" sz="16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296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4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oden Rosary Wood - Free photo on Pixabay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661" b="259"/>
          <a:stretch/>
        </p:blipFill>
        <p:spPr>
          <a:xfrm>
            <a:off x="10631780" y="1728994"/>
            <a:ext cx="1560220" cy="39851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4580" y="154541"/>
            <a:ext cx="7482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MISIÓN</a:t>
            </a:r>
            <a:endParaRPr lang="en-US" sz="8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2152" y="1471587"/>
            <a:ext cx="11109738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b="1" dirty="0"/>
              <a:t>a</a:t>
            </a:r>
            <a:r>
              <a:rPr lang="es-ES" sz="1700" dirty="0"/>
              <a:t>. Este es el mes del Rosario, así que coloque su rosario familiar y/o </a:t>
            </a:r>
            <a:r>
              <a:rPr lang="es-ES" sz="1700" dirty="0" smtClean="0"/>
              <a:t>su veladora </a:t>
            </a:r>
            <a:r>
              <a:rPr lang="es-ES" sz="1700" dirty="0"/>
              <a:t>“Jesús es nuestra luz” en el altar de su casa </a:t>
            </a:r>
            <a:r>
              <a:rPr lang="es-ES" sz="1700" dirty="0"/>
              <a:t>   </a:t>
            </a:r>
            <a:r>
              <a:rPr lang="es-ES" sz="1700" dirty="0" smtClean="0"/>
              <a:t>     </a:t>
            </a:r>
            <a:r>
              <a:rPr lang="es-ES" sz="1700" dirty="0"/>
              <a:t> </a:t>
            </a:r>
            <a:r>
              <a:rPr lang="es-ES" sz="1700" dirty="0" smtClean="0"/>
              <a:t> </a:t>
            </a:r>
            <a:r>
              <a:rPr lang="es-ES" sz="1700" dirty="0" smtClean="0">
                <a:solidFill>
                  <a:schemeClr val="bg1">
                    <a:lumMod val="95000"/>
                  </a:schemeClr>
                </a:solidFill>
              </a:rPr>
              <a:t>j </a:t>
            </a:r>
            <a:r>
              <a:rPr lang="es-ES" sz="1700" dirty="0" smtClean="0"/>
              <a:t>   </a:t>
            </a:r>
            <a:r>
              <a:rPr lang="es-ES" sz="1700" dirty="0"/>
              <a:t>j</a:t>
            </a:r>
            <a:r>
              <a:rPr lang="es-ES" sz="1700" dirty="0" smtClean="0"/>
              <a:t>unto </a:t>
            </a:r>
            <a:r>
              <a:rPr lang="es-ES" sz="1700" dirty="0"/>
              <a:t>a su </a:t>
            </a:r>
            <a:r>
              <a:rPr lang="es-ES" sz="1700" dirty="0" smtClean="0"/>
              <a:t>Biblia </a:t>
            </a:r>
            <a:r>
              <a:rPr lang="en-US" sz="1700" dirty="0" smtClean="0"/>
              <a:t>familiar</a:t>
            </a:r>
            <a:r>
              <a:rPr lang="en-US" sz="1700" dirty="0"/>
              <a:t>.</a:t>
            </a:r>
          </a:p>
          <a:p>
            <a:r>
              <a:rPr lang="es-ES" sz="1700" b="1" dirty="0"/>
              <a:t>b. </a:t>
            </a:r>
            <a:r>
              <a:rPr lang="es-ES" sz="1700" dirty="0"/>
              <a:t>El 1 de noviembre, Día de Todos los Santos, celebramos y </a:t>
            </a:r>
            <a:r>
              <a:rPr lang="es-ES" sz="1700" dirty="0" smtClean="0"/>
              <a:t>mostramos a </a:t>
            </a:r>
            <a:r>
              <a:rPr lang="es-ES" sz="1700" dirty="0"/>
              <a:t>Dios que estamos </a:t>
            </a:r>
            <a:r>
              <a:rPr lang="es-ES" sz="1700" dirty="0" smtClean="0"/>
              <a:t>agradecidos </a:t>
            </a:r>
            <a:r>
              <a:rPr lang="es-ES" sz="1700" dirty="0"/>
              <a:t>por los santos </a:t>
            </a:r>
            <a:endParaRPr lang="es-ES" sz="1700" dirty="0" smtClean="0"/>
          </a:p>
          <a:p>
            <a:r>
              <a:rPr lang="es-ES" sz="1700" dirty="0" smtClean="0"/>
              <a:t>    que están </a:t>
            </a:r>
            <a:r>
              <a:rPr lang="es-ES" sz="1700" dirty="0"/>
              <a:t>en el Cielo </a:t>
            </a:r>
            <a:r>
              <a:rPr lang="es-ES" sz="1700" dirty="0" smtClean="0"/>
              <a:t>y por </a:t>
            </a:r>
            <a:r>
              <a:rPr lang="es-ES" sz="1700" dirty="0"/>
              <a:t>toda la ayuda que nos brindan.</a:t>
            </a:r>
          </a:p>
          <a:p>
            <a:r>
              <a:rPr lang="es-ES" sz="1700" b="1" dirty="0" smtClean="0"/>
              <a:t>c. </a:t>
            </a:r>
            <a:r>
              <a:rPr lang="es-ES" sz="1700" dirty="0" smtClean="0"/>
              <a:t>Mire </a:t>
            </a:r>
            <a:r>
              <a:rPr lang="es-ES" sz="1700" dirty="0"/>
              <a:t>algunos o todos los videos en la Guía familiar de la Semana </a:t>
            </a:r>
            <a:r>
              <a:rPr lang="es-ES" sz="1700" dirty="0" smtClean="0"/>
              <a:t>2</a:t>
            </a:r>
            <a:endParaRPr lang="es-ES" sz="1700" dirty="0"/>
          </a:p>
          <a:p>
            <a:r>
              <a:rPr lang="es-ES" sz="1700" b="1" dirty="0"/>
              <a:t>d. </a:t>
            </a:r>
            <a:r>
              <a:rPr lang="es-ES" sz="1700" dirty="0"/>
              <a:t>El 2 de noviembre, Día de los Fieles Difuntos, rezamos por </a:t>
            </a:r>
            <a:r>
              <a:rPr lang="es-ES" sz="1700" dirty="0" smtClean="0"/>
              <a:t>nuestros seres </a:t>
            </a:r>
            <a:r>
              <a:rPr lang="es-ES" sz="1700" dirty="0"/>
              <a:t>queridos </a:t>
            </a:r>
            <a:r>
              <a:rPr lang="es-ES" sz="1700" dirty="0" smtClean="0"/>
              <a:t>que </a:t>
            </a:r>
            <a:r>
              <a:rPr lang="es-ES" sz="1700" dirty="0"/>
              <a:t>han muerto, así como </a:t>
            </a:r>
            <a:r>
              <a:rPr lang="es-ES" sz="1700" dirty="0" smtClean="0"/>
              <a:t>por</a:t>
            </a:r>
          </a:p>
          <a:p>
            <a:r>
              <a:rPr lang="es-ES" sz="1700" dirty="0" smtClean="0"/>
              <a:t>     todos aquellos </a:t>
            </a:r>
            <a:r>
              <a:rPr lang="es-ES" sz="1700" dirty="0"/>
              <a:t>que </a:t>
            </a:r>
            <a:r>
              <a:rPr lang="es-ES" sz="1700" dirty="0" smtClean="0"/>
              <a:t>están en </a:t>
            </a:r>
            <a:r>
              <a:rPr lang="es-ES" sz="1700" dirty="0"/>
              <a:t>el Purgatorio esperando que </a:t>
            </a:r>
            <a:r>
              <a:rPr lang="es-ES" sz="1700" dirty="0" smtClean="0"/>
              <a:t>oremos </a:t>
            </a:r>
            <a:r>
              <a:rPr lang="es-ES" sz="1700" dirty="0"/>
              <a:t>por ellos, para que ellos </a:t>
            </a:r>
            <a:r>
              <a:rPr lang="es-ES" sz="1700" dirty="0" smtClean="0"/>
              <a:t>también puedan </a:t>
            </a:r>
            <a:r>
              <a:rPr lang="es-ES" sz="1700" dirty="0"/>
              <a:t>ir al Cielo y </a:t>
            </a:r>
            <a:endParaRPr lang="es-ES" sz="1700" dirty="0" smtClean="0"/>
          </a:p>
          <a:p>
            <a:r>
              <a:rPr lang="es-ES" sz="1700" dirty="0" smtClean="0"/>
              <a:t>     finalmente </a:t>
            </a:r>
            <a:r>
              <a:rPr lang="es-ES" sz="1700" dirty="0"/>
              <a:t>estar con Dios para siempre.</a:t>
            </a:r>
          </a:p>
          <a:p>
            <a:r>
              <a:rPr lang="es-ES" sz="1700" b="1" dirty="0"/>
              <a:t>e. </a:t>
            </a:r>
            <a:r>
              <a:rPr lang="es-ES" sz="1700" dirty="0"/>
              <a:t>Encuentre una foto de un miembro de la familia o un amigo de la </a:t>
            </a:r>
            <a:r>
              <a:rPr lang="es-ES" sz="1700" dirty="0" smtClean="0"/>
              <a:t>familia que </a:t>
            </a:r>
            <a:r>
              <a:rPr lang="es-ES" sz="1700" dirty="0"/>
              <a:t>haya muerto </a:t>
            </a:r>
            <a:r>
              <a:rPr lang="es-ES" sz="1700" dirty="0" smtClean="0"/>
              <a:t>por el </a:t>
            </a:r>
            <a:r>
              <a:rPr lang="es-ES" sz="1700" dirty="0"/>
              <a:t>que le gustaría que todos </a:t>
            </a:r>
            <a:endParaRPr lang="es-ES" sz="1700" dirty="0" smtClean="0"/>
          </a:p>
          <a:p>
            <a:r>
              <a:rPr lang="es-ES" sz="1700" dirty="0" smtClean="0"/>
              <a:t>    oráramos </a:t>
            </a:r>
            <a:r>
              <a:rPr lang="es-ES" sz="1700" dirty="0" smtClean="0"/>
              <a:t>durante la </a:t>
            </a:r>
            <a:r>
              <a:rPr lang="es-ES" sz="1700" dirty="0"/>
              <a:t>Semana 3 y el Día de los Fieles Difuntos, o haga </a:t>
            </a:r>
            <a:r>
              <a:rPr lang="es-ES" sz="1700" dirty="0" smtClean="0"/>
              <a:t>un </a:t>
            </a:r>
            <a:r>
              <a:rPr lang="es-ES" sz="1700" dirty="0"/>
              <a:t>dibujo de </a:t>
            </a:r>
            <a:r>
              <a:rPr lang="es-ES" sz="1700" dirty="0" smtClean="0"/>
              <a:t>esa persona </a:t>
            </a:r>
            <a:r>
              <a:rPr lang="es-ES" sz="1700" dirty="0"/>
              <a:t>si no tiene una foto. </a:t>
            </a:r>
            <a:endParaRPr lang="es-ES" sz="1700" dirty="0" smtClean="0"/>
          </a:p>
          <a:p>
            <a:r>
              <a:rPr lang="es-ES" sz="1700" dirty="0" smtClean="0"/>
              <a:t>    Coloque </a:t>
            </a:r>
            <a:r>
              <a:rPr lang="es-ES" sz="1700" dirty="0"/>
              <a:t>la foto o la imagen en el altar </a:t>
            </a:r>
            <a:r>
              <a:rPr lang="es-ES" sz="1700" dirty="0" smtClean="0"/>
              <a:t>de su </a:t>
            </a:r>
            <a:r>
              <a:rPr lang="es-ES" sz="1700" dirty="0" smtClean="0"/>
              <a:t>hogar/lugar de oración y tráigala en la semana 3!</a:t>
            </a:r>
          </a:p>
          <a:p>
            <a:r>
              <a:rPr lang="es-ES" sz="1700" b="1" dirty="0"/>
              <a:t>f</a:t>
            </a:r>
            <a:r>
              <a:rPr lang="es-ES" sz="1700" dirty="0" smtClean="0"/>
              <a:t>. </a:t>
            </a:r>
            <a:r>
              <a:rPr lang="es-ES" sz="1700" dirty="0"/>
              <a:t>Esté preparado para compartir quién es la persona y por qué es </a:t>
            </a:r>
            <a:r>
              <a:rPr lang="es-ES" sz="1700" dirty="0" smtClean="0"/>
              <a:t>importante para </a:t>
            </a:r>
            <a:r>
              <a:rPr lang="es-ES" sz="1700" dirty="0"/>
              <a:t>su familia. Además, </a:t>
            </a:r>
            <a:r>
              <a:rPr lang="es-ES" sz="1700" dirty="0"/>
              <a:t> </a:t>
            </a:r>
            <a:r>
              <a:rPr lang="es-ES" sz="1700" dirty="0" smtClean="0"/>
              <a:t>¿</a:t>
            </a:r>
            <a:r>
              <a:rPr lang="es-ES" sz="1700" dirty="0"/>
              <a:t>esa persona </a:t>
            </a:r>
            <a:r>
              <a:rPr lang="es-ES" sz="1700" dirty="0" smtClean="0"/>
              <a:t>   </a:t>
            </a:r>
            <a:r>
              <a:rPr lang="es-ES" sz="1700" dirty="0" smtClean="0">
                <a:solidFill>
                  <a:schemeClr val="bg1">
                    <a:lumMod val="95000"/>
                  </a:schemeClr>
                </a:solidFill>
              </a:rPr>
              <a:t>es</a:t>
            </a:r>
            <a:r>
              <a:rPr lang="es-ES" sz="1700" dirty="0" smtClean="0"/>
              <a:t>especial tenía </a:t>
            </a:r>
            <a:r>
              <a:rPr lang="es-ES" sz="1700" dirty="0"/>
              <a:t>un </a:t>
            </a:r>
            <a:r>
              <a:rPr lang="es-ES" sz="1700" dirty="0" smtClean="0"/>
              <a:t>santo favorito</a:t>
            </a:r>
            <a:r>
              <a:rPr lang="es-ES" sz="1700" dirty="0"/>
              <a:t>? ¿Sui familia tiene un santo favorito? ¿Por qué ese santo </a:t>
            </a:r>
            <a:r>
              <a:rPr lang="es-ES" sz="1700" dirty="0" smtClean="0"/>
              <a:t>es </a:t>
            </a:r>
            <a:r>
              <a:rPr lang="es-ES" sz="1700" dirty="0" smtClean="0"/>
              <a:t>su </a:t>
            </a:r>
            <a:r>
              <a:rPr lang="en-US" sz="1700" dirty="0" smtClean="0"/>
              <a:t>favorito</a:t>
            </a:r>
            <a:r>
              <a:rPr lang="en-US" sz="1700" dirty="0"/>
              <a:t>?</a:t>
            </a:r>
          </a:p>
          <a:p>
            <a:r>
              <a:rPr lang="es-ES" sz="1700" b="1" dirty="0"/>
              <a:t>g</a:t>
            </a:r>
            <a:r>
              <a:rPr lang="es-ES" sz="1700" b="1" dirty="0" smtClean="0"/>
              <a:t>. </a:t>
            </a:r>
            <a:r>
              <a:rPr lang="es-ES" sz="1700" dirty="0"/>
              <a:t>Reúnanse en su espacio de oración/alrededor del altar de su </a:t>
            </a:r>
            <a:r>
              <a:rPr lang="es-ES" sz="1700" dirty="0" smtClean="0"/>
              <a:t>casa como </a:t>
            </a:r>
            <a:r>
              <a:rPr lang="es-ES" sz="1700" dirty="0"/>
              <a:t>familia. Tómese un momento para </a:t>
            </a:r>
            <a:r>
              <a:rPr lang="es-ES" sz="1700" dirty="0" smtClean="0"/>
              <a:t>estar </a:t>
            </a:r>
            <a:r>
              <a:rPr lang="es-ES" sz="1700" dirty="0"/>
              <a:t>juntos </a:t>
            </a:r>
            <a:endParaRPr lang="es-ES" sz="1700" dirty="0" smtClean="0"/>
          </a:p>
          <a:p>
            <a:r>
              <a:rPr lang="es-ES" sz="1700" dirty="0" smtClean="0"/>
              <a:t>    en </a:t>
            </a:r>
            <a:r>
              <a:rPr lang="es-ES" sz="1700" dirty="0"/>
              <a:t>silencio </a:t>
            </a:r>
            <a:r>
              <a:rPr lang="es-ES" sz="1700" dirty="0" smtClean="0"/>
              <a:t>con Dios </a:t>
            </a:r>
            <a:r>
              <a:rPr lang="es-ES" sz="1700" dirty="0"/>
              <a:t>y decir una oración por su familiar o amigo difunto, y el uno </a:t>
            </a:r>
            <a:r>
              <a:rPr lang="es-ES" sz="1700" dirty="0" smtClean="0"/>
              <a:t>por el </a:t>
            </a:r>
            <a:r>
              <a:rPr lang="es-ES" sz="1700" dirty="0"/>
              <a:t>otro. </a:t>
            </a:r>
            <a:endParaRPr lang="es-ES" sz="1700" dirty="0" smtClean="0"/>
          </a:p>
          <a:p>
            <a:r>
              <a:rPr lang="es-ES" sz="1700" dirty="0" smtClean="0"/>
              <a:t>    Luego </a:t>
            </a:r>
            <a:r>
              <a:rPr lang="es-ES" sz="1700" dirty="0"/>
              <a:t>terminen rezando juntos una década del Rosario </a:t>
            </a:r>
            <a:r>
              <a:rPr lang="es-ES" sz="1700" dirty="0" smtClean="0"/>
              <a:t>mientras meditan </a:t>
            </a:r>
            <a:r>
              <a:rPr lang="es-ES" sz="1700" dirty="0"/>
              <a:t>la Presentación en el Templo o usen el video </a:t>
            </a:r>
            <a:r>
              <a:rPr lang="es-ES" sz="1700" dirty="0" smtClean="0"/>
              <a:t>    </a:t>
            </a:r>
            <a:r>
              <a:rPr lang="es-ES" sz="1700" dirty="0" smtClean="0">
                <a:solidFill>
                  <a:schemeClr val="bg1">
                    <a:lumMod val="95000"/>
                  </a:schemeClr>
                </a:solidFill>
              </a:rPr>
              <a:t>pa</a:t>
            </a:r>
            <a:r>
              <a:rPr lang="es-ES" sz="1700" dirty="0" smtClean="0"/>
              <a:t>para </a:t>
            </a:r>
            <a:r>
              <a:rPr lang="es-ES" sz="1700" dirty="0" smtClean="0"/>
              <a:t>rezar los </a:t>
            </a:r>
            <a:r>
              <a:rPr lang="en-US" sz="1700" dirty="0" smtClean="0"/>
              <a:t>Misterios </a:t>
            </a:r>
            <a:r>
              <a:rPr lang="en-US" sz="1700" dirty="0"/>
              <a:t>Gozosos.</a:t>
            </a:r>
          </a:p>
        </p:txBody>
      </p:sp>
    </p:spTree>
    <p:extLst>
      <p:ext uri="{BB962C8B-B14F-4D97-AF65-F5344CB8AC3E}">
        <p14:creationId xmlns:p14="http://schemas.microsoft.com/office/powerpoint/2010/main" val="97012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50" y="901336"/>
            <a:ext cx="12194050" cy="59740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26721" y="1227911"/>
            <a:ext cx="2551610" cy="48013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Oh, Señor, enseña a nuestra familia a aceptar</a:t>
            </a:r>
          </a:p>
          <a:p>
            <a:pPr algn="ctr"/>
            <a:r>
              <a:rPr lang="es-ES" dirty="0" smtClean="0"/>
              <a:t>Nuestras responsabilidades </a:t>
            </a:r>
            <a:r>
              <a:rPr lang="es-ES" dirty="0"/>
              <a:t>y a cumplirlas fielmente</a:t>
            </a:r>
          </a:p>
          <a:p>
            <a:pPr algn="ctr"/>
            <a:r>
              <a:rPr lang="es-ES" dirty="0"/>
              <a:t>como lo hicieron María y José desde el</a:t>
            </a:r>
          </a:p>
          <a:p>
            <a:pPr algn="ctr"/>
            <a:r>
              <a:rPr lang="es-ES" dirty="0"/>
              <a:t>principio cuando te presentaron al niño Jesús </a:t>
            </a:r>
            <a:r>
              <a:rPr lang="es-ES" dirty="0" err="1" smtClean="0"/>
              <a:t>enel</a:t>
            </a:r>
            <a:r>
              <a:rPr lang="es-ES" dirty="0" smtClean="0"/>
              <a:t> </a:t>
            </a:r>
            <a:r>
              <a:rPr lang="es-ES" dirty="0"/>
              <a:t>templo. Ayúdanos a ser obedientes y fieles a</a:t>
            </a:r>
          </a:p>
          <a:p>
            <a:pPr algn="ctr"/>
            <a:r>
              <a:rPr lang="es-ES" dirty="0"/>
              <a:t>Ti. Danos paz en todo lo que hagamos para vivir</a:t>
            </a:r>
          </a:p>
          <a:p>
            <a:pPr algn="ctr"/>
            <a:r>
              <a:rPr lang="es-ES" dirty="0"/>
              <a:t>nuestra fe católica. Danos tu gracia para hacer </a:t>
            </a:r>
            <a:r>
              <a:rPr lang="es-ES" dirty="0" smtClean="0"/>
              <a:t>lo </a:t>
            </a:r>
            <a:r>
              <a:rPr lang="en-US" dirty="0" smtClean="0"/>
              <a:t>que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agrada</a:t>
            </a:r>
            <a:r>
              <a:rPr lang="en-US" dirty="0"/>
              <a:t>.</a:t>
            </a:r>
          </a:p>
          <a:p>
            <a:pPr algn="ctr"/>
            <a:r>
              <a:rPr lang="en-US" dirty="0" err="1"/>
              <a:t>Amén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4580" y="444473"/>
            <a:ext cx="7482840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all" baseline="30000" dirty="0">
                <a:latin typeface="Antenna Black" panose="02000505000000020004" pitchFamily="2" charset="0"/>
              </a:rPr>
              <a:t>Oración F</a:t>
            </a:r>
            <a:r>
              <a:rPr lang="es-ES_tradnl" sz="4400" b="1" cap="all" baseline="30000" dirty="0" err="1">
                <a:latin typeface="Antenna Black" panose="02000505000000020004" pitchFamily="2" charset="0"/>
              </a:rPr>
              <a:t>inal</a:t>
            </a:r>
            <a:endParaRPr lang="es-ES_tradnl" sz="4400" cap="all" baseline="30000" dirty="0">
              <a:latin typeface="Antenna Black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6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pic>
        <p:nvPicPr>
          <p:cNvPr id="4" name="Picture 3" descr="Prayer of Gratitude (#3) | Free SV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418" y="3884022"/>
            <a:ext cx="2993141" cy="2577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F69B24-D200-FB0A-A85A-F97E0D4DBABB}"/>
              </a:ext>
            </a:extLst>
          </p:cNvPr>
          <p:cNvSpPr txBox="1"/>
          <p:nvPr/>
        </p:nvSpPr>
        <p:spPr>
          <a:xfrm>
            <a:off x="2827458" y="489047"/>
            <a:ext cx="62129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cap="all" baseline="30000" dirty="0">
                <a:latin typeface="Antenna Black" panose="02000505000000020004" pitchFamily="2" charset="0"/>
              </a:rPr>
              <a:t>Oración </a:t>
            </a:r>
            <a:r>
              <a:rPr lang="es-ES_tradnl" sz="6600" b="1" cap="all" baseline="30000" dirty="0">
                <a:latin typeface="Antenna Black" panose="02000505000000020004" pitchFamily="2" charset="0"/>
              </a:rPr>
              <a:t>inicial</a:t>
            </a:r>
            <a:endParaRPr lang="es-ES_tradnl" sz="6600" cap="all" baseline="30000" dirty="0">
              <a:latin typeface="Antenna Black" panose="02000505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C54EED-02A8-856E-67AE-BFDB45C8557B}"/>
              </a:ext>
            </a:extLst>
          </p:cNvPr>
          <p:cNvSpPr txBox="1"/>
          <p:nvPr/>
        </p:nvSpPr>
        <p:spPr>
          <a:xfrm>
            <a:off x="1209137" y="1652179"/>
            <a:ext cx="100333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err="1"/>
              <a:t>Señor</a:t>
            </a:r>
            <a:r>
              <a:rPr lang="es-ES_tradnl" sz="2400" dirty="0"/>
              <a:t> Jesucristo,</a:t>
            </a:r>
            <a:br>
              <a:rPr lang="es-ES_tradnl" sz="2400" dirty="0"/>
            </a:br>
            <a:r>
              <a:rPr lang="es-ES_tradnl" sz="2400" dirty="0"/>
              <a:t>te encomendamos nuestra familia y te pedimos tu </a:t>
            </a:r>
            <a:r>
              <a:rPr lang="es-ES_tradnl" sz="2400" dirty="0" err="1"/>
              <a:t>bendición</a:t>
            </a:r>
            <a:r>
              <a:rPr lang="es-ES_tradnl" sz="2400" dirty="0"/>
              <a:t> y </a:t>
            </a:r>
            <a:r>
              <a:rPr lang="es-ES_tradnl" sz="2400" dirty="0" err="1"/>
              <a:t>protección</a:t>
            </a:r>
            <a:r>
              <a:rPr lang="es-ES_tradnl" sz="2400" dirty="0"/>
              <a:t>. Te amamos </a:t>
            </a:r>
            <a:r>
              <a:rPr lang="es-ES_tradnl" sz="2400" dirty="0" err="1"/>
              <a:t>Señor</a:t>
            </a:r>
            <a:r>
              <a:rPr lang="es-ES_tradnl" sz="2400" dirty="0"/>
              <a:t> Jesús con todo nuestro </a:t>
            </a:r>
            <a:r>
              <a:rPr lang="es-ES_tradnl" sz="2400" dirty="0" err="1"/>
              <a:t>corazón</a:t>
            </a:r>
            <a:r>
              <a:rPr lang="es-ES_tradnl" sz="2400" dirty="0"/>
              <a:t> y te pedimos que ayudes a nuestra familia a ser </a:t>
            </a:r>
            <a:r>
              <a:rPr lang="es-ES_tradnl" sz="2400" dirty="0" err="1"/>
              <a:t>más</a:t>
            </a:r>
            <a:r>
              <a:rPr lang="es-ES_tradnl" sz="2400" dirty="0"/>
              <a:t> como la Sagrada Familia. </a:t>
            </a:r>
            <a:r>
              <a:rPr lang="es-ES_tradnl" sz="2400" dirty="0" err="1"/>
              <a:t>Ayúdanos</a:t>
            </a:r>
            <a:r>
              <a:rPr lang="es-ES_tradnl" sz="2400" dirty="0"/>
              <a:t> a ser amables, amorosos y pacientes unos con otros. Danos toda la gracia que necesitamos para convertirnos en santos y tus fieles </a:t>
            </a:r>
            <a:r>
              <a:rPr lang="es-ES_tradnl" sz="2400" dirty="0" err="1"/>
              <a:t>discípulos</a:t>
            </a:r>
            <a:r>
              <a:rPr lang="es-ES_tradnl" sz="2400" dirty="0"/>
              <a:t>. </a:t>
            </a:r>
          </a:p>
          <a:p>
            <a:r>
              <a:rPr lang="es-ES_tradnl" sz="2400" dirty="0" err="1"/>
              <a:t>Amén</a:t>
            </a:r>
            <a:r>
              <a:rPr lang="es-ES_tradnl" sz="2400" dirty="0"/>
              <a:t>. </a:t>
            </a:r>
            <a:endParaRPr lang="es-ES_tradnl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59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06679" y="1187361"/>
            <a:ext cx="122986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¡ASI NOS SALUDAMOS!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028" y="2215277"/>
            <a:ext cx="70056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Combine dos o más familias, para tener</a:t>
            </a:r>
          </a:p>
          <a:p>
            <a:r>
              <a:rPr lang="es-ES" sz="3200" dirty="0"/>
              <a:t>grupos de 8-10 personas. </a:t>
            </a:r>
            <a:endParaRPr lang="es-ES" sz="3200" dirty="0" smtClean="0"/>
          </a:p>
          <a:p>
            <a:endParaRPr lang="es-ES" sz="3200" dirty="0"/>
          </a:p>
          <a:p>
            <a:r>
              <a:rPr lang="es-ES" sz="3200" dirty="0" smtClean="0"/>
              <a:t>Muestre </a:t>
            </a:r>
            <a:r>
              <a:rPr lang="es-ES" sz="3200" dirty="0">
                <a:hlinkClick r:id="rId2"/>
              </a:rPr>
              <a:t>el video</a:t>
            </a:r>
            <a:r>
              <a:rPr lang="es-ES" sz="3200" dirty="0"/>
              <a:t> </a:t>
            </a:r>
            <a:r>
              <a:rPr lang="es-ES" sz="3200" dirty="0" smtClean="0"/>
              <a:t>y entusiasme </a:t>
            </a:r>
            <a:r>
              <a:rPr lang="es-ES" sz="3200" dirty="0"/>
              <a:t>a que el grupo se salude </a:t>
            </a:r>
            <a:r>
              <a:rPr lang="es-ES" sz="3200" dirty="0" smtClean="0"/>
              <a:t>conforme </a:t>
            </a:r>
            <a:r>
              <a:rPr lang="en-US" sz="3200" dirty="0" err="1" smtClean="0"/>
              <a:t>toca</a:t>
            </a:r>
            <a:r>
              <a:rPr lang="en-US" sz="3200" dirty="0" smtClean="0"/>
              <a:t> </a:t>
            </a:r>
            <a:r>
              <a:rPr lang="en-US" sz="3200" dirty="0"/>
              <a:t>la </a:t>
            </a:r>
            <a:r>
              <a:rPr lang="en-US" sz="3200" dirty="0" err="1"/>
              <a:t>música</a:t>
            </a:r>
            <a:r>
              <a:rPr lang="en-US" sz="3200" dirty="0"/>
              <a:t>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¡</a:t>
            </a:r>
            <a:r>
              <a:rPr lang="en-US" sz="3200" dirty="0" err="1"/>
              <a:t>Diviértanse</a:t>
            </a:r>
            <a:r>
              <a:rPr lang="en-US" sz="3200" dirty="0"/>
              <a:t>!</a:t>
            </a:r>
            <a:endParaRPr lang="en-US" sz="5400" dirty="0"/>
          </a:p>
        </p:txBody>
      </p:sp>
      <p:pic>
        <p:nvPicPr>
          <p:cNvPr id="2" name="Picture 1" descr="Friends Friendship · Free vector graphic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414" y="2483751"/>
            <a:ext cx="3878898" cy="339344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282586" y="117062"/>
            <a:ext cx="3626828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cap="all" baseline="30000" dirty="0">
                <a:latin typeface="Antenna Black" panose="02000505000000020004" pitchFamily="2" charset="0"/>
              </a:rPr>
              <a:t>ROMPEHIELOS </a:t>
            </a:r>
            <a:endParaRPr lang="en-US" sz="4800" cap="all" baseline="30000" dirty="0">
              <a:latin typeface="Antenna Black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8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95940"/>
            <a:ext cx="12192000" cy="5778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7417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82042" y="1444700"/>
            <a:ext cx="4827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¿A dónde llevaron María y</a:t>
            </a:r>
          </a:p>
          <a:p>
            <a:pPr algn="ctr"/>
            <a:r>
              <a:rPr lang="es-ES" sz="3200" dirty="0"/>
              <a:t>José a Jesús cuando tenía</a:t>
            </a:r>
          </a:p>
          <a:p>
            <a:pPr algn="ctr"/>
            <a:r>
              <a:rPr lang="en-US" sz="3200" dirty="0"/>
              <a:t>40 </a:t>
            </a:r>
            <a:r>
              <a:rPr lang="en-US" sz="3200" dirty="0" err="1"/>
              <a:t>días</a:t>
            </a:r>
            <a:r>
              <a:rPr lang="en-US" sz="3200" dirty="0"/>
              <a:t>?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4318" y="154541"/>
            <a:ext cx="29514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 ¿</a:t>
            </a:r>
            <a:r>
              <a:rPr lang="en-US" sz="4400" b="1" dirty="0"/>
              <a:t>Pregunta?</a:t>
            </a:r>
            <a:endParaRPr lang="es-MX" sz="4400" b="1" dirty="0"/>
          </a:p>
        </p:txBody>
      </p:sp>
    </p:spTree>
    <p:extLst>
      <p:ext uri="{BB962C8B-B14F-4D97-AF65-F5344CB8AC3E}">
        <p14:creationId xmlns:p14="http://schemas.microsoft.com/office/powerpoint/2010/main" val="40163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695" y="1940557"/>
            <a:ext cx="70452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Hoy </a:t>
            </a:r>
            <a:r>
              <a:rPr lang="es-ES" sz="3200" dirty="0"/>
              <a:t>vamos a aprender sobre el Cuarto</a:t>
            </a:r>
          </a:p>
          <a:p>
            <a:r>
              <a:rPr lang="en-US" sz="3200" dirty="0" err="1"/>
              <a:t>Misterio</a:t>
            </a:r>
            <a:r>
              <a:rPr lang="en-US" sz="3200" dirty="0"/>
              <a:t> </a:t>
            </a:r>
            <a:r>
              <a:rPr lang="en-US" sz="3200" dirty="0" err="1"/>
              <a:t>Gozoso</a:t>
            </a:r>
            <a:r>
              <a:rPr lang="en-US" sz="3200" dirty="0"/>
              <a:t> del Rosario, la </a:t>
            </a:r>
            <a:r>
              <a:rPr lang="en-US" sz="3200" dirty="0" err="1" smtClean="0"/>
              <a:t>Presentación</a:t>
            </a:r>
            <a:r>
              <a:rPr lang="en-US" sz="3200" dirty="0"/>
              <a:t> </a:t>
            </a:r>
            <a:r>
              <a:rPr lang="es-ES" sz="3200" dirty="0" smtClean="0"/>
              <a:t>del </a:t>
            </a:r>
            <a:r>
              <a:rPr lang="es-ES" sz="3200" dirty="0"/>
              <a:t>Niño en el Templo. Es un </a:t>
            </a:r>
            <a:r>
              <a:rPr lang="es-ES" sz="3200" dirty="0" smtClean="0"/>
              <a:t>momento en </a:t>
            </a:r>
            <a:r>
              <a:rPr lang="es-ES" sz="3200" dirty="0"/>
              <a:t>la vida de Jesús, cuando </a:t>
            </a:r>
            <a:r>
              <a:rPr lang="es-ES" sz="3200" dirty="0" smtClean="0"/>
              <a:t>tenía cuarenta </a:t>
            </a:r>
            <a:r>
              <a:rPr lang="es-ES" sz="3200" dirty="0"/>
              <a:t>días de nacido y sus padres </a:t>
            </a:r>
            <a:r>
              <a:rPr lang="es-ES" sz="3200" dirty="0" smtClean="0"/>
              <a:t>lo llevaron </a:t>
            </a:r>
            <a:r>
              <a:rPr lang="es-ES" sz="3200" dirty="0"/>
              <a:t>al templo y fueron recibidos </a:t>
            </a:r>
            <a:r>
              <a:rPr lang="es-ES" sz="3200" dirty="0" smtClean="0"/>
              <a:t>por </a:t>
            </a:r>
            <a:r>
              <a:rPr lang="en-US" sz="3200" dirty="0" err="1" smtClean="0"/>
              <a:t>Simeón</a:t>
            </a:r>
            <a:r>
              <a:rPr lang="en-US" sz="3200" dirty="0" smtClean="0"/>
              <a:t> </a:t>
            </a:r>
            <a:r>
              <a:rPr lang="en-US" sz="3200" dirty="0"/>
              <a:t>y Ana.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2932320" y="227811"/>
            <a:ext cx="632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INTRODUCCIÓN</a:t>
            </a:r>
            <a:endParaRPr lang="es-MX" sz="11500" b="1" dirty="0"/>
          </a:p>
        </p:txBody>
      </p:sp>
      <p:pic>
        <p:nvPicPr>
          <p:cNvPr id="4" name="Picture 3" descr="De todos los días: Los que esperan con paciencia infinita y no se rind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34" y="1650623"/>
            <a:ext cx="4267217" cy="43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4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4560" cy="6929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4137" y="5821124"/>
            <a:ext cx="7626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LUCAS 2:22-40</a:t>
            </a:r>
            <a:endParaRPr lang="en-US" sz="239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14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9623" y="176629"/>
            <a:ext cx="632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VIDEO</a:t>
            </a:r>
            <a:endParaRPr lang="es-MX" sz="11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48902" y="6272629"/>
            <a:ext cx="436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https://youtu.be/3QAC_OhG6hw</a:t>
            </a:r>
            <a:endParaRPr lang="en-US" dirty="0"/>
          </a:p>
        </p:txBody>
      </p:sp>
      <p:pic>
        <p:nvPicPr>
          <p:cNvPr id="5" name="3QAC_OhG6h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06676" y="1195474"/>
            <a:ext cx="7653251" cy="430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le:Immaculate Heart of Mary 001.jpg - The Work of God's Childr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975" y="2032393"/>
            <a:ext cx="3496337" cy="344904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4669" y="185319"/>
            <a:ext cx="9022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i="1" dirty="0"/>
              <a:t>La Presentación del Jesús en el </a:t>
            </a:r>
            <a:r>
              <a:rPr lang="es-ES" sz="4000" i="1" dirty="0" smtClean="0"/>
              <a:t>Templo</a:t>
            </a:r>
            <a:endParaRPr lang="es-MX" sz="3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2410" y="1754557"/>
            <a:ext cx="82794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1. ¿Por </a:t>
            </a:r>
            <a:r>
              <a:rPr lang="es-ES" sz="2400" dirty="0"/>
              <a:t>qué María y José tuvieron que </a:t>
            </a:r>
            <a:r>
              <a:rPr lang="es-ES" sz="2400" dirty="0" smtClean="0"/>
              <a:t>llevar </a:t>
            </a:r>
            <a:r>
              <a:rPr lang="en-US" sz="2400" dirty="0" smtClean="0"/>
              <a:t>a </a:t>
            </a:r>
            <a:r>
              <a:rPr lang="en-US" sz="2400" dirty="0" err="1"/>
              <a:t>Jesús</a:t>
            </a:r>
            <a:r>
              <a:rPr lang="en-US" sz="2400" dirty="0"/>
              <a:t> al </a:t>
            </a:r>
            <a:r>
              <a:rPr lang="en-US" sz="2400" dirty="0" err="1"/>
              <a:t>templo</a:t>
            </a:r>
            <a:r>
              <a:rPr lang="en-US" sz="2400" dirty="0"/>
              <a:t>?</a:t>
            </a:r>
          </a:p>
          <a:p>
            <a:r>
              <a:rPr lang="es-ES" sz="2400" dirty="0"/>
              <a:t>2. ¿Qué le prometió Dios a Simeón?</a:t>
            </a:r>
          </a:p>
          <a:p>
            <a:r>
              <a:rPr lang="es-ES" sz="2400" dirty="0"/>
              <a:t>3. ¿Cómo cumplió Dios su promesa?</a:t>
            </a:r>
          </a:p>
          <a:p>
            <a:r>
              <a:rPr lang="es-ES" sz="2400" dirty="0"/>
              <a:t>4. ¿Qué hizo Simeón cuando vio a Jesús?</a:t>
            </a:r>
          </a:p>
          <a:p>
            <a:r>
              <a:rPr lang="en-US" sz="2400" dirty="0"/>
              <a:t>5. ¿</a:t>
            </a:r>
            <a:r>
              <a:rPr lang="en-US" sz="2400" dirty="0" err="1"/>
              <a:t>Quién</a:t>
            </a:r>
            <a:r>
              <a:rPr lang="en-US" sz="2400" dirty="0"/>
              <a:t> era Ana?</a:t>
            </a:r>
          </a:p>
          <a:p>
            <a:r>
              <a:rPr lang="es-ES" sz="2400" dirty="0"/>
              <a:t>6. ¿Qué hizo ella cuando vio a Jesús?</a:t>
            </a:r>
          </a:p>
          <a:p>
            <a:r>
              <a:rPr lang="es-ES" sz="2400" dirty="0"/>
              <a:t>7. Simeón le dijo a María: “He aquí, este niño está puesto para caída y para levantamiento de </a:t>
            </a:r>
            <a:r>
              <a:rPr lang="es-ES" sz="2400" dirty="0" smtClean="0"/>
              <a:t>muchos en </a:t>
            </a:r>
            <a:r>
              <a:rPr lang="es-ES" sz="2400" dirty="0"/>
              <a:t>Israel, y para ser una señal que será contradicha (y a ti misma una espada te traspasará) para </a:t>
            </a:r>
            <a:r>
              <a:rPr lang="es-ES" sz="2400" dirty="0" smtClean="0"/>
              <a:t>que los </a:t>
            </a:r>
            <a:r>
              <a:rPr lang="es-ES" sz="2400" dirty="0"/>
              <a:t>pensamientos de muchos corazones sean reveló.” Cuando Jesús creció, ¿cómo se hizo realidad esta</a:t>
            </a:r>
          </a:p>
          <a:p>
            <a:r>
              <a:rPr lang="es-ES" sz="2400" dirty="0"/>
              <a:t>profecía? ¿Cómo atravesó una “espada” el corazón de María?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5088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le:April dawn clouds over northeast London England 3.jpg - Wikimedia ...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10746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6091" y="1225031"/>
            <a:ext cx="79398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¿Cómo es Jesús una luz en su vida hoy?</a:t>
            </a:r>
          </a:p>
          <a:p>
            <a:pPr algn="ctr"/>
            <a:endParaRPr lang="es-ES" sz="3200" b="1" dirty="0">
              <a:solidFill>
                <a:schemeClr val="bg1"/>
              </a:solidFill>
            </a:endParaRPr>
          </a:p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¿</a:t>
            </a:r>
            <a:r>
              <a:rPr lang="es-ES" sz="3200" b="1" dirty="0">
                <a:solidFill>
                  <a:schemeClr val="bg1"/>
                </a:solidFill>
              </a:rPr>
              <a:t>Cómo es Jesús una luz en la vida de su familia?</a:t>
            </a:r>
          </a:p>
          <a:p>
            <a:pPr algn="ctr"/>
            <a:endParaRPr lang="es-ES" sz="3200" b="1" dirty="0">
              <a:solidFill>
                <a:schemeClr val="bg1"/>
              </a:solidFill>
            </a:endParaRPr>
          </a:p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¿</a:t>
            </a:r>
            <a:r>
              <a:rPr lang="es-ES" sz="3200" b="1" dirty="0">
                <a:solidFill>
                  <a:schemeClr val="bg1"/>
                </a:solidFill>
              </a:rPr>
              <a:t>Qué momentos de amor y perdón ha compartido tu familia?</a:t>
            </a:r>
          </a:p>
          <a:p>
            <a:pPr algn="ctr"/>
            <a:endParaRPr lang="es-ES" sz="3200" b="1" dirty="0">
              <a:solidFill>
                <a:schemeClr val="bg1"/>
              </a:solidFill>
            </a:endParaRPr>
          </a:p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¿</a:t>
            </a:r>
            <a:r>
              <a:rPr lang="es-ES" sz="3200" b="1" dirty="0">
                <a:solidFill>
                  <a:schemeClr val="bg1"/>
                </a:solidFill>
              </a:rPr>
              <a:t>Cómo acerca Jesús a su familia?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7A6599-DF6F-7D04-2DE0-11897D539ECE}"/>
              </a:ext>
            </a:extLst>
          </p:cNvPr>
          <p:cNvSpPr txBox="1">
            <a:spLocks/>
          </p:cNvSpPr>
          <p:nvPr/>
        </p:nvSpPr>
        <p:spPr>
          <a:xfrm>
            <a:off x="1860118" y="264108"/>
            <a:ext cx="854636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600" dirty="0" smtClean="0">
                <a:latin typeface="Antenna Medium" panose="02000603000000020004" pitchFamily="2" charset="0"/>
              </a:rPr>
              <a:t>CONVERSACIÓN FAMILIAR </a:t>
            </a:r>
            <a:endParaRPr lang="es-ES_tradnl" sz="3600" dirty="0">
              <a:latin typeface="Antenna Medium" panose="020006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40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17946</TotalTime>
  <Words>814</Words>
  <Application>Microsoft Office PowerPoint</Application>
  <PresentationFormat>Widescreen</PresentationFormat>
  <Paragraphs>64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Antenna Black</vt:lpstr>
      <vt:lpstr>Antenna Medium</vt:lpstr>
      <vt:lpstr>Arial</vt:lpstr>
      <vt:lpstr>Bahnschrift SemiBold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Oppermann</dc:creator>
  <cp:lastModifiedBy>Monica Oppermann</cp:lastModifiedBy>
  <cp:revision>109</cp:revision>
  <dcterms:created xsi:type="dcterms:W3CDTF">2021-11-19T16:04:10Z</dcterms:created>
  <dcterms:modified xsi:type="dcterms:W3CDTF">2022-08-18T17:17:25Z</dcterms:modified>
</cp:coreProperties>
</file>