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8" r:id="rId3"/>
    <p:sldId id="259" r:id="rId4"/>
    <p:sldId id="260" r:id="rId5"/>
    <p:sldId id="291" r:id="rId6"/>
    <p:sldId id="301" r:id="rId7"/>
    <p:sldId id="271" r:id="rId8"/>
    <p:sldId id="279" r:id="rId9"/>
    <p:sldId id="303" r:id="rId10"/>
    <p:sldId id="262" r:id="rId11"/>
    <p:sldId id="302" r:id="rId12"/>
    <p:sldId id="295" r:id="rId13"/>
    <p:sldId id="294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5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22/01/2024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783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22/01/2024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260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22/01/2024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270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22/01/2024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795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22/01/2024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257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22/01/2024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296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22/01/2024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64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22/01/2024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484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22/01/2024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393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22/01/2024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378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22/01/2024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701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ECF60-19F8-4C88-A195-93F06459BF74}" type="datetimeFigureOut">
              <a:rPr lang="es-MX" smtClean="0"/>
              <a:t>22/01/2024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567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usfund.org/icebreaker-games-for-youth-groups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lBOmQ1PaMY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lBOmQ1PaMY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cuzYy0jjH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26"/>
            <a:ext cx="12192000" cy="6866626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43840" y="4600490"/>
            <a:ext cx="11704319" cy="1135659"/>
          </a:xfrm>
          <a:noFill/>
          <a:ln w="19050">
            <a:noFill/>
          </a:ln>
        </p:spPr>
        <p:txBody>
          <a:bodyPr>
            <a:noAutofit/>
          </a:bodyPr>
          <a:lstStyle/>
          <a:p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SAVING LOVE FOR US: </a:t>
            </a:r>
          </a:p>
          <a:p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LITURGY AND THE SEVEN SACRAMENTS</a:t>
            </a:r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tenna Black" panose="02000505000000020004" pitchFamily="2" charset="0"/>
            </a:endParaRPr>
          </a:p>
        </p:txBody>
      </p:sp>
      <p:sp>
        <p:nvSpPr>
          <p:cNvPr id="7" name="Subtitle 1"/>
          <p:cNvSpPr txBox="1">
            <a:spLocks/>
          </p:cNvSpPr>
          <p:nvPr/>
        </p:nvSpPr>
        <p:spPr>
          <a:xfrm>
            <a:off x="878723" y="5744829"/>
            <a:ext cx="10434551" cy="766008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</a:rPr>
              <a:t>SACRAMENTS OF HEALING: </a:t>
            </a:r>
            <a:r>
              <a:rPr lang="en-US" sz="3200" b="1" dirty="0" smtClean="0">
                <a:solidFill>
                  <a:schemeClr val="bg1"/>
                </a:solidFill>
              </a:rPr>
              <a:t>THE ANOINTING OF THE SICK</a:t>
            </a:r>
            <a:endParaRPr lang="en-US" sz="3200" b="1" dirty="0">
              <a:solidFill>
                <a:schemeClr val="bg1"/>
              </a:solidFill>
              <a:latin typeface="Antenna Black" panose="0200050500000002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768" y="-206720"/>
            <a:ext cx="9664460" cy="363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1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ism Mass | SAGINAW— The Most Rev. Joseph R. Cistone, Bish… | Flickr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68829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27469" y="1064029"/>
            <a:ext cx="5868786" cy="21758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52160" y="1120896"/>
            <a:ext cx="54689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Blessed or consecrated oil, the Sign of the Cross, and the laying on of hands (accompanied by the prayer of faith)</a:t>
            </a:r>
          </a:p>
        </p:txBody>
      </p:sp>
    </p:spTree>
    <p:extLst>
      <p:ext uri="{BB962C8B-B14F-4D97-AF65-F5344CB8AC3E}">
        <p14:creationId xmlns:p14="http://schemas.microsoft.com/office/powerpoint/2010/main" val="66114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74656"/>
            <a:ext cx="12192000" cy="59119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074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8094" y="152608"/>
            <a:ext cx="9790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FAMILY ACTIVITY – LAYING ON OF HANDS</a:t>
            </a:r>
            <a:endParaRPr lang="es-MX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97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84946" y="185319"/>
            <a:ext cx="6022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FAMILY AT-HOME MISSION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0590" y="1349572"/>
            <a:ext cx="705473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3200" dirty="0"/>
              <a:t>Watch the videos about the Sacrament of the Anointing of the Sick. </a:t>
            </a:r>
            <a:endParaRPr lang="en-US" sz="32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sz="3200" dirty="0" smtClean="0"/>
              <a:t>As </a:t>
            </a:r>
            <a:r>
              <a:rPr lang="en-US" sz="3200" dirty="0"/>
              <a:t>a family, make a list of people who need prayers for healing, both spiritual and </a:t>
            </a:r>
            <a:r>
              <a:rPr lang="en-US" sz="3200" dirty="0" smtClean="0"/>
              <a:t>physical.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3200" dirty="0" smtClean="0"/>
              <a:t>Gather </a:t>
            </a:r>
            <a:r>
              <a:rPr lang="en-US" sz="3200" dirty="0"/>
              <a:t>as a family around your home altar and place your healing hands craft upon it. </a:t>
            </a:r>
            <a:endParaRPr lang="en-US" sz="32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sz="3200" dirty="0" smtClean="0"/>
              <a:t>Pray </a:t>
            </a:r>
            <a:r>
              <a:rPr lang="en-US" sz="3200" dirty="0"/>
              <a:t>for those who are sick around your home altar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200620" y="185319"/>
            <a:ext cx="4991380" cy="6949689"/>
            <a:chOff x="7200620" y="185319"/>
            <a:chExt cx="4991380" cy="6949689"/>
          </a:xfrm>
        </p:grpSpPr>
        <p:pic>
          <p:nvPicPr>
            <p:cNvPr id="6" name="Picture 5" descr="Download Heart Christ God Jesus Religion Sacred Prayer HQ PNG Image ...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0620" y="185319"/>
              <a:ext cx="4991380" cy="6949689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200620" y="6458989"/>
              <a:ext cx="629969" cy="3990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851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7236" y="123763"/>
            <a:ext cx="8617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HEALING PRAYER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3599" y="1225689"/>
            <a:ext cx="644328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Attributed to Padre </a:t>
            </a:r>
            <a:r>
              <a:rPr lang="en-US" dirty="0" err="1"/>
              <a:t>Pio</a:t>
            </a:r>
            <a:r>
              <a:rPr lang="en-US" dirty="0"/>
              <a:t> </a:t>
            </a:r>
          </a:p>
          <a:p>
            <a:r>
              <a:rPr lang="en-US" dirty="0"/>
              <a:t>Heavenly Father, </a:t>
            </a:r>
          </a:p>
          <a:p>
            <a:r>
              <a:rPr lang="en-US" dirty="0"/>
              <a:t>I thank You for loving me. </a:t>
            </a:r>
            <a:r>
              <a:rPr lang="en-US" dirty="0" smtClean="0"/>
              <a:t>I </a:t>
            </a:r>
            <a:r>
              <a:rPr lang="en-US" dirty="0"/>
              <a:t>thank You for sending Your Son, Our Lord Jesus Christ, to the world to save and to set me free. </a:t>
            </a:r>
            <a:r>
              <a:rPr lang="en-US" dirty="0" smtClean="0"/>
              <a:t>I </a:t>
            </a:r>
            <a:r>
              <a:rPr lang="en-US" dirty="0"/>
              <a:t>trust in Your power and grace that sustain and restore me. </a:t>
            </a:r>
          </a:p>
          <a:p>
            <a:endParaRPr lang="en-US" dirty="0" smtClean="0"/>
          </a:p>
          <a:p>
            <a:r>
              <a:rPr lang="en-US" dirty="0" smtClean="0"/>
              <a:t>Loving </a:t>
            </a:r>
            <a:r>
              <a:rPr lang="en-US" dirty="0"/>
              <a:t>Father, touch me now with Your healing hands, for I believe that Your will is for me to be well in mind, body, soul and spirit. </a:t>
            </a:r>
            <a:r>
              <a:rPr lang="en-US" dirty="0" smtClean="0"/>
              <a:t>Cover </a:t>
            </a:r>
            <a:r>
              <a:rPr lang="en-US" dirty="0"/>
              <a:t>me with the most Precious Blood of Your Son, our Lord, Jesus Christ from the top of my head to the soles of my feet. </a:t>
            </a:r>
            <a:r>
              <a:rPr lang="en-US" dirty="0" smtClean="0"/>
              <a:t>Cast </a:t>
            </a:r>
            <a:r>
              <a:rPr lang="en-US" dirty="0"/>
              <a:t>out anything that should not be in me. </a:t>
            </a:r>
            <a:r>
              <a:rPr lang="en-US" dirty="0" smtClean="0"/>
              <a:t>Saturate </a:t>
            </a:r>
            <a:r>
              <a:rPr lang="en-US" dirty="0"/>
              <a:t>my entire being with Your presence, love, joy and peace and draw me ever closer to You every moment of my life.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And Father, fill me with your Holy Spirit and empower me to do Your works so that my life will bring glory and honor to Your holy name. </a:t>
            </a:r>
            <a:r>
              <a:rPr lang="en-US" dirty="0" smtClean="0"/>
              <a:t>I </a:t>
            </a:r>
            <a:r>
              <a:rPr lang="en-US" dirty="0"/>
              <a:t>ask this in the name of our Lord Jesus Christ.    </a:t>
            </a:r>
            <a:endParaRPr lang="en-US" dirty="0" smtClean="0"/>
          </a:p>
          <a:p>
            <a:r>
              <a:rPr lang="en-US" dirty="0" smtClean="0"/>
              <a:t>Amen</a:t>
            </a:r>
            <a:r>
              <a:rPr lang="en-US" dirty="0"/>
              <a:t>. </a:t>
            </a:r>
          </a:p>
          <a:p>
            <a:endParaRPr lang="en-US" dirty="0" smtClean="0"/>
          </a:p>
          <a:p>
            <a:r>
              <a:rPr lang="en-US" sz="1100" dirty="0" smtClean="0"/>
              <a:t>Adapted </a:t>
            </a:r>
            <a:r>
              <a:rPr lang="en-US" sz="1100" dirty="0"/>
              <a:t>from Pembroke Diocese.</a:t>
            </a:r>
          </a:p>
          <a:p>
            <a:r>
              <a:rPr lang="en-US" b="1" dirty="0"/>
              <a:t> 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1171" y="570623"/>
            <a:ext cx="5940829" cy="628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9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5188" y="1310329"/>
            <a:ext cx="653708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Lord Jesus Christ,                                                  We entrust our family to You and ask for Your blessing and protection. </a:t>
            </a:r>
          </a:p>
          <a:p>
            <a:endParaRPr lang="en-US" sz="2600" dirty="0"/>
          </a:p>
          <a:p>
            <a:r>
              <a:rPr lang="en-US" sz="2600" dirty="0"/>
              <a:t>We love You Lord Jesus with all our hearts, and we ask that You help our family to become more like the Holy Family.</a:t>
            </a:r>
          </a:p>
          <a:p>
            <a:endParaRPr lang="en-US" sz="2600" dirty="0"/>
          </a:p>
          <a:p>
            <a:r>
              <a:rPr lang="en-US" sz="2600" dirty="0"/>
              <a:t>Help us to be kind, loving, and patient with </a:t>
            </a:r>
          </a:p>
          <a:p>
            <a:r>
              <a:rPr lang="en-US" sz="2600" dirty="0"/>
              <a:t>one another.</a:t>
            </a:r>
          </a:p>
          <a:p>
            <a:endParaRPr lang="en-US" sz="2600" dirty="0"/>
          </a:p>
          <a:p>
            <a:r>
              <a:rPr lang="en-US" sz="2600" dirty="0"/>
              <a:t>Give us all the grace we need to become saints and Your faithful disciples.  Amen.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-17417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83497" y="40298"/>
            <a:ext cx="6537082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cap="all" baseline="30000" dirty="0">
                <a:solidFill>
                  <a:schemeClr val="bg1"/>
                </a:solidFill>
              </a:rPr>
              <a:t>Opening Prayer</a:t>
            </a:r>
            <a:endParaRPr lang="en-US" sz="6600" cap="all" baseline="30000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55948" y="422693"/>
            <a:ext cx="4815578" cy="6435307"/>
            <a:chOff x="7255948" y="422693"/>
            <a:chExt cx="4815578" cy="6435307"/>
          </a:xfrm>
        </p:grpSpPr>
        <p:pic>
          <p:nvPicPr>
            <p:cNvPr id="2" name="Picture 1" descr="Download Miracles Woman Bleeding Of Jesus Religion Healing HQ PNG Image ...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55948" y="422693"/>
              <a:ext cx="4815578" cy="6435307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8824823" y="1130060"/>
              <a:ext cx="854015" cy="4090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599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le:Skittles-Candies-Pile.jpg - Wikimedia Common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4377" y="2601884"/>
            <a:ext cx="5910786" cy="37434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19101" y="-1"/>
            <a:ext cx="9953798" cy="12469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    </a:t>
            </a:r>
            <a:r>
              <a:rPr lang="en-US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MIX AND MATCH CANDY CHALLENGE</a:t>
            </a:r>
            <a:endParaRPr lang="en-US" sz="4800" cap="all" baseline="300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672" y="1818357"/>
            <a:ext cx="6361576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What You Will Need:</a:t>
            </a:r>
            <a:r>
              <a:rPr lang="en-US" dirty="0"/>
              <a:t> A bowl of multicolored candy (like M&amp;Ms or skittles) and a </a:t>
            </a:r>
            <a:r>
              <a:rPr lang="en-US" dirty="0" smtClean="0"/>
              <a:t>poster board </a:t>
            </a:r>
            <a:r>
              <a:rPr lang="en-US" dirty="0"/>
              <a:t>list of challenges correlated with each color (see Catechist Guide)</a:t>
            </a:r>
          </a:p>
          <a:p>
            <a:endParaRPr lang="en-US" dirty="0" smtClean="0"/>
          </a:p>
          <a:p>
            <a:r>
              <a:rPr lang="en-US" b="1" u="sng" dirty="0" smtClean="0"/>
              <a:t>How </a:t>
            </a:r>
            <a:r>
              <a:rPr lang="en-US" b="1" u="sng" dirty="0"/>
              <a:t>to Play: </a:t>
            </a:r>
          </a:p>
          <a:p>
            <a:pPr marL="342900" indent="-342900">
              <a:buAutoNum type="arabicPeriod"/>
            </a:pPr>
            <a:r>
              <a:rPr lang="en-US" dirty="0" smtClean="0"/>
              <a:t>Families </a:t>
            </a:r>
            <a:r>
              <a:rPr lang="en-US" dirty="0"/>
              <a:t>sit in a circle, pass the bowl around and have each person pick a handful of candy. </a:t>
            </a:r>
          </a:p>
          <a:p>
            <a:pPr marL="342900" indent="-342900">
              <a:buAutoNum type="arabicPeriod"/>
            </a:pPr>
            <a:r>
              <a:rPr lang="en-US" dirty="0" smtClean="0"/>
              <a:t>Each </a:t>
            </a:r>
            <a:r>
              <a:rPr lang="en-US" dirty="0"/>
              <a:t>person can eat all but one piece. </a:t>
            </a:r>
          </a:p>
          <a:p>
            <a:pPr marL="342900" indent="-342900">
              <a:buAutoNum type="arabicPeriod"/>
            </a:pPr>
            <a:r>
              <a:rPr lang="en-US" dirty="0" smtClean="0"/>
              <a:t>Then</a:t>
            </a:r>
            <a:r>
              <a:rPr lang="en-US" dirty="0"/>
              <a:t>, go around the circle and have everyone perform the challenge associated with the selected color. </a:t>
            </a: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sz="1050" dirty="0" smtClean="0"/>
          </a:p>
          <a:p>
            <a:endParaRPr lang="en-US" sz="1050" dirty="0"/>
          </a:p>
          <a:p>
            <a:endParaRPr lang="en-US" sz="1050" dirty="0" smtClean="0"/>
          </a:p>
          <a:p>
            <a:endParaRPr lang="en-US" sz="1050" dirty="0"/>
          </a:p>
          <a:p>
            <a:endParaRPr lang="en-US" sz="1050" dirty="0" smtClean="0"/>
          </a:p>
          <a:p>
            <a:r>
              <a:rPr lang="en-US" sz="1050" dirty="0" smtClean="0"/>
              <a:t>Adapted </a:t>
            </a:r>
            <a:r>
              <a:rPr lang="en-US" sz="1050" dirty="0"/>
              <a:t>from </a:t>
            </a:r>
            <a:r>
              <a:rPr lang="en-US" sz="1050" u="sng" dirty="0">
                <a:hlinkClick r:id="rId3"/>
              </a:rPr>
              <a:t>https://connectusfund.org/icebreaker-games-for-youth-groups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23058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20319" y="185318"/>
            <a:ext cx="10490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REVIEW</a:t>
            </a:r>
            <a:endParaRPr lang="es-MX" sz="413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073" y="1363287"/>
            <a:ext cx="114050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Last month, we learned that there are two Sacraments of Healing. Sin hurts our relationship with God and some sins actually separate us from God’s grace.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God our Father knew that after Jesus’ Death, Resurrection, and Ascension—and even after our own Baptism—we would still sin, </a:t>
            </a:r>
            <a:r>
              <a:rPr lang="en-US" sz="2800" dirty="0" smtClean="0"/>
              <a:t>but </a:t>
            </a:r>
            <a:r>
              <a:rPr lang="en-US" sz="2800" dirty="0"/>
              <a:t>God loves us anyway and wants to be as close as He can be to us. </a:t>
            </a:r>
          </a:p>
          <a:p>
            <a:r>
              <a:rPr lang="en-US" sz="2800" dirty="0"/>
              <a:t> </a:t>
            </a:r>
          </a:p>
          <a:p>
            <a:r>
              <a:rPr lang="en-US" sz="2800" i="1" dirty="0"/>
              <a:t>So, what sacrament did He give to us to bring us closer to Him again?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33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90649" y="123762"/>
            <a:ext cx="9210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REVIEW</a:t>
            </a:r>
            <a:endParaRPr lang="es-MX" sz="239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5660" y="1700260"/>
            <a:ext cx="48767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</a:rPr>
              <a:t>The</a:t>
            </a:r>
          </a:p>
          <a:p>
            <a:pPr algn="ctr"/>
            <a:r>
              <a:rPr lang="en-US" sz="5400" b="1" dirty="0" smtClean="0">
                <a:solidFill>
                  <a:srgbClr val="7030A0"/>
                </a:solidFill>
              </a:rPr>
              <a:t> Sacrament </a:t>
            </a:r>
            <a:r>
              <a:rPr lang="en-US" sz="5400" b="1" dirty="0">
                <a:solidFill>
                  <a:srgbClr val="7030A0"/>
                </a:solidFill>
              </a:rPr>
              <a:t>of Reconciliation.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7291" y="1442879"/>
            <a:ext cx="10053471" cy="565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8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90649" y="123762"/>
            <a:ext cx="9210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TOPIC</a:t>
            </a:r>
            <a:endParaRPr lang="es-MX" sz="239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2778" y="1202285"/>
            <a:ext cx="45367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Today </a:t>
            </a:r>
            <a:r>
              <a:rPr lang="en-US" sz="4000" dirty="0"/>
              <a:t>we are going to learn about the other Sacrament of Healing. Do you remember what that sacrament is called?</a:t>
            </a:r>
            <a:endParaRPr lang="en-US" sz="96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2985" y="1271847"/>
            <a:ext cx="3852470" cy="52952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3950" y="5111699"/>
            <a:ext cx="60766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C00000"/>
                </a:solidFill>
              </a:rPr>
              <a:t>Sacrament </a:t>
            </a:r>
            <a:r>
              <a:rPr lang="en-US" sz="4800" dirty="0">
                <a:solidFill>
                  <a:srgbClr val="C00000"/>
                </a:solidFill>
              </a:rPr>
              <a:t>of the Anointing of the Sick</a:t>
            </a:r>
          </a:p>
        </p:txBody>
      </p:sp>
    </p:spTree>
    <p:extLst>
      <p:ext uri="{BB962C8B-B14F-4D97-AF65-F5344CB8AC3E}">
        <p14:creationId xmlns:p14="http://schemas.microsoft.com/office/powerpoint/2010/main" val="164165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23210" y="157844"/>
            <a:ext cx="6545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LUKE 5:17-26</a:t>
            </a:r>
            <a:endParaRPr lang="en-US" sz="23900" b="1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3802" y="1085129"/>
            <a:ext cx="9764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The Chosen scene: Jesus heals the paralytic video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341263" y="6422166"/>
            <a:ext cx="9764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hlinkClick r:id="rId3"/>
              </a:rPr>
              <a:t>https://www.youtube.com/watch?v=dlBOmQ1PaMY</a:t>
            </a:r>
            <a:endParaRPr lang="en-US" sz="3200" dirty="0"/>
          </a:p>
        </p:txBody>
      </p:sp>
      <p:pic>
        <p:nvPicPr>
          <p:cNvPr id="2" name="dlBOmQ1PaMY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37607" y="1622295"/>
            <a:ext cx="8264236" cy="464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4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74656"/>
            <a:ext cx="12192000" cy="60562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074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9623" y="176629"/>
            <a:ext cx="6327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FAMILY CONVERSATION</a:t>
            </a:r>
            <a:endParaRPr lang="es-MX" sz="4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0974" y="1410648"/>
            <a:ext cx="102246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dirty="0"/>
              <a:t>Families share what stood out to them in the video of Jesus’ healing of the paralytic man and </a:t>
            </a:r>
            <a:r>
              <a:rPr lang="en-US" dirty="0" smtClean="0"/>
              <a:t>why.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Families </a:t>
            </a:r>
            <a:r>
              <a:rPr lang="en-US" dirty="0"/>
              <a:t>name their favorite stories of Jesus healing someone in the Bible . </a:t>
            </a:r>
            <a:endParaRPr lang="en-US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Families </a:t>
            </a:r>
            <a:r>
              <a:rPr lang="en-US" dirty="0"/>
              <a:t>find their stories in their bibles and share them with one another, explaining why the story is their favorite.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54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74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9393" y="152607"/>
            <a:ext cx="93332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WHAT IS THE ANOINTING OF THE SICK?</a:t>
            </a:r>
            <a:endParaRPr lang="es-MX" sz="4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8362" y="1936470"/>
            <a:ext cx="33326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are some of the signs of the Sacrament of the Anointing of the Sick </a:t>
            </a:r>
            <a:r>
              <a:rPr lang="en-US" sz="3200" dirty="0" smtClean="0"/>
              <a:t>that </a:t>
            </a:r>
            <a:r>
              <a:rPr lang="en-US" sz="3200" dirty="0"/>
              <a:t>were mentioned in the video?</a:t>
            </a:r>
            <a:endParaRPr lang="en-US" sz="6000" i="1" dirty="0"/>
          </a:p>
        </p:txBody>
      </p:sp>
      <p:pic>
        <p:nvPicPr>
          <p:cNvPr id="3" name="LcuzYy0jjHw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325389" y="1694238"/>
            <a:ext cx="7406640" cy="416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21329</TotalTime>
  <Words>714</Words>
  <Application>Microsoft Office PowerPoint</Application>
  <PresentationFormat>Widescreen</PresentationFormat>
  <Paragraphs>68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Antenna Black</vt:lpstr>
      <vt:lpstr>Arial</vt:lpstr>
      <vt:lpstr>Calibri</vt:lpstr>
      <vt:lpstr>Calibri Light</vt:lpstr>
      <vt:lpstr>Franklin Gothic Demi Cond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Oppermann</dc:creator>
  <cp:lastModifiedBy>Patrick Metts</cp:lastModifiedBy>
  <cp:revision>183</cp:revision>
  <dcterms:created xsi:type="dcterms:W3CDTF">2021-11-19T16:04:10Z</dcterms:created>
  <dcterms:modified xsi:type="dcterms:W3CDTF">2024-01-22T18:17:25Z</dcterms:modified>
</cp:coreProperties>
</file>