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62" r:id="rId7"/>
    <p:sldId id="279" r:id="rId8"/>
    <p:sldId id="278" r:id="rId9"/>
    <p:sldId id="280" r:id="rId10"/>
    <p:sldId id="27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6" d="100"/>
          <a:sy n="86" d="100"/>
        </p:scale>
        <p:origin x="48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20/07/2022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20/07/2022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20/07/2022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20/07/2022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20/07/2022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20/07/2022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tinypuls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BQiinMzR_0" TargetMode="External"/><Relationship Id="rId2" Type="http://schemas.openxmlformats.org/officeDocument/2006/relationships/slideLayout" Target="../slideLayouts/slideLayout7.xml"/><Relationship Id="rId1" Type="http://schemas.openxmlformats.org/officeDocument/2006/relationships/video" Target="https://www.youtube.com/embed/xrzq_X1NNaA"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X7LU6mFLsO4" TargetMode="External"/><Relationship Id="rId2" Type="http://schemas.openxmlformats.org/officeDocument/2006/relationships/slideLayout" Target="../slideLayouts/slideLayout7.xml"/><Relationship Id="rId1" Type="http://schemas.openxmlformats.org/officeDocument/2006/relationships/video" Target="https://www.youtube.com/embed/X7LU6mFLsO4"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irth of jesus, nativity, adoration of the shepherds, marie and joseph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249975" cy="6869151"/>
          </a:xfrm>
          <a:prstGeom prst="rect">
            <a:avLst/>
          </a:prstGeom>
        </p:spPr>
      </p:pic>
      <p:sp>
        <p:nvSpPr>
          <p:cNvPr id="2" name="Subtitle 1"/>
          <p:cNvSpPr>
            <a:spLocks noGrp="1"/>
          </p:cNvSpPr>
          <p:nvPr>
            <p:ph type="subTitle" idx="1"/>
          </p:nvPr>
        </p:nvSpPr>
        <p:spPr>
          <a:xfrm>
            <a:off x="1075112" y="5370023"/>
            <a:ext cx="10041773" cy="448888"/>
          </a:xfrm>
          <a:solidFill>
            <a:schemeClr val="bg1">
              <a:lumMod val="65000"/>
              <a:alpha val="78000"/>
            </a:schemeClr>
          </a:solidFill>
        </p:spPr>
        <p:txBody>
          <a:bodyPr>
            <a:noAutofit/>
          </a:bodyPr>
          <a:lstStyle/>
          <a:p>
            <a:r>
              <a:rPr lang="en-US" sz="2800" dirty="0" smtClean="0">
                <a:latin typeface="Antenna Black" panose="02000505000000020004" pitchFamily="2" charset="0"/>
              </a:rPr>
              <a:t>THE LIFE OF CHRIST: THE JOYFUL MYSTERIES</a:t>
            </a:r>
            <a:endParaRPr lang="en-US" sz="2800" dirty="0">
              <a:latin typeface="Antenna Black" panose="020005050000000200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712" y="-748146"/>
            <a:ext cx="8894574" cy="3342123"/>
          </a:xfrm>
          <a:prstGeom prst="rect">
            <a:avLst/>
          </a:prstGeom>
        </p:spPr>
      </p:pic>
      <p:sp>
        <p:nvSpPr>
          <p:cNvPr id="9" name="Subtitle 1"/>
          <p:cNvSpPr txBox="1">
            <a:spLocks/>
          </p:cNvSpPr>
          <p:nvPr/>
        </p:nvSpPr>
        <p:spPr>
          <a:xfrm>
            <a:off x="1104100" y="5968540"/>
            <a:ext cx="10041773" cy="448888"/>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latin typeface="Antenna Black" panose="02000505000000020004" pitchFamily="2" charset="0"/>
              </a:rPr>
              <a:t>THE VISITATION AND THE NATIVITY</a:t>
            </a:r>
            <a:endParaRPr lang="en-US" sz="2800" dirty="0">
              <a:latin typeface="Antenna Black" panose="02000505000000020004" pitchFamily="2" charset="0"/>
            </a:endParaRPr>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donna with Child and Angels By Giovanni Battista Salvi da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14400"/>
            <a:ext cx="12192000" cy="5999356"/>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54580" y="154541"/>
            <a:ext cx="7482840" cy="769441"/>
          </a:xfrm>
          <a:prstGeom prst="rect">
            <a:avLst/>
          </a:prstGeom>
          <a:noFill/>
        </p:spPr>
        <p:txBody>
          <a:bodyPr wrap="square" rtlCol="0">
            <a:spAutoFit/>
          </a:bodyPr>
          <a:lstStyle/>
          <a:p>
            <a:pPr algn="ctr"/>
            <a:r>
              <a:rPr lang="en-US" sz="4400" b="1" dirty="0" smtClean="0"/>
              <a:t>CLOSING PRAYER</a:t>
            </a:r>
            <a:endParaRPr lang="en-US" sz="4400" b="1"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Jesus Christ Png Pic HQ PNG Image | FreePNGImg"/>
          <p:cNvPicPr>
            <a:picLocks noChangeAspect="1"/>
          </p:cNvPicPr>
          <p:nvPr/>
        </p:nvPicPr>
        <p:blipFill rotWithShape="1">
          <a:blip r:embed="rId2" cstate="print">
            <a:extLst>
              <a:ext uri="{28A0092B-C50C-407E-A947-70E740481C1C}">
                <a14:useLocalDpi xmlns:a14="http://schemas.microsoft.com/office/drawing/2010/main" val="0"/>
              </a:ext>
            </a:extLst>
          </a:blip>
          <a:srcRect r="20219"/>
          <a:stretch/>
        </p:blipFill>
        <p:spPr>
          <a:xfrm>
            <a:off x="7081024" y="2273772"/>
            <a:ext cx="5107259" cy="4584228"/>
          </a:xfrm>
          <a:prstGeom prst="rect">
            <a:avLst/>
          </a:prstGeom>
        </p:spPr>
      </p:pic>
      <p:sp>
        <p:nvSpPr>
          <p:cNvPr id="3" name="Rectangle 2"/>
          <p:cNvSpPr/>
          <p:nvPr/>
        </p:nvSpPr>
        <p:spPr>
          <a:xfrm>
            <a:off x="1765788" y="1368456"/>
            <a:ext cx="8572500" cy="3539430"/>
          </a:xfrm>
          <a:prstGeom prst="rect">
            <a:avLst/>
          </a:prstGeom>
        </p:spPr>
        <p:txBody>
          <a:bodyPr wrap="square">
            <a:spAutoFit/>
          </a:bodyPr>
          <a:lstStyle/>
          <a:p>
            <a:r>
              <a:rPr lang="en-US" sz="2800" dirty="0" smtClean="0"/>
              <a:t>Lord </a:t>
            </a:r>
            <a:r>
              <a:rPr lang="en-US" sz="2800" dirty="0"/>
              <a:t>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endParaRPr lang="en-US" sz="2800" dirty="0" smtClean="0"/>
          </a:p>
          <a:p>
            <a:endParaRPr lang="en-US" sz="2800" dirty="0"/>
          </a:p>
          <a:p>
            <a:r>
              <a:rPr lang="en-US" sz="2800" dirty="0" smtClean="0"/>
              <a:t>Amen</a:t>
            </a:r>
            <a:r>
              <a:rPr lang="en-US"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 try not to whine... much.: November 20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002751" y="2371394"/>
            <a:ext cx="3189249" cy="4486606"/>
          </a:xfrm>
          <a:prstGeom prst="rect">
            <a:avLst/>
          </a:prstGeom>
        </p:spPr>
      </p:pic>
      <p:pic>
        <p:nvPicPr>
          <p:cNvPr id="8" name="Picture 7" descr="I try not to whine... much.: Academic endings... Offici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2533650" cy="3810000"/>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106679" y="1185235"/>
            <a:ext cx="1229867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FIND 10 THINGS IN COMMON</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2593175" y="2215277"/>
            <a:ext cx="7005650" cy="4278094"/>
          </a:xfrm>
          <a:prstGeom prst="rect">
            <a:avLst/>
          </a:prstGeom>
          <a:noFill/>
        </p:spPr>
        <p:txBody>
          <a:bodyPr wrap="square" rtlCol="0">
            <a:spAutoFit/>
          </a:bodyPr>
          <a:lstStyle/>
          <a:p>
            <a:pPr algn="ctr"/>
            <a:r>
              <a:rPr lang="en-US" sz="3200" dirty="0" smtClean="0"/>
              <a:t>Find 10 </a:t>
            </a:r>
            <a:r>
              <a:rPr lang="en-US" sz="3200" dirty="0"/>
              <a:t>things that all of </a:t>
            </a:r>
            <a:r>
              <a:rPr lang="en-US" sz="3200" dirty="0" smtClean="0"/>
              <a:t>you </a:t>
            </a:r>
            <a:r>
              <a:rPr lang="en-US" sz="3200" dirty="0"/>
              <a:t>share in common in two minutes (besides the obvious, e.g., that they are human). At the end of the two minutes </a:t>
            </a:r>
            <a:r>
              <a:rPr lang="en-US" sz="3200" dirty="0" smtClean="0"/>
              <a:t>we will </a:t>
            </a:r>
            <a:r>
              <a:rPr lang="en-US" sz="3200" dirty="0"/>
              <a:t>share </a:t>
            </a:r>
            <a:r>
              <a:rPr lang="en-US" sz="3200" dirty="0" smtClean="0"/>
              <a:t>your answers with </a:t>
            </a:r>
            <a:r>
              <a:rPr lang="en-US" sz="3200" dirty="0"/>
              <a:t>the larger group.</a:t>
            </a:r>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r>
              <a:rPr lang="en-US" sz="1400" dirty="0" smtClean="0"/>
              <a:t>Adapted </a:t>
            </a:r>
            <a:r>
              <a:rPr lang="en-US" sz="1400" dirty="0"/>
              <a:t>from </a:t>
            </a:r>
            <a:r>
              <a:rPr lang="en-US" sz="1400" u="sng" dirty="0">
                <a:hlinkClick r:id="rId4"/>
              </a:rPr>
              <a:t>https://www.tinypulse.com/</a:t>
            </a:r>
            <a:endParaRPr lang="en-US" sz="1400" dirty="0"/>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8638"/>
          <a:stretch/>
        </p:blipFill>
        <p:spPr>
          <a:xfrm>
            <a:off x="0" y="1095940"/>
            <a:ext cx="12192000" cy="5778685"/>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036988" y="152119"/>
            <a:ext cx="6118021" cy="769441"/>
          </a:xfrm>
          <a:prstGeom prst="rect">
            <a:avLst/>
          </a:prstGeom>
          <a:noFill/>
        </p:spPr>
        <p:txBody>
          <a:bodyPr wrap="none" rtlCol="0">
            <a:spAutoFit/>
          </a:bodyPr>
          <a:lstStyle/>
          <a:p>
            <a:r>
              <a:rPr lang="en-US" sz="4400" dirty="0"/>
              <a:t> </a:t>
            </a:r>
            <a:r>
              <a:rPr lang="en-US" sz="4400" b="1" dirty="0" smtClean="0"/>
              <a:t>REVIEW MAIN CONCEPT</a:t>
            </a:r>
            <a:endParaRPr lang="es-MX" sz="4400" b="1" dirty="0"/>
          </a:p>
        </p:txBody>
      </p:sp>
      <p:sp>
        <p:nvSpPr>
          <p:cNvPr id="2" name="TextBox 1"/>
          <p:cNvSpPr txBox="1"/>
          <p:nvPr/>
        </p:nvSpPr>
        <p:spPr>
          <a:xfrm>
            <a:off x="2694088" y="1344339"/>
            <a:ext cx="6803820" cy="2246769"/>
          </a:xfrm>
          <a:prstGeom prst="rect">
            <a:avLst/>
          </a:prstGeom>
          <a:noFill/>
        </p:spPr>
        <p:txBody>
          <a:bodyPr wrap="square" rtlCol="0">
            <a:spAutoFit/>
          </a:bodyPr>
          <a:lstStyle/>
          <a:p>
            <a:pPr algn="ctr"/>
            <a:r>
              <a:rPr lang="en-US" sz="2800" dirty="0"/>
              <a:t>The last time we were together we reflected on the First Joyful Mystery, the Annunciation. Today we will reflect on the Second and Third Joyful Mysteries, the Visitation and the Nativity or Birth of Jesus.</a:t>
            </a:r>
            <a:endParaRPr lang="en-US" sz="5400" dirty="0">
              <a:solidFill>
                <a:schemeClr val="bg1"/>
              </a:solidFill>
            </a:endParaRP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8" name="TextBox 7"/>
          <p:cNvSpPr txBox="1"/>
          <p:nvPr/>
        </p:nvSpPr>
        <p:spPr>
          <a:xfrm>
            <a:off x="3881964" y="154541"/>
            <a:ext cx="4428072" cy="769441"/>
          </a:xfrm>
          <a:prstGeom prst="rect">
            <a:avLst/>
          </a:prstGeom>
          <a:noFill/>
        </p:spPr>
        <p:txBody>
          <a:bodyPr wrap="none" rtlCol="0">
            <a:spAutoFit/>
          </a:bodyPr>
          <a:lstStyle/>
          <a:p>
            <a:r>
              <a:rPr lang="en-US" sz="4400" dirty="0"/>
              <a:t> </a:t>
            </a:r>
            <a:r>
              <a:rPr lang="en-US" sz="4400" b="1" dirty="0" smtClean="0"/>
              <a:t>FAMILY SHARING</a:t>
            </a:r>
            <a:endParaRPr lang="es-MX" sz="4400" b="1" dirty="0"/>
          </a:p>
        </p:txBody>
      </p:sp>
      <p:sp>
        <p:nvSpPr>
          <p:cNvPr id="11" name="TextBox 10"/>
          <p:cNvSpPr txBox="1"/>
          <p:nvPr/>
        </p:nvSpPr>
        <p:spPr>
          <a:xfrm>
            <a:off x="1527717" y="1338146"/>
            <a:ext cx="9422781" cy="5293757"/>
          </a:xfrm>
          <a:prstGeom prst="rect">
            <a:avLst/>
          </a:prstGeom>
          <a:noFill/>
        </p:spPr>
        <p:txBody>
          <a:bodyPr wrap="square" rtlCol="0">
            <a:spAutoFit/>
          </a:bodyPr>
          <a:lstStyle/>
          <a:p>
            <a:r>
              <a:rPr lang="en-US" sz="2800" dirty="0"/>
              <a:t>After watching the At-Home videos, (link below) answer the following questions: </a:t>
            </a:r>
            <a:endParaRPr lang="en-US" sz="2800" dirty="0" smtClean="0"/>
          </a:p>
          <a:p>
            <a:endParaRPr lang="en-US" sz="2800" dirty="0"/>
          </a:p>
          <a:p>
            <a:r>
              <a:rPr lang="en-US" sz="2800" dirty="0" smtClean="0"/>
              <a:t>What </a:t>
            </a:r>
            <a:r>
              <a:rPr lang="en-US" sz="2800" dirty="0"/>
              <a:t>is the Gospel? What did you learn about the four Gospel writers?</a:t>
            </a:r>
          </a:p>
          <a:p>
            <a:r>
              <a:rPr lang="en-US" b="1" dirty="0"/>
              <a:t> </a:t>
            </a:r>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dirty="0"/>
          </a:p>
          <a:p>
            <a:pPr algn="ctr"/>
            <a:r>
              <a:rPr lang="en-US" dirty="0"/>
              <a:t>The Four Gospels | Jesus is the Good News! | What's in the Bible? | DVD 10</a:t>
            </a:r>
          </a:p>
          <a:p>
            <a:pPr algn="ctr"/>
            <a:r>
              <a:rPr lang="en-US" b="1" u="sng" dirty="0">
                <a:hlinkClick r:id="rId3"/>
              </a:rPr>
              <a:t>https://www.youtube.com/watch?v=SBQiinMzR_0</a:t>
            </a:r>
            <a:endParaRPr lang="en-US" dirty="0"/>
          </a:p>
        </p:txBody>
      </p:sp>
      <p:pic>
        <p:nvPicPr>
          <p:cNvPr id="13" name="xrzq_X1NNaA"/>
          <p:cNvPicPr>
            <a:picLocks noRot="1" noChangeAspect="1"/>
          </p:cNvPicPr>
          <p:nvPr>
            <a:videoFile r:link="rId1"/>
          </p:nvPr>
        </p:nvPicPr>
        <p:blipFill>
          <a:blip r:embed="rId4"/>
          <a:stretch>
            <a:fillRect/>
          </a:stretch>
        </p:blipFill>
        <p:spPr>
          <a:xfrm>
            <a:off x="3953107" y="3247096"/>
            <a:ext cx="4572000" cy="2571750"/>
          </a:xfrm>
          <a:prstGeom prst="rect">
            <a:avLst/>
          </a:prstGeom>
        </p:spPr>
      </p:pic>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isitation of Our Lady | &quot;Mary set out and went as quickly a… | Flick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 y="0"/>
            <a:ext cx="12191997" cy="6880302"/>
          </a:xfrm>
          <a:prstGeom prst="rect">
            <a:avLst/>
          </a:prstGeom>
        </p:spPr>
      </p:pic>
      <p:sp>
        <p:nvSpPr>
          <p:cNvPr id="9" name="Rectangle 8"/>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BF67"/>
              </a:solidFill>
            </a:endParaRPr>
          </a:p>
        </p:txBody>
      </p:sp>
      <p:sp>
        <p:nvSpPr>
          <p:cNvPr id="8" name="TextBox 7"/>
          <p:cNvSpPr txBox="1"/>
          <p:nvPr/>
        </p:nvSpPr>
        <p:spPr>
          <a:xfrm>
            <a:off x="1245600" y="154541"/>
            <a:ext cx="9700797" cy="769441"/>
          </a:xfrm>
          <a:prstGeom prst="rect">
            <a:avLst/>
          </a:prstGeom>
          <a:noFill/>
        </p:spPr>
        <p:txBody>
          <a:bodyPr wrap="none" rtlCol="0">
            <a:spAutoFit/>
          </a:bodyPr>
          <a:lstStyle/>
          <a:p>
            <a:r>
              <a:rPr lang="en-US" sz="4400" dirty="0"/>
              <a:t> </a:t>
            </a:r>
            <a:r>
              <a:rPr lang="en-US" sz="4400" b="1" dirty="0" smtClean="0"/>
              <a:t>THE VISITATION OF MARY TO ELIZABETH</a:t>
            </a:r>
            <a:endParaRPr lang="es-MX" sz="4400" b="1" dirty="0"/>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BF67"/>
              </a:solidFill>
            </a:endParaRPr>
          </a:p>
        </p:txBody>
      </p:sp>
      <p:sp>
        <p:nvSpPr>
          <p:cNvPr id="8" name="TextBox 7"/>
          <p:cNvSpPr txBox="1"/>
          <p:nvPr/>
        </p:nvSpPr>
        <p:spPr>
          <a:xfrm>
            <a:off x="3109156" y="154541"/>
            <a:ext cx="5973687" cy="769441"/>
          </a:xfrm>
          <a:prstGeom prst="rect">
            <a:avLst/>
          </a:prstGeom>
          <a:noFill/>
        </p:spPr>
        <p:txBody>
          <a:bodyPr wrap="none" rtlCol="0">
            <a:spAutoFit/>
          </a:bodyPr>
          <a:lstStyle/>
          <a:p>
            <a:r>
              <a:rPr lang="en-US" sz="4400" dirty="0"/>
              <a:t> </a:t>
            </a:r>
            <a:r>
              <a:rPr lang="en-US" sz="4400" b="1" dirty="0" smtClean="0"/>
              <a:t>FAMILY CONVERSATION</a:t>
            </a:r>
            <a:endParaRPr lang="es-MX" sz="4400" b="1" dirty="0"/>
          </a:p>
        </p:txBody>
      </p:sp>
      <p:sp>
        <p:nvSpPr>
          <p:cNvPr id="2" name="TextBox 1"/>
          <p:cNvSpPr txBox="1"/>
          <p:nvPr/>
        </p:nvSpPr>
        <p:spPr>
          <a:xfrm>
            <a:off x="754566" y="2147262"/>
            <a:ext cx="5341433" cy="3477875"/>
          </a:xfrm>
          <a:prstGeom prst="rect">
            <a:avLst/>
          </a:prstGeom>
          <a:noFill/>
        </p:spPr>
        <p:txBody>
          <a:bodyPr wrap="square" rtlCol="0">
            <a:spAutoFit/>
          </a:bodyPr>
          <a:lstStyle/>
          <a:p>
            <a:pPr algn="ctr"/>
            <a:r>
              <a:rPr lang="en-US" sz="4400" b="1" dirty="0"/>
              <a:t>Question</a:t>
            </a:r>
            <a:r>
              <a:rPr lang="en-US" sz="4400" b="1" dirty="0" smtClean="0"/>
              <a:t>:</a:t>
            </a:r>
          </a:p>
          <a:p>
            <a:pPr algn="ctr"/>
            <a:r>
              <a:rPr lang="en-US" sz="4400" dirty="0" smtClean="0"/>
              <a:t> </a:t>
            </a:r>
            <a:r>
              <a:rPr lang="en-US" sz="4400" dirty="0"/>
              <a:t>What special graces can be seen at this moment of the Visitation?</a:t>
            </a:r>
            <a:endParaRPr lang="en-US" sz="4400" dirty="0"/>
          </a:p>
        </p:txBody>
      </p:sp>
      <p:pic>
        <p:nvPicPr>
          <p:cNvPr id="3" name="Picture 2" descr="Rumor de fondo: mayo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2643" y="1455420"/>
            <a:ext cx="3200400" cy="4861560"/>
          </a:xfrm>
          <a:prstGeom prst="rect">
            <a:avLst/>
          </a:prstGeom>
        </p:spPr>
      </p:pic>
    </p:spTree>
    <p:extLst>
      <p:ext uri="{BB962C8B-B14F-4D97-AF65-F5344CB8AC3E}">
        <p14:creationId xmlns:p14="http://schemas.microsoft.com/office/powerpoint/2010/main" val="202288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969623" y="176629"/>
            <a:ext cx="6327359" cy="646331"/>
          </a:xfrm>
          <a:prstGeom prst="rect">
            <a:avLst/>
          </a:prstGeom>
          <a:noFill/>
        </p:spPr>
        <p:txBody>
          <a:bodyPr wrap="square" rtlCol="0">
            <a:spAutoFit/>
          </a:bodyPr>
          <a:lstStyle/>
          <a:p>
            <a:pPr algn="ctr"/>
            <a:r>
              <a:rPr lang="en-US" sz="3600" b="1" dirty="0" smtClean="0"/>
              <a:t>VIDEO</a:t>
            </a:r>
            <a:endParaRPr lang="es-MX" sz="11500" b="1" dirty="0"/>
          </a:p>
        </p:txBody>
      </p:sp>
      <p:sp>
        <p:nvSpPr>
          <p:cNvPr id="6" name="TextBox 5"/>
          <p:cNvSpPr txBox="1"/>
          <p:nvPr/>
        </p:nvSpPr>
        <p:spPr>
          <a:xfrm>
            <a:off x="2188184" y="6414748"/>
            <a:ext cx="7890235" cy="369332"/>
          </a:xfrm>
          <a:prstGeom prst="rect">
            <a:avLst/>
          </a:prstGeom>
          <a:noFill/>
        </p:spPr>
        <p:txBody>
          <a:bodyPr wrap="square" rtlCol="0">
            <a:spAutoFit/>
          </a:bodyPr>
          <a:lstStyle/>
          <a:p>
            <a:pPr algn="ctr"/>
            <a:r>
              <a:rPr lang="en-US" b="1" dirty="0"/>
              <a:t>The Nativity Video</a:t>
            </a:r>
            <a:r>
              <a:rPr lang="en-US" dirty="0"/>
              <a:t> </a:t>
            </a:r>
            <a:r>
              <a:rPr lang="en-US" u="sng" dirty="0">
                <a:hlinkClick r:id="rId3"/>
              </a:rPr>
              <a:t>https://youtu.be/X7LU6mFLsO4</a:t>
            </a:r>
            <a:endParaRPr lang="en-US" sz="2800" dirty="0">
              <a:latin typeface="Avenir Next Demi Bold" panose="020B0703020202020204" pitchFamily="34" charset="0"/>
            </a:endParaRPr>
          </a:p>
        </p:txBody>
      </p:sp>
      <p:pic>
        <p:nvPicPr>
          <p:cNvPr id="8" name="X7LU6mFLsO4"/>
          <p:cNvPicPr>
            <a:picLocks noRot="1" noChangeAspect="1"/>
          </p:cNvPicPr>
          <p:nvPr>
            <a:videoFile r:link="rId1"/>
          </p:nvPr>
        </p:nvPicPr>
        <p:blipFill>
          <a:blip r:embed="rId4"/>
          <a:stretch>
            <a:fillRect/>
          </a:stretch>
        </p:blipFill>
        <p:spPr>
          <a:xfrm>
            <a:off x="1423639" y="1116498"/>
            <a:ext cx="9344722" cy="5256407"/>
          </a:xfrm>
          <a:prstGeom prst="rect">
            <a:avLst/>
          </a:prstGeom>
        </p:spPr>
      </p:pic>
    </p:spTree>
    <p:extLst>
      <p:ext uri="{BB962C8B-B14F-4D97-AF65-F5344CB8AC3E}">
        <p14:creationId xmlns:p14="http://schemas.microsoft.com/office/powerpoint/2010/main" val="153840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78420"/>
            <a:ext cx="12192000" cy="6690731"/>
          </a:xfrm>
          <a:prstGeom prst="rect">
            <a:avLst/>
          </a:prstGeom>
        </p:spPr>
      </p:pic>
      <p:sp>
        <p:nvSpPr>
          <p:cNvPr id="9" name="Rectangle 8"/>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BF67"/>
              </a:solidFill>
            </a:endParaRPr>
          </a:p>
        </p:txBody>
      </p:sp>
      <p:sp>
        <p:nvSpPr>
          <p:cNvPr id="8" name="TextBox 7"/>
          <p:cNvSpPr txBox="1"/>
          <p:nvPr/>
        </p:nvSpPr>
        <p:spPr>
          <a:xfrm>
            <a:off x="3109156" y="154541"/>
            <a:ext cx="5973687" cy="769441"/>
          </a:xfrm>
          <a:prstGeom prst="rect">
            <a:avLst/>
          </a:prstGeom>
          <a:noFill/>
        </p:spPr>
        <p:txBody>
          <a:bodyPr wrap="none" rtlCol="0">
            <a:spAutoFit/>
          </a:bodyPr>
          <a:lstStyle/>
          <a:p>
            <a:r>
              <a:rPr lang="en-US" sz="4400" dirty="0"/>
              <a:t> </a:t>
            </a:r>
            <a:r>
              <a:rPr lang="en-US" sz="4400" b="1" dirty="0" smtClean="0"/>
              <a:t>FAMILY CONVERSATION</a:t>
            </a:r>
            <a:endParaRPr lang="es-MX" sz="4400" b="1" dirty="0"/>
          </a:p>
        </p:txBody>
      </p:sp>
      <p:sp>
        <p:nvSpPr>
          <p:cNvPr id="2" name="TextBox 1"/>
          <p:cNvSpPr txBox="1"/>
          <p:nvPr/>
        </p:nvSpPr>
        <p:spPr>
          <a:xfrm>
            <a:off x="6720468" y="1902945"/>
            <a:ext cx="5341433" cy="4154984"/>
          </a:xfrm>
          <a:prstGeom prst="rect">
            <a:avLst/>
          </a:prstGeom>
          <a:noFill/>
        </p:spPr>
        <p:txBody>
          <a:bodyPr wrap="square" rtlCol="0">
            <a:spAutoFit/>
          </a:bodyPr>
          <a:lstStyle/>
          <a:p>
            <a:pPr algn="ctr"/>
            <a:r>
              <a:rPr lang="en-US" sz="4400" b="1" dirty="0">
                <a:solidFill>
                  <a:schemeClr val="bg1"/>
                </a:solidFill>
              </a:rPr>
              <a:t>Question</a:t>
            </a:r>
            <a:r>
              <a:rPr lang="en-US" sz="4400" b="1" dirty="0" smtClean="0">
                <a:solidFill>
                  <a:schemeClr val="bg1"/>
                </a:solidFill>
              </a:rPr>
              <a:t>:</a:t>
            </a:r>
          </a:p>
          <a:p>
            <a:pPr algn="ctr"/>
            <a:r>
              <a:rPr lang="en-US" sz="4400" dirty="0" smtClean="0">
                <a:solidFill>
                  <a:schemeClr val="bg1"/>
                </a:solidFill>
              </a:rPr>
              <a:t>What </a:t>
            </a:r>
            <a:r>
              <a:rPr lang="en-US" sz="4400" dirty="0">
                <a:solidFill>
                  <a:schemeClr val="bg1"/>
                </a:solidFill>
              </a:rPr>
              <a:t>part of the story of the Mystery of the Nativity of Our Lord Jesus Christ is your favorite and why?</a:t>
            </a:r>
            <a:endParaRPr lang="en-US" sz="4400" dirty="0">
              <a:solidFill>
                <a:schemeClr val="bg1"/>
              </a:solidFill>
            </a:endParaRPr>
          </a:p>
        </p:txBody>
      </p:sp>
    </p:spTree>
    <p:extLst>
      <p:ext uri="{BB962C8B-B14F-4D97-AF65-F5344CB8AC3E}">
        <p14:creationId xmlns:p14="http://schemas.microsoft.com/office/powerpoint/2010/main" val="2405365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19281</TotalTime>
  <Words>304</Words>
  <Application>Microsoft Office PowerPoint</Application>
  <PresentationFormat>Widescreen</PresentationFormat>
  <Paragraphs>44</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Antenna Black</vt:lpstr>
      <vt:lpstr>Arial</vt:lpstr>
      <vt:lpstr>Avenir Next Demi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98</cp:revision>
  <dcterms:created xsi:type="dcterms:W3CDTF">2021-11-19T16:04:10Z</dcterms:created>
  <dcterms:modified xsi:type="dcterms:W3CDTF">2022-07-21T13:33:47Z</dcterms:modified>
</cp:coreProperties>
</file>