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58" r:id="rId3"/>
    <p:sldId id="259" r:id="rId4"/>
    <p:sldId id="260" r:id="rId5"/>
    <p:sldId id="291" r:id="rId6"/>
    <p:sldId id="301" r:id="rId7"/>
    <p:sldId id="308" r:id="rId8"/>
    <p:sldId id="312" r:id="rId9"/>
    <p:sldId id="306" r:id="rId10"/>
    <p:sldId id="271" r:id="rId11"/>
    <p:sldId id="309" r:id="rId12"/>
    <p:sldId id="310" r:id="rId13"/>
    <p:sldId id="311" r:id="rId14"/>
    <p:sldId id="294" r:id="rId1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7" autoAdjust="0"/>
    <p:restoredTop sz="94660"/>
  </p:normalViewPr>
  <p:slideViewPr>
    <p:cSldViewPr snapToGrid="0">
      <p:cViewPr varScale="1">
        <p:scale>
          <a:sx n="96" d="100"/>
          <a:sy n="96" d="100"/>
        </p:scale>
        <p:origin x="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15/03/2024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15/03/2024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15/03/2024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15/03/2024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15/03/2024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15/03/2024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15/03/2024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15/03/2024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15/03/2024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15/03/2024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15/03/2024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15/03/2024</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File:Christian-Marriage-Symbol.svg"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pngall.com/jesus-christ-png/"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hvoices.live/what-do-i-stand-for-infographic/"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freepngimg.com/png/67093-of-jesus-mark-vector-prayer-resurrection-gospel"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pngall.com/marriage-png/"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yjwPsZaK4Do?feature=oembed" TargetMode="External"/><Relationship Id="rId4" Type="http://schemas.openxmlformats.org/officeDocument/2006/relationships/hyperlink" Target="https://www.youtube.com/watch?v=yjwPsZaK4D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toria.camera.it/arte/opera/copia-domenico-robusti-detto-tintoretto-nozze-cana"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1"/>
          <p:cNvSpPr txBox="1">
            <a:spLocks/>
          </p:cNvSpPr>
          <p:nvPr/>
        </p:nvSpPr>
        <p:spPr>
          <a:xfrm>
            <a:off x="878722" y="4871626"/>
            <a:ext cx="10434551" cy="766008"/>
          </a:xfrm>
          <a:prstGeom prst="rect">
            <a:avLst/>
          </a:prstGeom>
          <a:noFill/>
          <a:ln w="1905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SACRAMENTS AT THE SERVICE OF COMMUNION AND MISSION: HOLY ORDERS</a:t>
            </a:r>
            <a:endParaRPr lang="en-US" sz="5400" b="1" dirty="0">
              <a:solidFill>
                <a:schemeClr val="bg1"/>
              </a:solidFill>
              <a:latin typeface="Antenna Black" panose="02000505000000020004" pitchFamily="2" charset="0"/>
            </a:endParaRPr>
          </a:p>
        </p:txBody>
      </p:sp>
      <p:pic>
        <p:nvPicPr>
          <p:cNvPr id="3" name="Picture 2">
            <a:extLst>
              <a:ext uri="{FF2B5EF4-FFF2-40B4-BE49-F238E27FC236}">
                <a16:creationId xmlns:a16="http://schemas.microsoft.com/office/drawing/2014/main" id="{723E38C5-CD29-AA10-1085-CD4EBD1750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2318767" cy="6929307"/>
          </a:xfrm>
          <a:prstGeom prst="rect">
            <a:avLst/>
          </a:prstGeom>
        </p:spPr>
      </p:pic>
    </p:spTree>
    <p:extLst>
      <p:ext uri="{BB962C8B-B14F-4D97-AF65-F5344CB8AC3E}">
        <p14:creationId xmlns:p14="http://schemas.microsoft.com/office/powerpoint/2010/main" val="1696312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ainting&#10;&#10;Description automatically generated">
            <a:extLst>
              <a:ext uri="{FF2B5EF4-FFF2-40B4-BE49-F238E27FC236}">
                <a16:creationId xmlns:a16="http://schemas.microsoft.com/office/drawing/2014/main" id="{E957799F-6F78-08C5-ADC4-533779B103D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0" y="274320"/>
            <a:ext cx="12192000" cy="6583680"/>
          </a:xfrm>
          <a:prstGeom prst="rect">
            <a:avLst/>
          </a:prstGeom>
        </p:spPr>
      </p:pic>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82236" y="152225"/>
            <a:ext cx="8282449" cy="769441"/>
          </a:xfrm>
          <a:prstGeom prst="rect">
            <a:avLst/>
          </a:prstGeom>
          <a:noFill/>
        </p:spPr>
        <p:txBody>
          <a:bodyPr wrap="square" rtlCol="0">
            <a:spAutoFit/>
          </a:bodyPr>
          <a:lstStyle/>
          <a:p>
            <a:pPr algn="ctr"/>
            <a:r>
              <a:rPr lang="en-US" sz="4400" b="1" dirty="0">
                <a:solidFill>
                  <a:schemeClr val="bg1"/>
                </a:solidFill>
              </a:rPr>
              <a:t>SACRAMENT OF MARRIAGE</a:t>
            </a:r>
            <a:endParaRPr lang="en-US" sz="23900" b="1" i="1" dirty="0">
              <a:solidFill>
                <a:schemeClr val="bg1"/>
              </a:solidFill>
            </a:endParaRPr>
          </a:p>
        </p:txBody>
      </p:sp>
      <p:sp>
        <p:nvSpPr>
          <p:cNvPr id="6" name="TextBox 5"/>
          <p:cNvSpPr txBox="1"/>
          <p:nvPr/>
        </p:nvSpPr>
        <p:spPr>
          <a:xfrm>
            <a:off x="510751" y="4650862"/>
            <a:ext cx="10906665" cy="2284151"/>
          </a:xfrm>
          <a:prstGeom prst="rect">
            <a:avLst/>
          </a:prstGeom>
          <a:noFill/>
        </p:spPr>
        <p:txBody>
          <a:bodyPr wrap="square" rtlCol="0">
            <a:spAutoFit/>
          </a:bodyPr>
          <a:lstStyle/>
          <a:p>
            <a:pPr marL="0" marR="0" algn="ctr">
              <a:lnSpc>
                <a:spcPct val="107000"/>
              </a:lnSpc>
              <a:spcBef>
                <a:spcPts val="0"/>
              </a:spcBef>
              <a:spcAft>
                <a:spcPts val="0"/>
              </a:spcAft>
            </a:pPr>
            <a:r>
              <a:rPr lang="en-US" sz="1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excerpts below are adapted from </a:t>
            </a:r>
            <a:r>
              <a:rPr lang="en-US" sz="1400"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God’s Help for Our Marriages: Transforming Water to Wine</a:t>
            </a:r>
          </a:p>
          <a:p>
            <a:pPr marL="0" marR="0" algn="ctr">
              <a:lnSpc>
                <a:spcPct val="107000"/>
              </a:lnSpc>
              <a:spcBef>
                <a:spcPts val="0"/>
              </a:spcBef>
              <a:spcAft>
                <a:spcPts val="0"/>
              </a:spcAft>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may never know [for sure] why John included this story (in his Gospel), but it’s a good thing he did.                For centuries, people have turned to it for encouragement and inspiration, especially when it comes to the Sacrament of Marriage. For this miracle tells us that when we invite Jesus into our marriage,          just as Jesus was invited to the wedding at Cana, He takes what is already good—the “water”                 of  our love for each other and our desire to treat each other well—and transforms it                             into the choice “wine” of his own divine grace and power.”</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5142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ainting&#10;&#10;Description automatically generated">
            <a:extLst>
              <a:ext uri="{FF2B5EF4-FFF2-40B4-BE49-F238E27FC236}">
                <a16:creationId xmlns:a16="http://schemas.microsoft.com/office/drawing/2014/main" id="{E957799F-6F78-08C5-ADC4-533779B103D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0" y="274320"/>
            <a:ext cx="12192000" cy="6583680"/>
          </a:xfrm>
          <a:prstGeom prst="rect">
            <a:avLst/>
          </a:prstGeom>
        </p:spPr>
      </p:pic>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82236" y="152225"/>
            <a:ext cx="8282449" cy="769441"/>
          </a:xfrm>
          <a:prstGeom prst="rect">
            <a:avLst/>
          </a:prstGeom>
          <a:noFill/>
        </p:spPr>
        <p:txBody>
          <a:bodyPr wrap="square" rtlCol="0">
            <a:spAutoFit/>
          </a:bodyPr>
          <a:lstStyle/>
          <a:p>
            <a:pPr algn="ctr"/>
            <a:r>
              <a:rPr lang="en-US" sz="4400" b="1" dirty="0">
                <a:solidFill>
                  <a:schemeClr val="bg1"/>
                </a:solidFill>
              </a:rPr>
              <a:t>SACRAMENT OF MARRIAGE</a:t>
            </a:r>
            <a:endParaRPr lang="en-US" sz="23900" b="1" i="1" dirty="0">
              <a:solidFill>
                <a:schemeClr val="bg1"/>
              </a:solidFill>
            </a:endParaRPr>
          </a:p>
        </p:txBody>
      </p:sp>
      <p:sp>
        <p:nvSpPr>
          <p:cNvPr id="6" name="TextBox 5"/>
          <p:cNvSpPr txBox="1"/>
          <p:nvPr/>
        </p:nvSpPr>
        <p:spPr>
          <a:xfrm>
            <a:off x="642667" y="1446267"/>
            <a:ext cx="10906665" cy="929550"/>
          </a:xfrm>
          <a:prstGeom prst="rect">
            <a:avLst/>
          </a:prstGeom>
          <a:noFill/>
        </p:spPr>
        <p:txBody>
          <a:bodyPr wrap="square" rtlCol="0">
            <a:spAutoFit/>
          </a:bodyPr>
          <a:lstStyle/>
          <a:p>
            <a:pPr marL="0" marR="0" algn="ctr">
              <a:lnSpc>
                <a:spcPct val="107000"/>
              </a:lnSpc>
              <a:spcBef>
                <a:spcPts val="0"/>
              </a:spcBef>
              <a:spcAft>
                <a:spcPts val="0"/>
              </a:spcAft>
            </a:pPr>
            <a:r>
              <a:rPr lang="en-US" sz="2600"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 why does it seem like the grace is not working in some marriages and families that have been wounded by divorce?</a:t>
            </a:r>
          </a:p>
        </p:txBody>
      </p:sp>
      <p:sp>
        <p:nvSpPr>
          <p:cNvPr id="2" name="TextBox 1">
            <a:extLst>
              <a:ext uri="{FF2B5EF4-FFF2-40B4-BE49-F238E27FC236}">
                <a16:creationId xmlns:a16="http://schemas.microsoft.com/office/drawing/2014/main" id="{12C0C647-0DFA-CEB2-1539-E74D60937B7A}"/>
              </a:ext>
            </a:extLst>
          </p:cNvPr>
          <p:cNvSpPr txBox="1"/>
          <p:nvPr/>
        </p:nvSpPr>
        <p:spPr>
          <a:xfrm>
            <a:off x="715617" y="3156668"/>
            <a:ext cx="10763562" cy="2893100"/>
          </a:xfrm>
          <a:prstGeom prst="rect">
            <a:avLst/>
          </a:prstGeom>
          <a:noFill/>
        </p:spPr>
        <p:txBody>
          <a:bodyPr wrap="square" rtlCol="0">
            <a:spAutoFit/>
          </a:bodyPr>
          <a:lstStyle/>
          <a:p>
            <a:pPr algn="ctr"/>
            <a:r>
              <a:rPr lang="en-US" sz="2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“Like all the other sacraments, the Sacrament of Marriage has power only to the degree that married couples embrace and try to live out the grace available to them through the sacrament. </a:t>
            </a:r>
          </a:p>
          <a:p>
            <a:pPr algn="ctr"/>
            <a:r>
              <a:rPr lang="en-US" sz="2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It’s a grace that is released as the couple welcomes Jesus into their marriage in ways both big and small, in their overall philosophy of marriage and in the specific ways </a:t>
            </a:r>
          </a:p>
          <a:p>
            <a:pPr algn="ctr"/>
            <a:r>
              <a:rPr lang="en-US" sz="2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they make Jesus a part of their relationship.”</a:t>
            </a:r>
            <a:r>
              <a:rPr lang="en-US" sz="2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endParaRPr lang="en-US" sz="2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52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ainting&#10;&#10;Description automatically generated">
            <a:extLst>
              <a:ext uri="{FF2B5EF4-FFF2-40B4-BE49-F238E27FC236}">
                <a16:creationId xmlns:a16="http://schemas.microsoft.com/office/drawing/2014/main" id="{E957799F-6F78-08C5-ADC4-533779B103D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0" y="274320"/>
            <a:ext cx="12192000" cy="6583680"/>
          </a:xfrm>
          <a:prstGeom prst="rect">
            <a:avLst/>
          </a:prstGeom>
        </p:spPr>
      </p:pic>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82236" y="152225"/>
            <a:ext cx="8282449" cy="769441"/>
          </a:xfrm>
          <a:prstGeom prst="rect">
            <a:avLst/>
          </a:prstGeom>
          <a:noFill/>
        </p:spPr>
        <p:txBody>
          <a:bodyPr wrap="square" rtlCol="0">
            <a:spAutoFit/>
          </a:bodyPr>
          <a:lstStyle/>
          <a:p>
            <a:pPr algn="ctr"/>
            <a:r>
              <a:rPr lang="en-US" sz="4400" b="1" dirty="0">
                <a:solidFill>
                  <a:schemeClr val="bg1"/>
                </a:solidFill>
              </a:rPr>
              <a:t>SACRAMENT OF MARRIAGE</a:t>
            </a:r>
            <a:endParaRPr lang="en-US" sz="23900" b="1" i="1" dirty="0">
              <a:solidFill>
                <a:schemeClr val="bg1"/>
              </a:solidFill>
            </a:endParaRPr>
          </a:p>
        </p:txBody>
      </p:sp>
      <p:sp>
        <p:nvSpPr>
          <p:cNvPr id="6" name="TextBox 5"/>
          <p:cNvSpPr txBox="1"/>
          <p:nvPr/>
        </p:nvSpPr>
        <p:spPr>
          <a:xfrm>
            <a:off x="310101" y="2329733"/>
            <a:ext cx="11600953" cy="4221092"/>
          </a:xfrm>
          <a:prstGeom prst="rect">
            <a:avLst/>
          </a:prstGeom>
          <a:noFill/>
        </p:spPr>
        <p:txBody>
          <a:bodyPr wrap="square" rtlCol="0">
            <a:spAutoFit/>
          </a:bodyPr>
          <a:lstStyle/>
          <a:p>
            <a:pPr marL="0" marR="0" algn="ctr">
              <a:lnSpc>
                <a:spcPct val="107000"/>
              </a:lnSpc>
              <a:spcBef>
                <a:spcPts val="0"/>
              </a:spcBef>
              <a:spcAft>
                <a:spcPts val="0"/>
              </a:spcAft>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Every marriage will eventually face some kind of tension that may push the couple to fight, to isolate themselves from each other, or to                               fall into selfishness or resentment. </a:t>
            </a:r>
          </a:p>
          <a:p>
            <a:pPr marL="0" marR="0" algn="ctr">
              <a:lnSpc>
                <a:spcPct val="107000"/>
              </a:lnSpc>
              <a:spcBef>
                <a:spcPts val="0"/>
              </a:spcBef>
              <a:spcAft>
                <a:spcPts val="0"/>
              </a:spcAft>
            </a:pP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When these situations arise, those couples who have been taking hold of the grace of the sacrament stand a much better chance of weathering the storm together. Their love for each other will supersede the tension.                        They will be more able to forgive. They will hold each other in respect and honor, and their marriage will even be strengthened.”</a:t>
            </a:r>
          </a:p>
        </p:txBody>
      </p:sp>
    </p:spTree>
    <p:extLst>
      <p:ext uri="{BB962C8B-B14F-4D97-AF65-F5344CB8AC3E}">
        <p14:creationId xmlns:p14="http://schemas.microsoft.com/office/powerpoint/2010/main" val="189939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heel(1)">
                                      <p:cBhvr>
                                        <p:cTn id="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ainting&#10;&#10;Description automatically generated">
            <a:extLst>
              <a:ext uri="{FF2B5EF4-FFF2-40B4-BE49-F238E27FC236}">
                <a16:creationId xmlns:a16="http://schemas.microsoft.com/office/drawing/2014/main" id="{E957799F-6F78-08C5-ADC4-533779B103D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0" y="274320"/>
            <a:ext cx="12192000" cy="6583680"/>
          </a:xfrm>
          <a:prstGeom prst="rect">
            <a:avLst/>
          </a:prstGeom>
        </p:spPr>
      </p:pic>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82236" y="152225"/>
            <a:ext cx="8282449" cy="769441"/>
          </a:xfrm>
          <a:prstGeom prst="rect">
            <a:avLst/>
          </a:prstGeom>
          <a:noFill/>
        </p:spPr>
        <p:txBody>
          <a:bodyPr wrap="square" rtlCol="0">
            <a:spAutoFit/>
          </a:bodyPr>
          <a:lstStyle/>
          <a:p>
            <a:pPr algn="ctr"/>
            <a:r>
              <a:rPr lang="en-US" sz="4400" b="1" dirty="0">
                <a:solidFill>
                  <a:schemeClr val="bg1"/>
                </a:solidFill>
              </a:rPr>
              <a:t>SACRAMENT OF MARRIAGE</a:t>
            </a:r>
            <a:endParaRPr lang="en-US" sz="23900" b="1" i="1" dirty="0">
              <a:solidFill>
                <a:schemeClr val="bg1"/>
              </a:solidFill>
            </a:endParaRPr>
          </a:p>
        </p:txBody>
      </p:sp>
      <p:sp>
        <p:nvSpPr>
          <p:cNvPr id="6" name="TextBox 5"/>
          <p:cNvSpPr txBox="1"/>
          <p:nvPr/>
        </p:nvSpPr>
        <p:spPr>
          <a:xfrm>
            <a:off x="644056" y="1230748"/>
            <a:ext cx="10905276" cy="4881401"/>
          </a:xfrm>
          <a:prstGeom prst="rect">
            <a:avLst/>
          </a:prstGeom>
          <a:noFill/>
        </p:spPr>
        <p:txBody>
          <a:bodyPr wrap="square" rtlCol="0">
            <a:spAutoFit/>
          </a:bodyPr>
          <a:lstStyle/>
          <a:p>
            <a:pPr marL="0" marR="0" algn="ctr">
              <a:lnSpc>
                <a:spcPct val="107000"/>
              </a:lnSpc>
              <a:spcBef>
                <a:spcPts val="0"/>
              </a:spcBef>
              <a:spcAft>
                <a:spcPts val="0"/>
              </a:spcAft>
            </a:pP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Sacramental Seal</a:t>
            </a:r>
          </a:p>
          <a:p>
            <a:pPr marL="0" marR="0" algn="ctr">
              <a:lnSpc>
                <a:spcPct val="107000"/>
              </a:lnSpc>
              <a:spcBef>
                <a:spcPts val="0"/>
              </a:spcBef>
              <a:spcAft>
                <a:spcPts val="0"/>
              </a:spcAft>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Just as Jesus came to the wedding at Cana, he comes to every wedding where he is invited. And he remains for the whole marriage when a couple continues to welcome him into their home. </a:t>
            </a:r>
          </a:p>
          <a:p>
            <a:pPr marL="0" marR="0" algn="ctr">
              <a:lnSpc>
                <a:spcPct val="107000"/>
              </a:lnSpc>
              <a:spcBef>
                <a:spcPts val="0"/>
              </a:spcBef>
              <a:spcAft>
                <a:spcPts val="0"/>
              </a:spcAft>
            </a:pPr>
            <a:r>
              <a:rPr lang="en-US" sz="26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He takes their natural human love, which is good, and transforms it into supernatural, divinely graced love. He makes sure that their love, which on its own has the potential to run dry, remains vibrant and life-giving.               Through the sacrament, He offers his seal on their marriage so that they can learn how to love each other with the same love that He has for his church.                          And that love, like the choice wine at Cana, is the best there is!”</a:t>
            </a:r>
          </a:p>
        </p:txBody>
      </p:sp>
    </p:spTree>
    <p:extLst>
      <p:ext uri="{BB962C8B-B14F-4D97-AF65-F5344CB8AC3E}">
        <p14:creationId xmlns:p14="http://schemas.microsoft.com/office/powerpoint/2010/main" val="3097165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1787236" y="123763"/>
            <a:ext cx="8617527" cy="830997"/>
          </a:xfrm>
          <a:prstGeom prst="rect">
            <a:avLst/>
          </a:prstGeom>
          <a:noFill/>
        </p:spPr>
        <p:txBody>
          <a:bodyPr wrap="square" rtlCol="0">
            <a:spAutoFit/>
          </a:bodyPr>
          <a:lstStyle/>
          <a:p>
            <a:pPr algn="ctr"/>
            <a:r>
              <a:rPr lang="en-US" sz="4800" b="1" dirty="0">
                <a:solidFill>
                  <a:schemeClr val="bg1"/>
                </a:solidFill>
              </a:rPr>
              <a:t>CLOSING PRAYER</a:t>
            </a:r>
          </a:p>
        </p:txBody>
      </p:sp>
      <p:sp>
        <p:nvSpPr>
          <p:cNvPr id="4" name="TextBox 3"/>
          <p:cNvSpPr txBox="1"/>
          <p:nvPr/>
        </p:nvSpPr>
        <p:spPr>
          <a:xfrm>
            <a:off x="0" y="1202287"/>
            <a:ext cx="8706678" cy="5148204"/>
          </a:xfrm>
          <a:prstGeom prst="rect">
            <a:avLst/>
          </a:prstGeom>
          <a:noFill/>
        </p:spPr>
        <p:txBody>
          <a:bodyPr wrap="square" rtlCol="0">
            <a:spAutoFit/>
          </a:bodyPr>
          <a:lstStyle/>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Dear Father,</a:t>
            </a:r>
          </a:p>
          <a:p>
            <a:pPr marL="0" marR="0">
              <a:lnSpc>
                <a:spcPct val="107000"/>
              </a:lnSpc>
              <a:spcBef>
                <a:spcPts val="0"/>
              </a:spcBef>
              <a:spcAft>
                <a:spcPts val="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You live in eternity with the Son and the Holy Spirit in oneness of life and communion of love; grant that all married couples will be mindful of the covenant of love they entered into with You through the                 Sacrament of Marriage. </a:t>
            </a:r>
          </a:p>
          <a:p>
            <a:pPr marL="0" marR="0">
              <a:lnSpc>
                <a:spcPct val="107000"/>
              </a:lnSpc>
              <a:spcBef>
                <a:spcPts val="0"/>
              </a:spcBef>
              <a:spcAft>
                <a:spcPts val="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Send Your Holy Spirit to heal the wounds that have driven families apart. </a:t>
            </a:r>
          </a:p>
          <a:p>
            <a:pPr marL="0" marR="0">
              <a:lnSpc>
                <a:spcPct val="107000"/>
              </a:lnSpc>
              <a:spcBef>
                <a:spcPts val="0"/>
              </a:spcBef>
              <a:spcAft>
                <a:spcPts val="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Pour your grace of reconciliation to mend broken hearts and restore love. </a:t>
            </a:r>
          </a:p>
          <a:p>
            <a:pPr marL="0" marR="0">
              <a:lnSpc>
                <a:spcPct val="107000"/>
              </a:lnSpc>
              <a:spcBef>
                <a:spcPts val="0"/>
              </a:spcBef>
              <a:spcAft>
                <a:spcPts val="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Give us renewed understanding and compassion for one another.</a:t>
            </a:r>
          </a:p>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Glory be… Amen.</a:t>
            </a:r>
          </a:p>
        </p:txBody>
      </p:sp>
      <p:pic>
        <p:nvPicPr>
          <p:cNvPr id="7" name="Picture 6" descr="A yellow symbol with a black background&#10;&#10;Description automatically generated">
            <a:extLst>
              <a:ext uri="{FF2B5EF4-FFF2-40B4-BE49-F238E27FC236}">
                <a16:creationId xmlns:a16="http://schemas.microsoft.com/office/drawing/2014/main" id="{4B1C2F5F-D5CF-31DF-E7E3-C673F5F07DCA}"/>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533688" y="123763"/>
            <a:ext cx="3127010" cy="6822566"/>
          </a:xfrm>
          <a:prstGeom prst="rect">
            <a:avLst/>
          </a:prstGeom>
        </p:spPr>
      </p:pic>
    </p:spTree>
    <p:extLst>
      <p:ext uri="{BB962C8B-B14F-4D97-AF65-F5344CB8AC3E}">
        <p14:creationId xmlns:p14="http://schemas.microsoft.com/office/powerpoint/2010/main" val="3267795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964" y="1182213"/>
            <a:ext cx="6537082" cy="5293757"/>
          </a:xfrm>
          <a:prstGeom prst="rect">
            <a:avLst/>
          </a:prstGeom>
        </p:spPr>
        <p:txBody>
          <a:bodyPr wrap="square">
            <a:spAutoFit/>
          </a:bodyPr>
          <a:lstStyle/>
          <a:p>
            <a:r>
              <a:rPr lang="en-US" sz="2600" dirty="0"/>
              <a:t>Lord Jesus Christ,                                                  We entrust our family to You and ask for Your blessing and protection. </a:t>
            </a:r>
          </a:p>
          <a:p>
            <a:endParaRPr lang="en-US" sz="2600" dirty="0"/>
          </a:p>
          <a:p>
            <a:r>
              <a:rPr lang="en-US" sz="2600" dirty="0"/>
              <a:t>We love You Lord Jesus with all our hearts, and we ask that You help our family to become more like the Holy Family.</a:t>
            </a:r>
          </a:p>
          <a:p>
            <a:endParaRPr lang="en-US" sz="2600" dirty="0"/>
          </a:p>
          <a:p>
            <a:r>
              <a:rPr lang="en-US" sz="2600" dirty="0"/>
              <a:t>Help us to be kind, loving, and patient with </a:t>
            </a:r>
          </a:p>
          <a:p>
            <a:r>
              <a:rPr lang="en-US" sz="2600" dirty="0"/>
              <a:t>one another.</a:t>
            </a:r>
          </a:p>
          <a:p>
            <a:endParaRPr lang="en-US" sz="2600" dirty="0"/>
          </a:p>
          <a:p>
            <a:r>
              <a:rPr lang="en-US" sz="2600" dirty="0"/>
              <a:t>Give us all the grace we need to become saints and Your faithful disciples.  Amen.</a:t>
            </a:r>
          </a:p>
        </p:txBody>
      </p:sp>
      <p:sp>
        <p:nvSpPr>
          <p:cNvPr id="5" name="Rectangle 4"/>
          <p:cNvSpPr/>
          <p:nvPr/>
        </p:nvSpPr>
        <p:spPr>
          <a:xfrm>
            <a:off x="0" y="-17417"/>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cap="all" baseline="30000" dirty="0">
                <a:solidFill>
                  <a:schemeClr val="bg1"/>
                </a:solidFill>
              </a:rPr>
              <a:t>Opening Prayer</a:t>
            </a:r>
            <a:endParaRPr lang="en-US" sz="6600" cap="all" baseline="30000" dirty="0">
              <a:solidFill>
                <a:schemeClr val="bg1"/>
              </a:solidFill>
            </a:endParaRPr>
          </a:p>
        </p:txBody>
      </p:sp>
      <p:pic>
        <p:nvPicPr>
          <p:cNvPr id="4" name="Picture 3" descr="A person in a robe with his arms up&#10;&#10;Description automatically generated">
            <a:extLst>
              <a:ext uri="{FF2B5EF4-FFF2-40B4-BE49-F238E27FC236}">
                <a16:creationId xmlns:a16="http://schemas.microsoft.com/office/drawing/2014/main" id="{7DBDF8C8-2849-CD55-7E68-856F2B609894}"/>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315449" y="217112"/>
            <a:ext cx="3788627" cy="6858000"/>
          </a:xfrm>
          <a:prstGeom prst="rect">
            <a:avLst/>
          </a:prstGeom>
        </p:spPr>
      </p:pic>
      <p:sp>
        <p:nvSpPr>
          <p:cNvPr id="7" name="TextBox 6">
            <a:extLst>
              <a:ext uri="{FF2B5EF4-FFF2-40B4-BE49-F238E27FC236}">
                <a16:creationId xmlns:a16="http://schemas.microsoft.com/office/drawing/2014/main" id="{100AA05D-D2FC-CB96-58E2-BE7E1E4CA26F}"/>
              </a:ext>
            </a:extLst>
          </p:cNvPr>
          <p:cNvSpPr txBox="1"/>
          <p:nvPr/>
        </p:nvSpPr>
        <p:spPr>
          <a:xfrm>
            <a:off x="8315449" y="7075112"/>
            <a:ext cx="3788627" cy="230832"/>
          </a:xfrm>
          <a:prstGeom prst="rect">
            <a:avLst/>
          </a:prstGeom>
          <a:noFill/>
        </p:spPr>
        <p:txBody>
          <a:bodyPr wrap="square" rtlCol="0">
            <a:spAutoFit/>
          </a:bodyPr>
          <a:lstStyle/>
          <a:p>
            <a:r>
              <a:rPr lang="en-US" sz="900">
                <a:hlinkClick r:id="rId3" tooltip="https://www.pngall.com/jesus-christ-png/"/>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425599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119101" y="-1"/>
            <a:ext cx="9953798" cy="1246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rPr>
              <a:t>I AM BLESSED!</a:t>
            </a:r>
            <a:endParaRPr lang="en-US" sz="6000" b="1" cap="all" baseline="30000" dirty="0">
              <a:solidFill>
                <a:schemeClr val="bg1"/>
              </a:solidFill>
              <a:latin typeface="Franklin Gothic Demi Cond" panose="020B0706030402020204" pitchFamily="34" charset="0"/>
            </a:endParaRPr>
          </a:p>
        </p:txBody>
      </p:sp>
      <p:sp>
        <p:nvSpPr>
          <p:cNvPr id="6" name="TextBox 5"/>
          <p:cNvSpPr txBox="1"/>
          <p:nvPr/>
        </p:nvSpPr>
        <p:spPr>
          <a:xfrm>
            <a:off x="396672" y="1442800"/>
            <a:ext cx="7344656" cy="2757871"/>
          </a:xfrm>
          <a:prstGeom prst="rect">
            <a:avLst/>
          </a:prstGeom>
          <a:noFill/>
        </p:spPr>
        <p:txBody>
          <a:bodyPr wrap="square" rtlCol="0">
            <a:spAutoFit/>
          </a:bodyPr>
          <a:lstStyle/>
          <a:p>
            <a:r>
              <a:rPr lang="en-US" sz="2000" b="1" u="sng" dirty="0">
                <a:solidFill>
                  <a:srgbClr val="FF0000"/>
                </a:solidFill>
              </a:rPr>
              <a:t>How to Play: </a:t>
            </a:r>
          </a:p>
          <a:p>
            <a:pPr marL="342900" marR="0" indent="-342900">
              <a:lnSpc>
                <a:spcPct val="107000"/>
              </a:lnSpc>
              <a:spcBef>
                <a:spcPts val="0"/>
              </a:spcBef>
              <a:spcAft>
                <a:spcPts val="0"/>
              </a:spcAft>
              <a:buFont typeface="+mj-lt"/>
              <a:buAutoNum type="arabicPeriod"/>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Ask a volunteer to name a reason why he or she is blessed. </a:t>
            </a:r>
          </a:p>
          <a:p>
            <a:pPr marL="342900" marR="0" indent="-342900">
              <a:lnSpc>
                <a:spcPct val="107000"/>
              </a:lnSpc>
              <a:spcBef>
                <a:spcPts val="0"/>
              </a:spcBef>
              <a:spcAft>
                <a:spcPts val="0"/>
              </a:spcAft>
              <a:buFont typeface="+mj-lt"/>
              <a:buAutoNum type="arabicPeriod"/>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Continue around the small family group or around the large group if there is time. </a:t>
            </a:r>
          </a:p>
          <a:p>
            <a:pPr marL="342900" marR="0" indent="-342900">
              <a:lnSpc>
                <a:spcPct val="107000"/>
              </a:lnSpc>
              <a:spcBef>
                <a:spcPts val="0"/>
              </a:spcBef>
              <a:spcAft>
                <a:spcPts val="0"/>
              </a:spcAft>
              <a:buFont typeface="+mj-lt"/>
              <a:buAutoNum type="arabicPeriod"/>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only guideline is that each person should try to think of a new and different blessing. </a:t>
            </a:r>
          </a:p>
          <a:p>
            <a:pPr marL="0" marR="0">
              <a:lnSpc>
                <a:spcPct val="107000"/>
              </a:lnSpc>
              <a:spcBef>
                <a:spcPts val="0"/>
              </a:spcBef>
              <a:spcAft>
                <a:spcPts val="0"/>
              </a:spcAft>
            </a:pP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(Adapted from disciple.org)  </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91EC2E5C-BAFD-A7AA-9EB1-0688EA441A4C}"/>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358543" y="1246917"/>
            <a:ext cx="4572000" cy="2457450"/>
          </a:xfrm>
          <a:prstGeom prst="rect">
            <a:avLst/>
          </a:prstGeom>
        </p:spPr>
      </p:pic>
      <p:sp>
        <p:nvSpPr>
          <p:cNvPr id="11" name="TextBox 10">
            <a:extLst>
              <a:ext uri="{FF2B5EF4-FFF2-40B4-BE49-F238E27FC236}">
                <a16:creationId xmlns:a16="http://schemas.microsoft.com/office/drawing/2014/main" id="{C74E6DBC-1DFA-CE30-6A51-278B36D60D1F}"/>
              </a:ext>
            </a:extLst>
          </p:cNvPr>
          <p:cNvSpPr txBox="1"/>
          <p:nvPr/>
        </p:nvSpPr>
        <p:spPr>
          <a:xfrm>
            <a:off x="8800051" y="2171521"/>
            <a:ext cx="2508309" cy="584775"/>
          </a:xfrm>
          <a:prstGeom prst="rect">
            <a:avLst/>
          </a:prstGeom>
          <a:noFill/>
        </p:spPr>
        <p:txBody>
          <a:bodyPr wrap="square" rtlCol="0">
            <a:spAutoFit/>
          </a:bodyPr>
          <a:lstStyle/>
          <a:p>
            <a:r>
              <a:rPr lang="en-US" sz="3200" dirty="0">
                <a:latin typeface="Avenir Next Demi Bold" panose="020B0703020202020204" pitchFamily="34" charset="0"/>
              </a:rPr>
              <a:t>BLESSINGS</a:t>
            </a:r>
          </a:p>
        </p:txBody>
      </p:sp>
      <p:pic>
        <p:nvPicPr>
          <p:cNvPr id="13" name="Picture 12" descr="A child in a white shirt&#10;&#10;Description automatically generated">
            <a:extLst>
              <a:ext uri="{FF2B5EF4-FFF2-40B4-BE49-F238E27FC236}">
                <a16:creationId xmlns:a16="http://schemas.microsoft.com/office/drawing/2014/main" id="{ECD1D845-DE79-08C2-45AA-3A17BCC4D9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3082" y="2756296"/>
            <a:ext cx="6101637" cy="4064510"/>
          </a:xfrm>
          <a:prstGeom prst="rect">
            <a:avLst/>
          </a:prstGeom>
        </p:spPr>
      </p:pic>
    </p:spTree>
    <p:extLst>
      <p:ext uri="{BB962C8B-B14F-4D97-AF65-F5344CB8AC3E}">
        <p14:creationId xmlns:p14="http://schemas.microsoft.com/office/powerpoint/2010/main" val="223058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20319" y="185318"/>
            <a:ext cx="10490765" cy="707886"/>
          </a:xfrm>
          <a:prstGeom prst="rect">
            <a:avLst/>
          </a:prstGeom>
          <a:noFill/>
        </p:spPr>
        <p:txBody>
          <a:bodyPr wrap="square" rtlCol="0">
            <a:spAutoFit/>
          </a:bodyPr>
          <a:lstStyle/>
          <a:p>
            <a:pPr algn="ctr"/>
            <a:r>
              <a:rPr lang="en-US" sz="4000" b="1" dirty="0">
                <a:solidFill>
                  <a:schemeClr val="bg1"/>
                </a:solidFill>
              </a:rPr>
              <a:t>REVIEW</a:t>
            </a:r>
            <a:endParaRPr lang="es-MX" sz="41300" b="1" i="1" dirty="0">
              <a:solidFill>
                <a:schemeClr val="bg1"/>
              </a:solidFill>
            </a:endParaRPr>
          </a:p>
        </p:txBody>
      </p:sp>
      <p:sp>
        <p:nvSpPr>
          <p:cNvPr id="6" name="TextBox 5"/>
          <p:cNvSpPr txBox="1"/>
          <p:nvPr/>
        </p:nvSpPr>
        <p:spPr>
          <a:xfrm>
            <a:off x="1101609" y="1841459"/>
            <a:ext cx="5264092" cy="4247317"/>
          </a:xfrm>
          <a:prstGeom prst="rect">
            <a:avLst/>
          </a:prstGeom>
          <a:noFill/>
        </p:spPr>
        <p:txBody>
          <a:bodyPr wrap="square" rtlCol="0">
            <a:spAutoFit/>
          </a:bodyPr>
          <a:lstStyle/>
          <a:p>
            <a:pPr algn="ctr"/>
            <a:r>
              <a:rPr lang="en-US" sz="54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What are your family’s plans </a:t>
            </a:r>
          </a:p>
          <a:p>
            <a:pPr algn="ctr"/>
            <a:r>
              <a:rPr lang="en-US" sz="54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for celebrating the </a:t>
            </a:r>
          </a:p>
          <a:p>
            <a:pPr algn="ctr"/>
            <a:r>
              <a:rPr lang="en-US" sz="54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Easter Season?</a:t>
            </a:r>
            <a:endParaRPr lang="en-US" sz="5400" b="1" i="1" dirty="0">
              <a:solidFill>
                <a:srgbClr val="0070C0"/>
              </a:solidFill>
            </a:endParaRPr>
          </a:p>
        </p:txBody>
      </p:sp>
      <p:pic>
        <p:nvPicPr>
          <p:cNvPr id="3" name="Picture 2" descr="A painting of a person with a staff&#10;&#10;Description automatically generated">
            <a:extLst>
              <a:ext uri="{FF2B5EF4-FFF2-40B4-BE49-F238E27FC236}">
                <a16:creationId xmlns:a16="http://schemas.microsoft.com/office/drawing/2014/main" id="{8DA9E02C-0EEF-20BE-8DF3-B5C65DD3E64F}"/>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744049" y="1593908"/>
            <a:ext cx="5264092" cy="5264092"/>
          </a:xfrm>
          <a:prstGeom prst="rect">
            <a:avLst/>
          </a:prstGeom>
        </p:spPr>
      </p:pic>
      <p:sp>
        <p:nvSpPr>
          <p:cNvPr id="9" name="TextBox 8">
            <a:extLst>
              <a:ext uri="{FF2B5EF4-FFF2-40B4-BE49-F238E27FC236}">
                <a16:creationId xmlns:a16="http://schemas.microsoft.com/office/drawing/2014/main" id="{8FCF9E0C-A730-3FD8-A2B6-CF5F66ED5E9C}"/>
              </a:ext>
            </a:extLst>
          </p:cNvPr>
          <p:cNvSpPr txBox="1"/>
          <p:nvPr/>
        </p:nvSpPr>
        <p:spPr>
          <a:xfrm>
            <a:off x="6744049" y="6911648"/>
            <a:ext cx="4774035" cy="230832"/>
          </a:xfrm>
          <a:prstGeom prst="rect">
            <a:avLst/>
          </a:prstGeom>
          <a:noFill/>
        </p:spPr>
        <p:txBody>
          <a:bodyPr wrap="square" rtlCol="0">
            <a:spAutoFit/>
          </a:bodyPr>
          <a:lstStyle/>
          <a:p>
            <a:r>
              <a:rPr lang="en-US" sz="900">
                <a:hlinkClick r:id="rId3" tooltip="https://freepngimg.com/png/67093-of-jesus-mark-vector-prayer-resurrection-gospel"/>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401633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90649" y="123762"/>
            <a:ext cx="9210701" cy="830997"/>
          </a:xfrm>
          <a:prstGeom prst="rect">
            <a:avLst/>
          </a:prstGeom>
          <a:noFill/>
        </p:spPr>
        <p:txBody>
          <a:bodyPr wrap="square" rtlCol="0">
            <a:spAutoFit/>
          </a:bodyPr>
          <a:lstStyle/>
          <a:p>
            <a:pPr algn="ctr"/>
            <a:r>
              <a:rPr lang="en-US" sz="4800" b="1" dirty="0">
                <a:solidFill>
                  <a:schemeClr val="bg1"/>
                </a:solidFill>
              </a:rPr>
              <a:t>MAIN CONCEPT</a:t>
            </a:r>
            <a:endParaRPr lang="es-MX" sz="23900" b="1" i="1" dirty="0">
              <a:solidFill>
                <a:schemeClr val="bg1"/>
              </a:solidFill>
            </a:endParaRPr>
          </a:p>
        </p:txBody>
      </p:sp>
      <p:sp>
        <p:nvSpPr>
          <p:cNvPr id="10" name="TextBox 9"/>
          <p:cNvSpPr txBox="1"/>
          <p:nvPr/>
        </p:nvSpPr>
        <p:spPr>
          <a:xfrm>
            <a:off x="-198783" y="1254033"/>
            <a:ext cx="9072439" cy="4527906"/>
          </a:xfrm>
          <a:prstGeom prst="rect">
            <a:avLst/>
          </a:prstGeom>
          <a:noFill/>
        </p:spPr>
        <p:txBody>
          <a:bodyPr wrap="square" rtlCol="0">
            <a:spAutoFit/>
          </a:bodyPr>
          <a:lstStyle/>
          <a:p>
            <a:pPr marL="0" marR="0" algn="ctr">
              <a:lnSpc>
                <a:spcPct val="107000"/>
              </a:lnSpc>
              <a:spcBef>
                <a:spcPts val="0"/>
              </a:spcBef>
              <a:spcAft>
                <a:spcPts val="8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4000" dirty="0">
                <a:solidFill>
                  <a:srgbClr val="FF5050"/>
                </a:solidFill>
                <a:effectLst/>
                <a:latin typeface="Calibri" panose="020F0502020204030204" pitchFamily="34" charset="0"/>
                <a:ea typeface="Calibri" panose="020F0502020204030204" pitchFamily="34" charset="0"/>
                <a:cs typeface="Times New Roman" panose="02020603050405020304" pitchFamily="18" charset="0"/>
              </a:rPr>
              <a:t>The Sacraments of Service and Mission </a:t>
            </a:r>
            <a:endParaRPr lang="en-US" sz="4000" dirty="0">
              <a:solidFill>
                <a:srgbClr val="FF5050"/>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4000" dirty="0">
                <a:solidFill>
                  <a:srgbClr val="FF5050"/>
                </a:solidFill>
                <a:effectLst/>
                <a:latin typeface="Calibri" panose="020F0502020204030204" pitchFamily="34" charset="0"/>
                <a:ea typeface="Calibri" panose="020F0502020204030204" pitchFamily="34" charset="0"/>
                <a:cs typeface="Times New Roman" panose="02020603050405020304" pitchFamily="18" charset="0"/>
              </a:rPr>
              <a:t>are the Sacraments </a:t>
            </a:r>
            <a:r>
              <a:rPr lang="en-US" sz="4000" dirty="0">
                <a:solidFill>
                  <a:srgbClr val="FF5050"/>
                </a:solidFill>
                <a:latin typeface="Calibri" panose="020F0502020204030204" pitchFamily="34" charset="0"/>
                <a:ea typeface="Calibri" panose="020F0502020204030204" pitchFamily="34" charset="0"/>
                <a:cs typeface="Times New Roman" panose="02020603050405020304" pitchFamily="18" charset="0"/>
              </a:rPr>
              <a:t>of </a:t>
            </a:r>
          </a:p>
          <a:p>
            <a:pPr marL="0" marR="0" algn="ctr">
              <a:lnSpc>
                <a:spcPct val="107000"/>
              </a:lnSpc>
              <a:spcBef>
                <a:spcPts val="0"/>
              </a:spcBef>
              <a:spcAft>
                <a:spcPts val="800"/>
              </a:spcAft>
            </a:pPr>
            <a:r>
              <a:rPr lang="en-US" sz="4000" dirty="0">
                <a:solidFill>
                  <a:srgbClr val="FF5050"/>
                </a:solidFill>
                <a:effectLst/>
                <a:latin typeface="Calibri" panose="020F0502020204030204" pitchFamily="34" charset="0"/>
                <a:ea typeface="Calibri" panose="020F0502020204030204" pitchFamily="34" charset="0"/>
                <a:cs typeface="Times New Roman" panose="02020603050405020304" pitchFamily="18" charset="0"/>
              </a:rPr>
              <a:t>Holy Orders and Matrimony (Marriage).. </a:t>
            </a:r>
          </a:p>
          <a:p>
            <a:pPr marL="0" marR="0" algn="ctr">
              <a:lnSpc>
                <a:spcPct val="107000"/>
              </a:lnSpc>
              <a:spcBef>
                <a:spcPts val="0"/>
              </a:spcBef>
              <a:spcAft>
                <a:spcPts val="800"/>
              </a:spcAft>
            </a:pPr>
            <a:r>
              <a:rPr lang="en-US" sz="4000" dirty="0">
                <a:solidFill>
                  <a:srgbClr val="FF5050"/>
                </a:solidFill>
                <a:effectLst/>
                <a:latin typeface="Calibri" panose="020F0502020204030204" pitchFamily="34" charset="0"/>
                <a:ea typeface="Calibri" panose="020F0502020204030204" pitchFamily="34" charset="0"/>
                <a:cs typeface="Times New Roman" panose="02020603050405020304" pitchFamily="18" charset="0"/>
              </a:rPr>
              <a:t>Marriage too is a vocation, or a </a:t>
            </a:r>
          </a:p>
          <a:p>
            <a:pPr marL="0" marR="0" algn="ctr">
              <a:lnSpc>
                <a:spcPct val="107000"/>
              </a:lnSpc>
              <a:spcBef>
                <a:spcPts val="0"/>
              </a:spcBef>
              <a:spcAft>
                <a:spcPts val="800"/>
              </a:spcAft>
            </a:pPr>
            <a:r>
              <a:rPr lang="en-US" sz="4000" dirty="0">
                <a:solidFill>
                  <a:srgbClr val="FF5050"/>
                </a:solidFill>
                <a:effectLst/>
                <a:latin typeface="Calibri" panose="020F0502020204030204" pitchFamily="34" charset="0"/>
                <a:ea typeface="Calibri" panose="020F0502020204030204" pitchFamily="34" charset="0"/>
                <a:cs typeface="Times New Roman" panose="02020603050405020304" pitchFamily="18" charset="0"/>
              </a:rPr>
              <a:t>calling from God!</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A8B2AE0-D15C-EDE2-7894-9C66BF0CC12A}"/>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523625" y="299274"/>
            <a:ext cx="6295065" cy="6612463"/>
          </a:xfrm>
          <a:prstGeom prst="rect">
            <a:avLst/>
          </a:prstGeom>
        </p:spPr>
      </p:pic>
    </p:spTree>
    <p:extLst>
      <p:ext uri="{BB962C8B-B14F-4D97-AF65-F5344CB8AC3E}">
        <p14:creationId xmlns:p14="http://schemas.microsoft.com/office/powerpoint/2010/main" val="764080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90649" y="123762"/>
            <a:ext cx="9210701" cy="830997"/>
          </a:xfrm>
          <a:prstGeom prst="rect">
            <a:avLst/>
          </a:prstGeom>
          <a:noFill/>
        </p:spPr>
        <p:txBody>
          <a:bodyPr wrap="square" rtlCol="0">
            <a:spAutoFit/>
          </a:bodyPr>
          <a:lstStyle/>
          <a:p>
            <a:pPr algn="ctr"/>
            <a:r>
              <a:rPr lang="en-US" sz="4800" b="1" dirty="0">
                <a:solidFill>
                  <a:schemeClr val="bg1"/>
                </a:solidFill>
              </a:rPr>
              <a:t>MARRIAGE</a:t>
            </a:r>
            <a:endParaRPr lang="es-MX" sz="23900" b="1" i="1" dirty="0">
              <a:solidFill>
                <a:schemeClr val="bg1"/>
              </a:solidFill>
            </a:endParaRPr>
          </a:p>
        </p:txBody>
      </p:sp>
      <p:pic>
        <p:nvPicPr>
          <p:cNvPr id="2" name="Online Media 1" title="Sophia Sketchpad: Marriage">
            <a:hlinkClick r:id="" action="ppaction://media"/>
            <a:extLst>
              <a:ext uri="{FF2B5EF4-FFF2-40B4-BE49-F238E27FC236}">
                <a16:creationId xmlns:a16="http://schemas.microsoft.com/office/drawing/2014/main" id="{160EC5E2-08CF-654F-0C31-91F2F42D7E84}"/>
              </a:ext>
            </a:extLst>
          </p:cNvPr>
          <p:cNvPicPr>
            <a:picLocks noRot="1" noChangeAspect="1"/>
          </p:cNvPicPr>
          <p:nvPr>
            <a:videoFile r:link="rId1"/>
          </p:nvPr>
        </p:nvPicPr>
        <p:blipFill>
          <a:blip r:embed="rId3"/>
          <a:stretch>
            <a:fillRect/>
          </a:stretch>
        </p:blipFill>
        <p:spPr>
          <a:xfrm>
            <a:off x="1527319" y="1202285"/>
            <a:ext cx="9137358" cy="5162619"/>
          </a:xfrm>
          <a:prstGeom prst="rect">
            <a:avLst/>
          </a:prstGeom>
        </p:spPr>
      </p:pic>
      <p:sp>
        <p:nvSpPr>
          <p:cNvPr id="7" name="TextBox 6">
            <a:extLst>
              <a:ext uri="{FF2B5EF4-FFF2-40B4-BE49-F238E27FC236}">
                <a16:creationId xmlns:a16="http://schemas.microsoft.com/office/drawing/2014/main" id="{6A313B63-4862-5ACC-6878-D345B0DC6F14}"/>
              </a:ext>
            </a:extLst>
          </p:cNvPr>
          <p:cNvSpPr txBox="1"/>
          <p:nvPr/>
        </p:nvSpPr>
        <p:spPr>
          <a:xfrm>
            <a:off x="3075962" y="6488668"/>
            <a:ext cx="6040073" cy="369332"/>
          </a:xfrm>
          <a:prstGeom prst="rect">
            <a:avLst/>
          </a:prstGeom>
          <a:noFill/>
        </p:spPr>
        <p:txBody>
          <a:bodyPr wrap="square" rtlCol="0">
            <a:spAutoFit/>
          </a:bodyPr>
          <a:lstStyle/>
          <a:p>
            <a:pPr algn="ct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https://www.youtube.com/watch?v=yjwPsZaK4Do</a:t>
            </a:r>
            <a:endParaRPr lang="en-US" dirty="0"/>
          </a:p>
        </p:txBody>
      </p:sp>
    </p:spTree>
    <p:extLst>
      <p:ext uri="{BB962C8B-B14F-4D97-AF65-F5344CB8AC3E}">
        <p14:creationId xmlns:p14="http://schemas.microsoft.com/office/powerpoint/2010/main" val="16416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and person in a church&#10;&#10;Description automatically generated">
            <a:extLst>
              <a:ext uri="{FF2B5EF4-FFF2-40B4-BE49-F238E27FC236}">
                <a16:creationId xmlns:a16="http://schemas.microsoft.com/office/drawing/2014/main" id="{2EE2DD1F-75C8-4FA1-EE5E-E7742DD220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0619809">
            <a:off x="4862819" y="3245893"/>
            <a:ext cx="3014444" cy="3657600"/>
          </a:xfrm>
          <a:prstGeom prst="rect">
            <a:avLst/>
          </a:prstGeom>
        </p:spPr>
      </p:pic>
      <p:sp>
        <p:nvSpPr>
          <p:cNvPr id="5" name="Rectangle 4"/>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90649" y="123762"/>
            <a:ext cx="9210701" cy="830997"/>
          </a:xfrm>
          <a:prstGeom prst="rect">
            <a:avLst/>
          </a:prstGeom>
          <a:noFill/>
        </p:spPr>
        <p:txBody>
          <a:bodyPr wrap="square" rtlCol="0">
            <a:spAutoFit/>
          </a:bodyPr>
          <a:lstStyle/>
          <a:p>
            <a:pPr algn="ctr"/>
            <a:r>
              <a:rPr lang="en-US" sz="4800" b="1" dirty="0">
                <a:solidFill>
                  <a:schemeClr val="bg1"/>
                </a:solidFill>
              </a:rPr>
              <a:t>FAMILY SHARING</a:t>
            </a:r>
            <a:endParaRPr lang="es-MX" sz="23900" b="1" i="1" dirty="0">
              <a:solidFill>
                <a:schemeClr val="bg1"/>
              </a:solidFill>
            </a:endParaRPr>
          </a:p>
        </p:txBody>
      </p:sp>
      <p:sp>
        <p:nvSpPr>
          <p:cNvPr id="7" name="TextBox 6">
            <a:extLst>
              <a:ext uri="{FF2B5EF4-FFF2-40B4-BE49-F238E27FC236}">
                <a16:creationId xmlns:a16="http://schemas.microsoft.com/office/drawing/2014/main" id="{6A313B63-4862-5ACC-6878-D345B0DC6F14}"/>
              </a:ext>
            </a:extLst>
          </p:cNvPr>
          <p:cNvSpPr txBox="1"/>
          <p:nvPr/>
        </p:nvSpPr>
        <p:spPr>
          <a:xfrm>
            <a:off x="0" y="1322578"/>
            <a:ext cx="4715978" cy="5092484"/>
          </a:xfrm>
          <a:prstGeom prst="rect">
            <a:avLst/>
          </a:prstGeom>
          <a:noFill/>
        </p:spPr>
        <p:txBody>
          <a:bodyPr wrap="square" rtlCol="0">
            <a:spAutoFit/>
          </a:bodyPr>
          <a:lstStyle/>
          <a:p>
            <a:pPr marL="0" marR="0" algn="ctr">
              <a:lnSpc>
                <a:spcPct val="107000"/>
              </a:lnSpc>
              <a:spcBef>
                <a:spcPts val="0"/>
              </a:spcBef>
              <a:spcAft>
                <a:spcPts val="800"/>
              </a:spcAft>
            </a:pPr>
            <a:r>
              <a:rPr lang="en-US" sz="2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Families take turns </a:t>
            </a:r>
            <a:r>
              <a:rPr lang="en-US" sz="2800" i="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showing</a:t>
            </a:r>
            <a:r>
              <a:rPr lang="en-US" sz="2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their  Sacrament of Marriage sacramentals, </a:t>
            </a:r>
          </a:p>
          <a:p>
            <a:pPr marL="0" marR="0" algn="ctr">
              <a:lnSpc>
                <a:spcPct val="107000"/>
              </a:lnSpc>
              <a:spcBef>
                <a:spcPts val="0"/>
              </a:spcBef>
              <a:spcAft>
                <a:spcPts val="800"/>
              </a:spcAft>
            </a:pPr>
            <a:r>
              <a:rPr lang="en-US" sz="2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favorite keepsakes, </a:t>
            </a:r>
          </a:p>
          <a:p>
            <a:pPr marL="0" marR="0" algn="ctr">
              <a:lnSpc>
                <a:spcPct val="107000"/>
              </a:lnSpc>
              <a:spcBef>
                <a:spcPts val="0"/>
              </a:spcBef>
              <a:spcAft>
                <a:spcPts val="800"/>
              </a:spcAft>
            </a:pPr>
            <a:r>
              <a:rPr lang="en-US" sz="2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or photos from their own </a:t>
            </a:r>
          </a:p>
          <a:p>
            <a:pPr marL="0" marR="0" algn="ctr">
              <a:lnSpc>
                <a:spcPct val="107000"/>
              </a:lnSpc>
              <a:spcBef>
                <a:spcPts val="0"/>
              </a:spcBef>
              <a:spcAft>
                <a:spcPts val="800"/>
              </a:spcAft>
            </a:pPr>
            <a:r>
              <a:rPr lang="en-US" sz="2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wedding, or of a couple who are a witnesses to the holiness of marriage,  </a:t>
            </a:r>
          </a:p>
          <a:p>
            <a:pPr marL="0" marR="0" algn="ctr">
              <a:lnSpc>
                <a:spcPct val="107000"/>
              </a:lnSpc>
              <a:spcBef>
                <a:spcPts val="0"/>
              </a:spcBef>
              <a:spcAft>
                <a:spcPts val="800"/>
              </a:spcAft>
            </a:pPr>
            <a:r>
              <a:rPr lang="en-US" sz="2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and </a:t>
            </a:r>
            <a:r>
              <a:rPr lang="en-US" sz="2800" i="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explain why </a:t>
            </a:r>
            <a:r>
              <a:rPr lang="en-US" sz="2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it is special to them.</a:t>
            </a:r>
          </a:p>
        </p:txBody>
      </p:sp>
      <p:pic>
        <p:nvPicPr>
          <p:cNvPr id="6" name="Picture 5" descr="A bride and groom posing for a photo&#10;&#10;Description automatically generated">
            <a:extLst>
              <a:ext uri="{FF2B5EF4-FFF2-40B4-BE49-F238E27FC236}">
                <a16:creationId xmlns:a16="http://schemas.microsoft.com/office/drawing/2014/main" id="{EE7FBBDB-3A70-B3F2-FB74-68553FBA27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380719">
            <a:off x="6858856" y="848138"/>
            <a:ext cx="4838047" cy="3718304"/>
          </a:xfrm>
          <a:prstGeom prst="rect">
            <a:avLst/>
          </a:prstGeom>
        </p:spPr>
      </p:pic>
      <p:pic>
        <p:nvPicPr>
          <p:cNvPr id="9" name="Picture 8" descr="A couple of people posing for a picture&#10;&#10;Description automatically generated">
            <a:extLst>
              <a:ext uri="{FF2B5EF4-FFF2-40B4-BE49-F238E27FC236}">
                <a16:creationId xmlns:a16="http://schemas.microsoft.com/office/drawing/2014/main" id="{06A8FF1F-2962-99E3-72DF-BC636E66D7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797899">
            <a:off x="7084655" y="3532594"/>
            <a:ext cx="5308841" cy="3319087"/>
          </a:xfrm>
          <a:prstGeom prst="rect">
            <a:avLst/>
          </a:prstGeom>
        </p:spPr>
      </p:pic>
      <p:pic>
        <p:nvPicPr>
          <p:cNvPr id="2" name="Picture 1">
            <a:extLst>
              <a:ext uri="{FF2B5EF4-FFF2-40B4-BE49-F238E27FC236}">
                <a16:creationId xmlns:a16="http://schemas.microsoft.com/office/drawing/2014/main" id="{DB636762-BF3A-D64F-BEF3-543B91813677}"/>
              </a:ext>
            </a:extLst>
          </p:cNvPr>
          <p:cNvPicPr>
            <a:picLocks noChangeAspect="1"/>
          </p:cNvPicPr>
          <p:nvPr/>
        </p:nvPicPr>
        <p:blipFill>
          <a:blip r:embed="rId5"/>
          <a:stretch>
            <a:fillRect/>
          </a:stretch>
        </p:blipFill>
        <p:spPr>
          <a:xfrm>
            <a:off x="8978089" y="4534624"/>
            <a:ext cx="1614115" cy="1653871"/>
          </a:xfrm>
          <a:prstGeom prst="rect">
            <a:avLst/>
          </a:prstGeom>
        </p:spPr>
      </p:pic>
      <p:pic>
        <p:nvPicPr>
          <p:cNvPr id="3" name="Picture 2">
            <a:extLst>
              <a:ext uri="{FF2B5EF4-FFF2-40B4-BE49-F238E27FC236}">
                <a16:creationId xmlns:a16="http://schemas.microsoft.com/office/drawing/2014/main" id="{428B84EC-5934-ED84-5300-9CAE4DFA7266}"/>
              </a:ext>
            </a:extLst>
          </p:cNvPr>
          <p:cNvPicPr>
            <a:picLocks noChangeAspect="1"/>
          </p:cNvPicPr>
          <p:nvPr/>
        </p:nvPicPr>
        <p:blipFill>
          <a:blip r:embed="rId6"/>
          <a:stretch>
            <a:fillRect/>
          </a:stretch>
        </p:blipFill>
        <p:spPr>
          <a:xfrm>
            <a:off x="5363254" y="1486893"/>
            <a:ext cx="1590675" cy="1594526"/>
          </a:xfrm>
          <a:prstGeom prst="rect">
            <a:avLst/>
          </a:prstGeom>
        </p:spPr>
      </p:pic>
    </p:spTree>
    <p:extLst>
      <p:ext uri="{BB962C8B-B14F-4D97-AF65-F5344CB8AC3E}">
        <p14:creationId xmlns:p14="http://schemas.microsoft.com/office/powerpoint/2010/main" val="181049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2FF3-A5F9-8E82-DB91-64DA3B24F47C}"/>
              </a:ext>
            </a:extLst>
          </p:cNvPr>
          <p:cNvSpPr>
            <a:spLocks noGrp="1"/>
          </p:cNvSpPr>
          <p:nvPr>
            <p:ph type="title"/>
          </p:nvPr>
        </p:nvSpPr>
        <p:spPr/>
        <p:txBody>
          <a:bodyPr/>
          <a:lstStyle/>
          <a:p>
            <a:r>
              <a:rPr lang="en-US"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LECTIO DIVINA: </a:t>
            </a:r>
            <a:br>
              <a:rPr lang="es-MX" sz="94200" b="1" i="1" dirty="0">
                <a:solidFill>
                  <a:srgbClr val="FF0000"/>
                </a:solidFill>
              </a:rPr>
            </a:br>
            <a:endParaRPr lang="en-US" dirty="0"/>
          </a:p>
        </p:txBody>
      </p:sp>
      <p:pic>
        <p:nvPicPr>
          <p:cNvPr id="4" name="Content Placeholder 3">
            <a:extLst>
              <a:ext uri="{FF2B5EF4-FFF2-40B4-BE49-F238E27FC236}">
                <a16:creationId xmlns:a16="http://schemas.microsoft.com/office/drawing/2014/main" id="{BEA5E046-FA62-6D0B-1E07-9695797E43DD}"/>
              </a:ext>
            </a:extLst>
          </p:cNvPr>
          <p:cNvPicPr>
            <a:picLocks noGrp="1" noChangeAspect="1"/>
          </p:cNvPicPr>
          <p:nvPr>
            <p:ph idx="1"/>
          </p:nvPr>
        </p:nvPicPr>
        <p:blipFill>
          <a:blip r:embed="rId2"/>
          <a:stretch>
            <a:fillRect/>
          </a:stretch>
        </p:blipFill>
        <p:spPr>
          <a:xfrm>
            <a:off x="3590088" y="1825624"/>
            <a:ext cx="5011824" cy="4845519"/>
          </a:xfrm>
          <a:prstGeom prst="rect">
            <a:avLst/>
          </a:prstGeom>
        </p:spPr>
      </p:pic>
      <p:pic>
        <p:nvPicPr>
          <p:cNvPr id="5" name="Picture 4">
            <a:extLst>
              <a:ext uri="{FF2B5EF4-FFF2-40B4-BE49-F238E27FC236}">
                <a16:creationId xmlns:a16="http://schemas.microsoft.com/office/drawing/2014/main" id="{0697446D-C453-D282-33ED-BEA7FC834707}"/>
              </a:ext>
            </a:extLst>
          </p:cNvPr>
          <p:cNvPicPr>
            <a:picLocks noChangeAspect="1"/>
          </p:cNvPicPr>
          <p:nvPr/>
        </p:nvPicPr>
        <p:blipFill>
          <a:blip r:embed="rId3"/>
          <a:stretch>
            <a:fillRect/>
          </a:stretch>
        </p:blipFill>
        <p:spPr>
          <a:xfrm flipH="1">
            <a:off x="12545960" y="884904"/>
            <a:ext cx="26317760" cy="3187280"/>
          </a:xfrm>
          <a:prstGeom prst="rect">
            <a:avLst/>
          </a:prstGeom>
        </p:spPr>
      </p:pic>
      <p:pic>
        <p:nvPicPr>
          <p:cNvPr id="6" name="Picture 5">
            <a:extLst>
              <a:ext uri="{FF2B5EF4-FFF2-40B4-BE49-F238E27FC236}">
                <a16:creationId xmlns:a16="http://schemas.microsoft.com/office/drawing/2014/main" id="{FEB95803-E540-C75C-947C-1036B50D63EA}"/>
              </a:ext>
            </a:extLst>
          </p:cNvPr>
          <p:cNvPicPr>
            <a:picLocks noChangeAspect="1"/>
          </p:cNvPicPr>
          <p:nvPr/>
        </p:nvPicPr>
        <p:blipFill>
          <a:blip r:embed="rId3"/>
          <a:stretch>
            <a:fillRect/>
          </a:stretch>
        </p:blipFill>
        <p:spPr>
          <a:xfrm>
            <a:off x="0" y="1"/>
            <a:ext cx="12192000" cy="1324220"/>
          </a:xfrm>
          <a:prstGeom prst="rect">
            <a:avLst/>
          </a:prstGeom>
          <a:solidFill>
            <a:schemeClr val="accent1"/>
          </a:solidFill>
        </p:spPr>
      </p:pic>
    </p:spTree>
    <p:extLst>
      <p:ext uri="{BB962C8B-B14F-4D97-AF65-F5344CB8AC3E}">
        <p14:creationId xmlns:p14="http://schemas.microsoft.com/office/powerpoint/2010/main" val="325144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3F8E9-E43E-D585-4607-4EE3569391FB}"/>
            </a:ext>
          </a:extLst>
        </p:cNvPr>
        <p:cNvGrpSpPr/>
        <p:nvPr/>
      </p:nvGrpSpPr>
      <p:grpSpPr>
        <a:xfrm>
          <a:off x="0" y="0"/>
          <a:ext cx="0" cy="0"/>
          <a:chOff x="0" y="0"/>
          <a:chExt cx="0" cy="0"/>
        </a:xfrm>
      </p:grpSpPr>
      <p:pic>
        <p:nvPicPr>
          <p:cNvPr id="14" name="Picture 13" descr="A painting of a group of people&#10;&#10;Description automatically generated">
            <a:extLst>
              <a:ext uri="{FF2B5EF4-FFF2-40B4-BE49-F238E27FC236}">
                <a16:creationId xmlns:a16="http://schemas.microsoft.com/office/drawing/2014/main" id="{5F2D3085-D6D0-2C81-E9D7-D691BDE996E4}"/>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539260"/>
            <a:ext cx="12192000" cy="5050173"/>
          </a:xfrm>
          <a:prstGeom prst="rect">
            <a:avLst/>
          </a:prstGeom>
        </p:spPr>
      </p:pic>
      <p:sp>
        <p:nvSpPr>
          <p:cNvPr id="5" name="Rectangle 4">
            <a:extLst>
              <a:ext uri="{FF2B5EF4-FFF2-40B4-BE49-F238E27FC236}">
                <a16:creationId xmlns:a16="http://schemas.microsoft.com/office/drawing/2014/main" id="{6D76D782-E17D-484C-152E-78D08F92FF5A}"/>
              </a:ext>
            </a:extLst>
          </p:cNvPr>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1405D6-8D1C-4DA3-70CD-3DE4E8FDD9E9}"/>
              </a:ext>
            </a:extLst>
          </p:cNvPr>
          <p:cNvSpPr txBox="1"/>
          <p:nvPr/>
        </p:nvSpPr>
        <p:spPr>
          <a:xfrm>
            <a:off x="179101" y="123762"/>
            <a:ext cx="11000708" cy="830997"/>
          </a:xfrm>
          <a:prstGeom prst="rect">
            <a:avLst/>
          </a:prstGeom>
          <a:noFill/>
        </p:spPr>
        <p:txBody>
          <a:bodyPr wrap="square" rtlCol="0">
            <a:spAutoFit/>
          </a:bodyPr>
          <a:lstStyle/>
          <a:p>
            <a:pPr algn="ctr"/>
            <a:r>
              <a:rPr lang="en-US" sz="4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Wedding at Cana</a:t>
            </a:r>
            <a:endParaRPr lang="es-MX" sz="102800" b="1" i="1" dirty="0">
              <a:solidFill>
                <a:srgbClr val="FF0000"/>
              </a:solidFill>
            </a:endParaRPr>
          </a:p>
        </p:txBody>
      </p:sp>
      <p:sp>
        <p:nvSpPr>
          <p:cNvPr id="9" name="TextBox 8">
            <a:extLst>
              <a:ext uri="{FF2B5EF4-FFF2-40B4-BE49-F238E27FC236}">
                <a16:creationId xmlns:a16="http://schemas.microsoft.com/office/drawing/2014/main" id="{E46FAC66-F227-63FB-2E5C-C71C6F8B2C40}"/>
              </a:ext>
            </a:extLst>
          </p:cNvPr>
          <p:cNvSpPr txBox="1"/>
          <p:nvPr/>
        </p:nvSpPr>
        <p:spPr>
          <a:xfrm>
            <a:off x="0" y="4315205"/>
            <a:ext cx="12192000" cy="2319609"/>
          </a:xfrm>
          <a:prstGeom prst="rect">
            <a:avLst/>
          </a:prstGeom>
          <a:solidFill>
            <a:schemeClr val="accent1">
              <a:lumMod val="40000"/>
              <a:lumOff val="60000"/>
            </a:schemeClr>
          </a:solidFill>
        </p:spPr>
        <p:txBody>
          <a:bodyPr wrap="square" rtlCol="0">
            <a:spAutoFit/>
          </a:bodyPr>
          <a:lstStyle/>
          <a:p>
            <a:pPr marL="0" marR="0" algn="ctr">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(Family members to find a comfortable place to sit together as a small group.)</a:t>
            </a:r>
          </a:p>
          <a:p>
            <a:pPr marL="0" marR="0" algn="ctr">
              <a:lnSpc>
                <a:spcPct val="107000"/>
              </a:lnSpc>
              <a:spcBef>
                <a:spcPts val="0"/>
              </a:spcBef>
              <a:spcAft>
                <a:spcPts val="800"/>
              </a:spcAf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It was not an accident that it was at the Wedding at Cana that Jesus did His first public miracle.           The Trinity is the giver of grace for every Christian marriage, and this grace comes through Christ’s Cross, “the source of all Christian life” (CCC, no. 1615). The Lord knows how much we all need Him, and He wants to be sought, invited and a part of all of our relationships, so He can give us His grace and     His love, which in turn strengthens us to love one another better!</a:t>
            </a:r>
          </a:p>
        </p:txBody>
      </p:sp>
    </p:spTree>
    <p:extLst>
      <p:ext uri="{BB962C8B-B14F-4D97-AF65-F5344CB8AC3E}">
        <p14:creationId xmlns:p14="http://schemas.microsoft.com/office/powerpoint/2010/main" val="100253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21608</TotalTime>
  <Words>975</Words>
  <Application>Microsoft Office PowerPoint</Application>
  <PresentationFormat>Widescreen</PresentationFormat>
  <Paragraphs>73</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Antenna Black</vt:lpstr>
      <vt:lpstr>Arial</vt:lpstr>
      <vt:lpstr>Avenir Next Demi Bold</vt:lpstr>
      <vt:lpstr>Calibri</vt:lpstr>
      <vt:lpstr>Calibri Light</vt:lpstr>
      <vt:lpstr>Franklin Gothic Demi Cond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LECTIO DIVINA:  </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Patrice Spirou</cp:lastModifiedBy>
  <cp:revision>195</cp:revision>
  <dcterms:created xsi:type="dcterms:W3CDTF">2021-11-19T16:04:10Z</dcterms:created>
  <dcterms:modified xsi:type="dcterms:W3CDTF">2024-03-15T18:26:14Z</dcterms:modified>
</cp:coreProperties>
</file>