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3" r:id="rId3"/>
    <p:sldId id="275" r:id="rId4"/>
    <p:sldId id="276" r:id="rId5"/>
    <p:sldId id="274" r:id="rId6"/>
    <p:sldId id="271" r:id="rId7"/>
    <p:sldId id="270" r:id="rId8"/>
    <p:sldId id="259" r:id="rId9"/>
    <p:sldId id="260" r:id="rId10"/>
    <p:sldId id="261"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0"/>
    <p:restoredTop sz="94694"/>
  </p:normalViewPr>
  <p:slideViewPr>
    <p:cSldViewPr snapToGrid="0" snapToObjects="1">
      <p:cViewPr varScale="1">
        <p:scale>
          <a:sx n="109" d="100"/>
          <a:sy n="109" d="100"/>
        </p:scale>
        <p:origin x="3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712B-DDA5-CC47-B2D0-3DF40D068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3FA72E-1523-204F-BDF9-2B6DE73D7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3DBB7-36B3-4540-9D09-816FD558A59E}"/>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5" name="Footer Placeholder 4">
            <a:extLst>
              <a:ext uri="{FF2B5EF4-FFF2-40B4-BE49-F238E27FC236}">
                <a16:creationId xmlns:a16="http://schemas.microsoft.com/office/drawing/2014/main" id="{2CB83EE1-0F25-8C41-8AD1-E5204966D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BFFDB-9813-504E-BD16-3734FEE9325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26571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519-3CC9-5B4F-BDAC-A6DB9C77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03AF5-EB26-6F4C-975C-13800D740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F8BA5-DC73-4B44-AEBA-7DA76688D532}"/>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5" name="Footer Placeholder 4">
            <a:extLst>
              <a:ext uri="{FF2B5EF4-FFF2-40B4-BE49-F238E27FC236}">
                <a16:creationId xmlns:a16="http://schemas.microsoft.com/office/drawing/2014/main" id="{2D4BFF3F-487C-3646-913B-E8A437C04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29831-1ADB-8D4F-8C47-1B34A6AC93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044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EF3DB-2601-1B47-BC1F-4885541F6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48E33-13AB-754D-BFBE-7964C2219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49A31-016C-0743-896A-26503F23E305}"/>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5" name="Footer Placeholder 4">
            <a:extLst>
              <a:ext uri="{FF2B5EF4-FFF2-40B4-BE49-F238E27FC236}">
                <a16:creationId xmlns:a16="http://schemas.microsoft.com/office/drawing/2014/main" id="{76953BF3-F943-D347-B6F8-7F853BBCF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D6A48-8E4E-B24E-BFFC-F42ADF18B93C}"/>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9256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CC55-4DB0-BB45-A097-DE24BD626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A003B-895E-3740-A9D6-DE20D686E6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7D6C7-4DB6-E141-9185-A2C963F9910E}"/>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5" name="Footer Placeholder 4">
            <a:extLst>
              <a:ext uri="{FF2B5EF4-FFF2-40B4-BE49-F238E27FC236}">
                <a16:creationId xmlns:a16="http://schemas.microsoft.com/office/drawing/2014/main" id="{7851A40E-8DD5-B741-B8A3-44F01F260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48BFF-2250-5941-A5F1-6BBD9A17B5C0}"/>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489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3361-3C29-A844-8290-022097CA5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72FDB-F99C-DF41-B7AD-40EFA86DC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A5C5B-C773-9F49-A8D0-CD2CFE4CE9A6}"/>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5" name="Footer Placeholder 4">
            <a:extLst>
              <a:ext uri="{FF2B5EF4-FFF2-40B4-BE49-F238E27FC236}">
                <a16:creationId xmlns:a16="http://schemas.microsoft.com/office/drawing/2014/main" id="{32741C20-51FE-E94E-A263-44FF6C30E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D0726-488A-DA43-BB76-AAD0DE60632F}"/>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1232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1823-BDE7-A047-B9CF-4220552AF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51785-1469-6547-BAB3-BF7929D53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33042-E78A-104A-8C27-0B05FEEFE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3732D-3F10-4C45-878B-670ADC384B48}"/>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6" name="Footer Placeholder 5">
            <a:extLst>
              <a:ext uri="{FF2B5EF4-FFF2-40B4-BE49-F238E27FC236}">
                <a16:creationId xmlns:a16="http://schemas.microsoft.com/office/drawing/2014/main" id="{9F220372-B2F0-004A-8A1E-D6A2176FA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D4FCB-BC59-5848-BAA3-A038544127F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8992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C9D1-D54E-A441-B986-31F2FC927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DFB83-8FA8-F24C-9730-C1C350B29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7B4B0-F9C7-5A43-B1B3-0A890170D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F3D00D-A597-0D48-850F-6A91F2770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75FAD-7DFB-864F-A64A-5B8AF37F8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99E6A-6383-5640-8607-463F56742FC7}"/>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8" name="Footer Placeholder 7">
            <a:extLst>
              <a:ext uri="{FF2B5EF4-FFF2-40B4-BE49-F238E27FC236}">
                <a16:creationId xmlns:a16="http://schemas.microsoft.com/office/drawing/2014/main" id="{DAC93FCE-B0DB-AC47-804A-4B6BA9E76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E82357-2205-5B4C-98ED-41E418DCE34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7793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6D5A-4D32-E449-ADF7-747B5152D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89067-94AC-6E43-AB45-034371C82298}"/>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4" name="Footer Placeholder 3">
            <a:extLst>
              <a:ext uri="{FF2B5EF4-FFF2-40B4-BE49-F238E27FC236}">
                <a16:creationId xmlns:a16="http://schemas.microsoft.com/office/drawing/2014/main" id="{00AB2099-4ADD-FE47-A3FE-D9ED28CFF2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FB585-B7AD-954C-B664-8FF117DD0041}"/>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26357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2DBCB-D410-2E44-A951-794F3B8C2BF6}"/>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3" name="Footer Placeholder 2">
            <a:extLst>
              <a:ext uri="{FF2B5EF4-FFF2-40B4-BE49-F238E27FC236}">
                <a16:creationId xmlns:a16="http://schemas.microsoft.com/office/drawing/2014/main" id="{E35D64F9-D0D8-F046-8CA8-834B3D702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97A98-2EC1-1146-827B-F38E5D55AF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931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B52-5E4A-934F-BA64-E470C6C52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4E9F3-E39E-364D-8C23-B4524460E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FD021-8FC6-D746-837C-6BD3C5912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7CA9-17D4-FE45-AA92-056E02BE3B44}"/>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6" name="Footer Placeholder 5">
            <a:extLst>
              <a:ext uri="{FF2B5EF4-FFF2-40B4-BE49-F238E27FC236}">
                <a16:creationId xmlns:a16="http://schemas.microsoft.com/office/drawing/2014/main" id="{62091F5A-36EC-5440-99B6-1B5D80470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E81-9CE0-F84F-85BA-E61806CC3E18}"/>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594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EBC1-E460-5A4A-B9B0-B5CCDB95B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E9F64-F1BC-8B47-B9C6-2DB6E5315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6AE00-523C-B646-A789-8033265B9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4DCFC-C10E-F34D-996A-48B2F7E5A379}"/>
              </a:ext>
            </a:extLst>
          </p:cNvPr>
          <p:cNvSpPr>
            <a:spLocks noGrp="1"/>
          </p:cNvSpPr>
          <p:nvPr>
            <p:ph type="dt" sz="half" idx="10"/>
          </p:nvPr>
        </p:nvSpPr>
        <p:spPr/>
        <p:txBody>
          <a:bodyPr/>
          <a:lstStyle/>
          <a:p>
            <a:fld id="{419E51ED-BDCC-374E-835E-575319CFFB66}" type="datetimeFigureOut">
              <a:rPr lang="en-US" smtClean="0"/>
              <a:t>12/17/2020</a:t>
            </a:fld>
            <a:endParaRPr lang="en-US"/>
          </a:p>
        </p:txBody>
      </p:sp>
      <p:sp>
        <p:nvSpPr>
          <p:cNvPr id="6" name="Footer Placeholder 5">
            <a:extLst>
              <a:ext uri="{FF2B5EF4-FFF2-40B4-BE49-F238E27FC236}">
                <a16:creationId xmlns:a16="http://schemas.microsoft.com/office/drawing/2014/main" id="{D36419D5-1DC7-FC45-9DC5-12888F304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8BCF8-E9FE-064D-967A-9E4BC262C0ED}"/>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4455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0B5EC-A58E-C842-90E6-FC1E2186D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4827A-C998-3E47-9955-1C85CD264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20DBA-39BB-8740-82D6-0439D7FFE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E51ED-BDCC-374E-835E-575319CFFB66}" type="datetimeFigureOut">
              <a:rPr lang="en-US" smtClean="0"/>
              <a:t>12/17/2020</a:t>
            </a:fld>
            <a:endParaRPr lang="en-US"/>
          </a:p>
        </p:txBody>
      </p:sp>
      <p:sp>
        <p:nvSpPr>
          <p:cNvPr id="5" name="Footer Placeholder 4">
            <a:extLst>
              <a:ext uri="{FF2B5EF4-FFF2-40B4-BE49-F238E27FC236}">
                <a16:creationId xmlns:a16="http://schemas.microsoft.com/office/drawing/2014/main" id="{4F945A95-FE18-694F-A892-F78F4C67E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2F04A-3889-BF47-8695-FF9B6E04A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F1099-5B96-294D-89FF-981B0F43A16A}" type="slidenum">
              <a:rPr lang="en-US" smtClean="0"/>
              <a:t>‹#›</a:t>
            </a:fld>
            <a:endParaRPr lang="en-US"/>
          </a:p>
        </p:txBody>
      </p:sp>
    </p:spTree>
    <p:extLst>
      <p:ext uri="{BB962C8B-B14F-4D97-AF65-F5344CB8AC3E}">
        <p14:creationId xmlns:p14="http://schemas.microsoft.com/office/powerpoint/2010/main" val="353787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4938"/>
            <a:ext cx="12192000" cy="6899563"/>
          </a:xfrm>
          <a:prstGeom prst="rect">
            <a:avLst/>
          </a:prstGeom>
        </p:spPr>
      </p:pic>
      <p:sp>
        <p:nvSpPr>
          <p:cNvPr id="7" name="Rectangle 6"/>
          <p:cNvSpPr/>
          <p:nvPr/>
        </p:nvSpPr>
        <p:spPr>
          <a:xfrm>
            <a:off x="1524000" y="713423"/>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453423" y="1896488"/>
            <a:ext cx="5361354" cy="584775"/>
          </a:xfrm>
          <a:prstGeom prst="rect">
            <a:avLst/>
          </a:prstGeom>
          <a:noFill/>
        </p:spPr>
        <p:txBody>
          <a:bodyPr wrap="square" rtlCol="0">
            <a:spAutoFit/>
          </a:bodyPr>
          <a:lstStyle/>
          <a:p>
            <a:pPr algn="ctr"/>
            <a:r>
              <a:rPr lang="en-US" sz="4800" b="1" baseline="30000" dirty="0" smtClean="0"/>
              <a:t>Lesson 6 – Week 3</a:t>
            </a:r>
            <a:endParaRPr lang="en-US" sz="4800" b="1" baseline="30000" dirty="0"/>
          </a:p>
        </p:txBody>
      </p:sp>
      <p:sp>
        <p:nvSpPr>
          <p:cNvPr id="9" name="Title 1"/>
          <p:cNvSpPr txBox="1">
            <a:spLocks/>
          </p:cNvSpPr>
          <p:nvPr/>
        </p:nvSpPr>
        <p:spPr>
          <a:xfrm>
            <a:off x="1562099" y="1250190"/>
            <a:ext cx="9144000" cy="1108445"/>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t>FAMILIES FORMING DISCIPLES</a:t>
            </a:r>
            <a:br>
              <a:rPr lang="en-US" sz="5400" b="1" dirty="0" smtClean="0"/>
            </a:br>
            <a:endParaRPr lang="en-US" sz="5400" b="1" dirty="0"/>
          </a:p>
        </p:txBody>
      </p:sp>
    </p:spTree>
    <p:extLst>
      <p:ext uri="{BB962C8B-B14F-4D97-AF65-F5344CB8AC3E}">
        <p14:creationId xmlns:p14="http://schemas.microsoft.com/office/powerpoint/2010/main" val="955289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
              <a:schemeClr val="accent4">
                <a:lumMod val="60000"/>
                <a:lumOff val="40000"/>
              </a:schemeClr>
            </a:gs>
            <a:gs pos="83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Lenten Rocks</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3162666"/>
            <a:ext cx="4762500" cy="3609975"/>
          </a:xfrm>
          <a:prstGeom prst="rect">
            <a:avLst/>
          </a:prstGeom>
        </p:spPr>
      </p:pic>
    </p:spTree>
    <p:extLst>
      <p:ext uri="{BB962C8B-B14F-4D97-AF65-F5344CB8AC3E}">
        <p14:creationId xmlns:p14="http://schemas.microsoft.com/office/powerpoint/2010/main" val="319581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Prayer</a:t>
            </a:r>
            <a:endParaRPr lang="en-US" dirty="0">
              <a:solidFill>
                <a:schemeClr val="bg1"/>
              </a:solidFill>
            </a:endParaRPr>
          </a:p>
        </p:txBody>
      </p:sp>
      <p:sp>
        <p:nvSpPr>
          <p:cNvPr id="2" name="TextBox 1"/>
          <p:cNvSpPr txBox="1"/>
          <p:nvPr/>
        </p:nvSpPr>
        <p:spPr>
          <a:xfrm>
            <a:off x="896624" y="1325564"/>
            <a:ext cx="10341410" cy="4883388"/>
          </a:xfrm>
          <a:prstGeom prst="rect">
            <a:avLst/>
          </a:prstGeom>
          <a:noFill/>
        </p:spPr>
        <p:txBody>
          <a:bodyPr wrap="square" rtlCol="0">
            <a:spAutoFit/>
          </a:bodyPr>
          <a:lstStyle/>
          <a:p>
            <a:pPr algn="ctr"/>
            <a:r>
              <a:rPr lang="en-US" sz="4000" baseline="30000" dirty="0"/>
              <a:t>Families should be gathered around their home altars.</a:t>
            </a:r>
          </a:p>
          <a:p>
            <a:endParaRPr lang="en-US" sz="4000" baseline="30000" dirty="0"/>
          </a:p>
          <a:p>
            <a:r>
              <a:rPr lang="en-US" sz="4000" i="1" baseline="30000" dirty="0"/>
              <a:t>God, heavenly Father,</a:t>
            </a:r>
          </a:p>
          <a:p>
            <a:r>
              <a:rPr lang="en-US" sz="4000" i="1" baseline="30000" dirty="0"/>
              <a:t>Look upon all the families gathered here and hear our prayers during this holy Season of Lent.</a:t>
            </a:r>
          </a:p>
          <a:p>
            <a:r>
              <a:rPr lang="en-US" sz="4000" i="1" baseline="30000" dirty="0"/>
              <a:t>By the good works You inspire in us, help us to follow Jesus’ example to discipline ourselves through fasting and almsgiving and to be renewed in spirit through prayer.  We unite all our Lenten sacrifices and our </a:t>
            </a:r>
          </a:p>
          <a:p>
            <a:r>
              <a:rPr lang="en-US" sz="4000" i="1" baseline="30000" dirty="0"/>
              <a:t>difficulties to You because we love You and we know that You love us. We are Your children and You rejoice when we give our hearts to You!  We ask all this in the name of Your Son, Jesus Christ.  Amen.</a:t>
            </a:r>
            <a:endParaRPr lang="en-US" sz="4000" baseline="30000" dirty="0"/>
          </a:p>
          <a:p>
            <a:endParaRPr lang="en-US" dirty="0"/>
          </a:p>
        </p:txBody>
      </p:sp>
    </p:spTree>
    <p:extLst>
      <p:ext uri="{BB962C8B-B14F-4D97-AF65-F5344CB8AC3E}">
        <p14:creationId xmlns:p14="http://schemas.microsoft.com/office/powerpoint/2010/main" val="1186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001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Next Meeting</a:t>
            </a:r>
            <a:endParaRPr lang="en-US" sz="3600" b="1" dirty="0">
              <a:solidFill>
                <a:schemeClr val="bg1"/>
              </a:solidFill>
              <a:latin typeface="+mn-l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12301" y="4263328"/>
            <a:ext cx="2165248" cy="2213672"/>
          </a:xfrm>
          <a:prstGeom prst="rect">
            <a:avLst/>
          </a:prstGeom>
        </p:spPr>
      </p:pic>
    </p:spTree>
    <p:extLst>
      <p:ext uri="{BB962C8B-B14F-4D97-AF65-F5344CB8AC3E}">
        <p14:creationId xmlns:p14="http://schemas.microsoft.com/office/powerpoint/2010/main" val="260938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33600" y="175041"/>
            <a:ext cx="10058400" cy="6706404"/>
          </a:xfrm>
          <a:prstGeom prst="rect">
            <a:avLst/>
          </a:prstGeom>
        </p:spPr>
      </p:pic>
      <p:sp>
        <p:nvSpPr>
          <p:cNvPr id="3" name="Rectangle 2">
            <a:extLst>
              <a:ext uri="{FF2B5EF4-FFF2-40B4-BE49-F238E27FC236}">
                <a16:creationId xmlns:a16="http://schemas.microsoft.com/office/drawing/2014/main" id="{00930B41-B0FF-7944-9C52-1DEFBE8F6834}"/>
              </a:ext>
            </a:extLst>
          </p:cNvPr>
          <p:cNvSpPr/>
          <p:nvPr/>
        </p:nvSpPr>
        <p:spPr>
          <a:xfrm>
            <a:off x="586740" y="1646396"/>
            <a:ext cx="11155680" cy="2903359"/>
          </a:xfrm>
          <a:prstGeom prst="rect">
            <a:avLst/>
          </a:prstGeom>
        </p:spPr>
        <p:txBody>
          <a:bodyPr wrap="square">
            <a:spAutoFit/>
          </a:bodyPr>
          <a:lstStyle/>
          <a:p>
            <a:r>
              <a:rPr lang="en-US" sz="4400" baseline="30000" dirty="0"/>
              <a:t>Come, O Spirit of Fortitude, and strengthen all parents and encourage them in their vocation of service to their families and to each other. Strengthen especially those who are </a:t>
            </a:r>
            <a:r>
              <a:rPr lang="en-US" sz="4400" baseline="30000" dirty="0"/>
              <a:t>single, separated, or divorced, </a:t>
            </a:r>
            <a:r>
              <a:rPr lang="en-US" sz="4400" baseline="30000" dirty="0"/>
              <a:t>to have courage and remain in your care as they too serve their families. Lead them all to a future filled with hope. Our Father… </a:t>
            </a:r>
            <a:endParaRPr lang="en-US" i="1" baseline="30000" dirty="0"/>
          </a:p>
          <a:p>
            <a:endParaRPr lang="en-US" dirty="0" smtClean="0"/>
          </a:p>
          <a:p>
            <a:r>
              <a:rPr lang="en-US" dirty="0" smtClean="0"/>
              <a:t>(</a:t>
            </a:r>
            <a:r>
              <a:rPr lang="en-US" dirty="0"/>
              <a:t>adapted from Catholics For Family Peace) </a:t>
            </a:r>
          </a:p>
        </p:txBody>
      </p:sp>
      <p:sp>
        <p:nvSpPr>
          <p:cNvPr id="4" name="Rectangle 3"/>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smtClean="0"/>
              <a:t>Opening Prayer</a:t>
            </a:r>
            <a:endParaRPr lang="en-US" sz="8000" b="1" baseline="30000" dirty="0"/>
          </a:p>
        </p:txBody>
      </p:sp>
    </p:spTree>
    <p:extLst>
      <p:ext uri="{BB962C8B-B14F-4D97-AF65-F5344CB8AC3E}">
        <p14:creationId xmlns:p14="http://schemas.microsoft.com/office/powerpoint/2010/main" val="124263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2F9F5-58CB-2847-8189-10F73D5CF1F9}"/>
              </a:ext>
            </a:extLst>
          </p:cNvPr>
          <p:cNvSpPr/>
          <p:nvPr/>
        </p:nvSpPr>
        <p:spPr>
          <a:xfrm>
            <a:off x="1804181" y="1488781"/>
            <a:ext cx="8583637" cy="1569660"/>
          </a:xfrm>
          <a:prstGeom prst="rect">
            <a:avLst/>
          </a:prstGeom>
        </p:spPr>
        <p:txBody>
          <a:bodyPr wrap="square">
            <a:spAutoFit/>
          </a:bodyPr>
          <a:lstStyle/>
          <a:p>
            <a:pPr marL="857250" indent="-857250">
              <a:buFont typeface="Arial" panose="020B0604020202020204" pitchFamily="34" charset="0"/>
              <a:buChar char="•"/>
            </a:pPr>
            <a:r>
              <a:rPr lang="en-US" sz="7200" baseline="30000" dirty="0" smtClean="0"/>
              <a:t>Bibles</a:t>
            </a:r>
          </a:p>
          <a:p>
            <a:pPr marL="857250" indent="-857250">
              <a:buFont typeface="Arial" panose="020B0604020202020204" pitchFamily="34" charset="0"/>
              <a:buChar char="•"/>
            </a:pPr>
            <a:r>
              <a:rPr lang="en-US" sz="7200" baseline="30000" dirty="0" smtClean="0"/>
              <a:t>Rocks </a:t>
            </a:r>
            <a:r>
              <a:rPr lang="en-US" sz="7200" baseline="30000" dirty="0"/>
              <a:t>&amp; Sharpie </a:t>
            </a:r>
            <a:r>
              <a:rPr lang="en-US" sz="7200" baseline="30000" dirty="0" smtClean="0"/>
              <a:t>markers</a:t>
            </a:r>
            <a:endParaRPr lang="en-US" sz="7200" baseline="30000" dirty="0"/>
          </a:p>
        </p:txBody>
      </p:sp>
      <p:sp>
        <p:nvSpPr>
          <p:cNvPr id="4" name="Rectangle 3"/>
          <p:cNvSpPr/>
          <p:nvPr/>
        </p:nvSpPr>
        <p:spPr>
          <a:xfrm>
            <a:off x="-76200" y="-1"/>
            <a:ext cx="122682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Materials</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3369684"/>
            <a:ext cx="4762500" cy="3609975"/>
          </a:xfrm>
          <a:prstGeom prst="rect">
            <a:avLst/>
          </a:prstGeom>
        </p:spPr>
      </p:pic>
    </p:spTree>
    <p:extLst>
      <p:ext uri="{BB962C8B-B14F-4D97-AF65-F5344CB8AC3E}">
        <p14:creationId xmlns:p14="http://schemas.microsoft.com/office/powerpoint/2010/main" val="160627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6F3A0F-14A7-794D-ABA7-D957D7E8C505}"/>
              </a:ext>
            </a:extLst>
          </p:cNvPr>
          <p:cNvSpPr/>
          <p:nvPr/>
        </p:nvSpPr>
        <p:spPr>
          <a:xfrm>
            <a:off x="1661838" y="1846146"/>
            <a:ext cx="8861397" cy="3170099"/>
          </a:xfrm>
          <a:prstGeom prst="rect">
            <a:avLst/>
          </a:prstGeom>
        </p:spPr>
        <p:txBody>
          <a:bodyPr wrap="square">
            <a:spAutoFit/>
          </a:bodyPr>
          <a:lstStyle/>
          <a:p>
            <a:pPr algn="ctr"/>
            <a:r>
              <a:rPr lang="en-US" sz="6000" b="1" i="1" baseline="30000" dirty="0">
                <a:latin typeface="Chaparral Pro Light" panose="02060403030505090203" pitchFamily="18" charset="0"/>
              </a:rPr>
              <a:t>Who is the most generous person that you know? Why?</a:t>
            </a:r>
          </a:p>
          <a:p>
            <a:pPr algn="ctr"/>
            <a:endParaRPr lang="en-US" sz="6000" b="1" i="1" baseline="30000" dirty="0">
              <a:latin typeface="Chaparral Pro Light" panose="02060403030505090203" pitchFamily="18" charset="0"/>
            </a:endParaRPr>
          </a:p>
          <a:p>
            <a:pPr algn="ctr"/>
            <a:r>
              <a:rPr lang="en-US" sz="6000" b="1" i="1" baseline="30000" dirty="0">
                <a:latin typeface="Chaparral Pro Light" panose="02060403030505090203" pitchFamily="18" charset="0"/>
              </a:rPr>
              <a:t>Who is the funniest person that you know</a:t>
            </a:r>
            <a:r>
              <a:rPr lang="en-US" sz="6000" b="1" i="1" baseline="30000" dirty="0" smtClean="0">
                <a:latin typeface="Chaparral Pro Light" panose="02060403030505090203" pitchFamily="18" charset="0"/>
              </a:rPr>
              <a:t>?</a:t>
            </a:r>
          </a:p>
          <a:p>
            <a:pPr algn="ctr"/>
            <a:r>
              <a:rPr lang="en-US" sz="6000" b="1" i="1" baseline="30000" dirty="0" smtClean="0">
                <a:latin typeface="Chaparral Pro Light" panose="02060403030505090203" pitchFamily="18" charset="0"/>
              </a:rPr>
              <a:t>Why? </a:t>
            </a:r>
            <a:endParaRPr lang="en-US" sz="6000" b="1" i="1" baseline="30000" dirty="0">
              <a:latin typeface="Chaparral Pro Light" panose="02060403030505090203" pitchFamily="18" charset="0"/>
            </a:endParaRPr>
          </a:p>
        </p:txBody>
      </p:sp>
      <p:sp>
        <p:nvSpPr>
          <p:cNvPr id="5" name="Rectangle 4"/>
          <p:cNvSpPr/>
          <p:nvPr/>
        </p:nvSpPr>
        <p:spPr>
          <a:xfrm>
            <a:off x="-29817" y="0"/>
            <a:ext cx="122682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8382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Ice Breaker</a:t>
            </a:r>
            <a:endParaRPr lang="en-US" dirty="0">
              <a:solidFill>
                <a:schemeClr val="bg1"/>
              </a:solidFill>
            </a:endParaRPr>
          </a:p>
        </p:txBody>
      </p:sp>
    </p:spTree>
    <p:extLst>
      <p:ext uri="{BB962C8B-B14F-4D97-AF65-F5344CB8AC3E}">
        <p14:creationId xmlns:p14="http://schemas.microsoft.com/office/powerpoint/2010/main" val="3799865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70" y="3440722"/>
            <a:ext cx="4208585" cy="4208585"/>
          </a:xfrm>
          <a:prstGeom prst="rect">
            <a:avLst/>
          </a:prstGeom>
        </p:spPr>
      </p:pic>
      <p:sp>
        <p:nvSpPr>
          <p:cNvPr id="4" name="Rectangle 3"/>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227965"/>
            <a:ext cx="10515600" cy="1325563"/>
          </a:xfrm>
        </p:spPr>
        <p:txBody>
          <a:bodyPr>
            <a:normAutofit fontScale="90000"/>
          </a:bodyPr>
          <a:lstStyle/>
          <a:p>
            <a:pPr algn="ctr"/>
            <a:r>
              <a:rPr lang="en-US" sz="6700" b="1" dirty="0" smtClean="0">
                <a:solidFill>
                  <a:schemeClr val="bg1"/>
                </a:solidFill>
                <a:latin typeface="+mn-lt"/>
              </a:rPr>
              <a:t>Family Sharing</a:t>
            </a:r>
            <a:r>
              <a:rPr lang="en-US" dirty="0">
                <a:solidFill>
                  <a:schemeClr val="bg1"/>
                </a:solidFill>
              </a:rPr>
              <a:t/>
            </a:r>
            <a:br>
              <a:rPr lang="en-US" dirty="0">
                <a:solidFill>
                  <a:schemeClr val="bg1"/>
                </a:solidFill>
              </a:rPr>
            </a:br>
            <a:endParaRPr lang="en-US" dirty="0">
              <a:solidFill>
                <a:schemeClr val="bg1"/>
              </a:solidFill>
            </a:endParaRPr>
          </a:p>
        </p:txBody>
      </p:sp>
      <p:sp>
        <p:nvSpPr>
          <p:cNvPr id="3" name="Rectangle 2">
            <a:extLst>
              <a:ext uri="{FF2B5EF4-FFF2-40B4-BE49-F238E27FC236}">
                <a16:creationId xmlns:a16="http://schemas.microsoft.com/office/drawing/2014/main" id="{83E12D71-EFDE-CF44-BEFD-72F0C8FAC6D3}"/>
              </a:ext>
            </a:extLst>
          </p:cNvPr>
          <p:cNvSpPr/>
          <p:nvPr/>
        </p:nvSpPr>
        <p:spPr>
          <a:xfrm>
            <a:off x="714894" y="1545908"/>
            <a:ext cx="10194521" cy="2554545"/>
          </a:xfrm>
          <a:prstGeom prst="rect">
            <a:avLst/>
          </a:prstGeom>
        </p:spPr>
        <p:txBody>
          <a:bodyPr wrap="square">
            <a:spAutoFit/>
          </a:bodyPr>
          <a:lstStyle/>
          <a:p>
            <a:pPr marL="571500" indent="-571500">
              <a:buFont typeface="Arial" panose="020B0604020202020204" pitchFamily="34" charset="0"/>
              <a:buChar char="•"/>
            </a:pPr>
            <a:r>
              <a:rPr lang="en-US" sz="4000" dirty="0"/>
              <a:t>Please share your Senior Sharing experience. </a:t>
            </a:r>
          </a:p>
          <a:p>
            <a:pPr marL="571500" indent="-571500">
              <a:buFont typeface="Arial" panose="020B0604020202020204" pitchFamily="34" charset="0"/>
              <a:buChar char="•"/>
            </a:pPr>
            <a:r>
              <a:rPr lang="en-US" sz="4000" dirty="0"/>
              <a:t>Who did you interview? </a:t>
            </a:r>
          </a:p>
          <a:p>
            <a:pPr marL="571500" indent="-571500">
              <a:buFont typeface="Arial" panose="020B0604020202020204" pitchFamily="34" charset="0"/>
              <a:buChar char="•"/>
            </a:pPr>
            <a:r>
              <a:rPr lang="en-US" sz="4000" dirty="0"/>
              <a:t>What did he/she say?  </a:t>
            </a:r>
          </a:p>
          <a:p>
            <a:pPr marL="571500" indent="-571500">
              <a:buFont typeface="Arial" panose="020B0604020202020204" pitchFamily="34" charset="0"/>
              <a:buChar char="•"/>
            </a:pPr>
            <a:r>
              <a:rPr lang="en-US" sz="4000" dirty="0"/>
              <a:t>How did you feel about your experience?  </a:t>
            </a:r>
          </a:p>
        </p:txBody>
      </p:sp>
    </p:spTree>
    <p:extLst>
      <p:ext uri="{BB962C8B-B14F-4D97-AF65-F5344CB8AC3E}">
        <p14:creationId xmlns:p14="http://schemas.microsoft.com/office/powerpoint/2010/main" val="378726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a:extLst>
              <a:ext uri="{FF2B5EF4-FFF2-40B4-BE49-F238E27FC236}">
                <a16:creationId xmlns:a16="http://schemas.microsoft.com/office/drawing/2014/main" id="{6112F9F5-58CB-2847-8189-10F73D5CF1F9}"/>
              </a:ext>
            </a:extLst>
          </p:cNvPr>
          <p:cNvSpPr/>
          <p:nvPr/>
        </p:nvSpPr>
        <p:spPr>
          <a:xfrm>
            <a:off x="3640015" y="1962558"/>
            <a:ext cx="6313170" cy="1938992"/>
          </a:xfrm>
          <a:prstGeom prst="rect">
            <a:avLst/>
          </a:prstGeom>
        </p:spPr>
        <p:txBody>
          <a:bodyPr wrap="square">
            <a:spAutoFit/>
          </a:bodyPr>
          <a:lstStyle/>
          <a:p>
            <a:pPr marL="285750" indent="-285750">
              <a:buFont typeface="Arial" panose="020B0604020202020204" pitchFamily="34" charset="0"/>
              <a:buChar char="•"/>
            </a:pPr>
            <a:r>
              <a:rPr lang="en-US" sz="4000" b="1" dirty="0"/>
              <a:t>Preparing for </a:t>
            </a:r>
            <a:r>
              <a:rPr lang="en-US" sz="4000" b="1" dirty="0" smtClean="0"/>
              <a:t>Lent</a:t>
            </a:r>
          </a:p>
          <a:p>
            <a:pPr marL="285750" indent="-285750">
              <a:buFont typeface="Arial" panose="020B0604020202020204" pitchFamily="34" charset="0"/>
              <a:buChar char="•"/>
            </a:pPr>
            <a:endParaRPr lang="en-US" sz="4000" b="1" dirty="0"/>
          </a:p>
          <a:p>
            <a:pPr marL="285750" indent="-285750">
              <a:buFont typeface="Arial" panose="020B0604020202020204" pitchFamily="34" charset="0"/>
              <a:buChar char="•"/>
            </a:pPr>
            <a:r>
              <a:rPr lang="en-US" sz="4000" b="1" dirty="0"/>
              <a:t>Jesus in the desert</a:t>
            </a: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Review Main Concept</a:t>
            </a:r>
            <a:endParaRPr lang="en-US" dirty="0">
              <a:solidFill>
                <a:schemeClr val="bg1"/>
              </a:solidFill>
            </a:endParaRPr>
          </a:p>
        </p:txBody>
      </p:sp>
    </p:spTree>
    <p:extLst>
      <p:ext uri="{BB962C8B-B14F-4D97-AF65-F5344CB8AC3E}">
        <p14:creationId xmlns:p14="http://schemas.microsoft.com/office/powerpoint/2010/main" val="168623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0"/>
            <a:ext cx="10515600" cy="1325563"/>
          </a:xfrm>
        </p:spPr>
        <p:txBody>
          <a:bodyPr>
            <a:normAutofit/>
          </a:bodyPr>
          <a:lstStyle/>
          <a:p>
            <a:pPr algn="ctr"/>
            <a:r>
              <a:rPr lang="en-US" sz="6700" b="1" dirty="0" smtClean="0">
                <a:solidFill>
                  <a:schemeClr val="bg1"/>
                </a:solidFill>
                <a:latin typeface="+mn-lt"/>
              </a:rPr>
              <a:t>Family Sharing</a:t>
            </a:r>
            <a:endParaRPr lang="en-US" dirty="0">
              <a:solidFill>
                <a:schemeClr val="bg1"/>
              </a:solidFill>
            </a:endParaRPr>
          </a:p>
        </p:txBody>
      </p:sp>
      <p:sp>
        <p:nvSpPr>
          <p:cNvPr id="3" name="Rectangle 2">
            <a:extLst>
              <a:ext uri="{FF2B5EF4-FFF2-40B4-BE49-F238E27FC236}">
                <a16:creationId xmlns:a16="http://schemas.microsoft.com/office/drawing/2014/main" id="{83E12D71-EFDE-CF44-BEFD-72F0C8FAC6D3}"/>
              </a:ext>
            </a:extLst>
          </p:cNvPr>
          <p:cNvSpPr/>
          <p:nvPr/>
        </p:nvSpPr>
        <p:spPr>
          <a:xfrm>
            <a:off x="1299210" y="1545908"/>
            <a:ext cx="9593580" cy="1815882"/>
          </a:xfrm>
          <a:prstGeom prst="rect">
            <a:avLst/>
          </a:prstGeom>
        </p:spPr>
        <p:txBody>
          <a:bodyPr wrap="square">
            <a:spAutoFit/>
          </a:bodyPr>
          <a:lstStyle/>
          <a:p>
            <a:r>
              <a:rPr lang="en-US" sz="2800" dirty="0" smtClean="0"/>
              <a:t>Please share your </a:t>
            </a:r>
            <a:r>
              <a:rPr lang="en-US" sz="2800" dirty="0"/>
              <a:t>own </a:t>
            </a:r>
            <a:r>
              <a:rPr lang="en-US" sz="2800" i="1" dirty="0"/>
              <a:t>Family Lenten Plan</a:t>
            </a:r>
            <a:r>
              <a:rPr lang="en-US" sz="2800" dirty="0"/>
              <a:t>.  </a:t>
            </a:r>
            <a:endParaRPr lang="en-US" sz="2800" dirty="0" smtClean="0"/>
          </a:p>
          <a:p>
            <a:endParaRPr lang="en-US" sz="2800" dirty="0" smtClean="0"/>
          </a:p>
          <a:p>
            <a:r>
              <a:rPr lang="en-US" sz="2800" dirty="0"/>
              <a:t>H</a:t>
            </a:r>
            <a:r>
              <a:rPr lang="en-US" sz="2800" dirty="0" smtClean="0"/>
              <a:t>ow does it relate </a:t>
            </a:r>
            <a:r>
              <a:rPr lang="en-US" sz="2800" dirty="0"/>
              <a:t>to the three Lenten Pillars of Prayer, Fasting and </a:t>
            </a:r>
            <a:r>
              <a:rPr lang="en-US" sz="2800" dirty="0" smtClean="0"/>
              <a:t>Almsgiving</a:t>
            </a:r>
            <a:r>
              <a:rPr lang="en-US" sz="2800" dirty="0"/>
              <a:t>?</a:t>
            </a:r>
          </a:p>
        </p:txBody>
      </p:sp>
    </p:spTree>
    <p:extLst>
      <p:ext uri="{BB962C8B-B14F-4D97-AF65-F5344CB8AC3E}">
        <p14:creationId xmlns:p14="http://schemas.microsoft.com/office/powerpoint/2010/main" val="1027009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19" y="0"/>
            <a:ext cx="12200619" cy="6858000"/>
          </a:xfrm>
          <a:prstGeom prst="rect">
            <a:avLst/>
          </a:prstGeom>
        </p:spPr>
      </p:pic>
      <p:sp>
        <p:nvSpPr>
          <p:cNvPr id="6" name="Title 1">
            <a:extLst>
              <a:ext uri="{FF2B5EF4-FFF2-40B4-BE49-F238E27FC236}">
                <a16:creationId xmlns:a16="http://schemas.microsoft.com/office/drawing/2014/main" id="{3DD6F857-897C-8443-9D88-160D081BE820}"/>
              </a:ext>
            </a:extLst>
          </p:cNvPr>
          <p:cNvSpPr txBox="1">
            <a:spLocks/>
          </p:cNvSpPr>
          <p:nvPr/>
        </p:nvSpPr>
        <p:spPr>
          <a:xfrm>
            <a:off x="641839" y="-253502"/>
            <a:ext cx="10711962" cy="16163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Luke 4:1-13</a:t>
            </a:r>
          </a:p>
        </p:txBody>
      </p:sp>
    </p:spTree>
    <p:extLst>
      <p:ext uri="{BB962C8B-B14F-4D97-AF65-F5344CB8AC3E}">
        <p14:creationId xmlns:p14="http://schemas.microsoft.com/office/powerpoint/2010/main" val="402364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rgbClr val="F1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8C117D11-71AF-1C47-AEA4-0D87E3DA926C}"/>
              </a:ext>
            </a:extLst>
          </p:cNvPr>
          <p:cNvSpPr txBox="1"/>
          <p:nvPr/>
        </p:nvSpPr>
        <p:spPr>
          <a:xfrm>
            <a:off x="242425" y="1091704"/>
            <a:ext cx="11649807" cy="5539978"/>
          </a:xfrm>
          <a:prstGeom prst="rect">
            <a:avLst/>
          </a:prstGeom>
          <a:noFill/>
        </p:spPr>
        <p:txBody>
          <a:bodyPr wrap="square" rtlCol="0">
            <a:spAutoFit/>
          </a:bodyPr>
          <a:lstStyle/>
          <a:p>
            <a:r>
              <a:rPr lang="en-US" sz="2800" b="1" u="sng" dirty="0"/>
              <a:t>Share Guidelines:</a:t>
            </a:r>
          </a:p>
          <a:p>
            <a:endParaRPr lang="en-US" sz="2800" dirty="0" smtClean="0"/>
          </a:p>
          <a:p>
            <a:r>
              <a:rPr lang="en-US" sz="2800" dirty="0" smtClean="0"/>
              <a:t>a</a:t>
            </a:r>
            <a:r>
              <a:rPr lang="en-US" sz="2800" dirty="0"/>
              <a:t>. Respectfully listening to each family member as he/she is sharing their </a:t>
            </a:r>
            <a:r>
              <a:rPr lang="en-US" sz="2800" dirty="0" smtClean="0"/>
              <a:t>reflection </a:t>
            </a:r>
            <a:r>
              <a:rPr lang="en-US" sz="2800" dirty="0"/>
              <a:t>is very important. </a:t>
            </a:r>
          </a:p>
          <a:p>
            <a:endParaRPr lang="en-US" sz="2800" dirty="0" smtClean="0"/>
          </a:p>
          <a:p>
            <a:r>
              <a:rPr lang="en-US" sz="2800" dirty="0" smtClean="0"/>
              <a:t>b</a:t>
            </a:r>
            <a:r>
              <a:rPr lang="en-US" sz="2800" dirty="0"/>
              <a:t>. Avoid interrupting or even correcting what another is saying (we’re </a:t>
            </a:r>
            <a:r>
              <a:rPr lang="en-US" sz="2800" dirty="0" smtClean="0"/>
              <a:t>looking </a:t>
            </a:r>
            <a:r>
              <a:rPr lang="en-US" sz="2800" dirty="0"/>
              <a:t>to listen, not critique). </a:t>
            </a:r>
          </a:p>
          <a:p>
            <a:endParaRPr lang="en-US" sz="2800" dirty="0" smtClean="0"/>
          </a:p>
          <a:p>
            <a:r>
              <a:rPr lang="en-US" sz="2800" dirty="0" smtClean="0"/>
              <a:t>c</a:t>
            </a:r>
            <a:r>
              <a:rPr lang="en-US" sz="2800" dirty="0"/>
              <a:t>. When each family member has had an opportunity to share his/her </a:t>
            </a:r>
            <a:r>
              <a:rPr lang="en-US" sz="2800" dirty="0" smtClean="0"/>
              <a:t>reflections</a:t>
            </a:r>
            <a:r>
              <a:rPr lang="en-US" sz="2800" dirty="0"/>
              <a:t>, signal by raising your hand. </a:t>
            </a:r>
          </a:p>
          <a:p>
            <a:endParaRPr lang="en-US" sz="2800" dirty="0" smtClean="0"/>
          </a:p>
          <a:p>
            <a:r>
              <a:rPr lang="en-US" sz="2800" dirty="0" smtClean="0"/>
              <a:t>d</a:t>
            </a:r>
            <a:r>
              <a:rPr lang="en-US" sz="2800" dirty="0"/>
              <a:t>. Please continue to sit quietly while we wait for the other families </a:t>
            </a:r>
            <a:r>
              <a:rPr lang="en-US" sz="2800" dirty="0" smtClean="0"/>
              <a:t>to finish</a:t>
            </a:r>
            <a:r>
              <a:rPr lang="en-US" sz="2800" dirty="0"/>
              <a:t>. </a:t>
            </a:r>
            <a:endParaRPr lang="en-US" sz="2800" dirty="0" smtClean="0"/>
          </a:p>
          <a:p>
            <a:endParaRPr lang="en-US" dirty="0"/>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Family Sharing</a:t>
            </a:r>
            <a:endParaRPr lang="en-US" dirty="0">
              <a:solidFill>
                <a:schemeClr val="bg1"/>
              </a:solidFill>
            </a:endParaRPr>
          </a:p>
        </p:txBody>
      </p:sp>
    </p:spTree>
    <p:extLst>
      <p:ext uri="{BB962C8B-B14F-4D97-AF65-F5344CB8AC3E}">
        <p14:creationId xmlns:p14="http://schemas.microsoft.com/office/powerpoint/2010/main" val="1233604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387</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Chaparral Pro Light</vt:lpstr>
      <vt:lpstr>Office Theme</vt:lpstr>
      <vt:lpstr>PowerPoint Presentation</vt:lpstr>
      <vt:lpstr>PowerPoint Presentation</vt:lpstr>
      <vt:lpstr>PowerPoint Presentation</vt:lpstr>
      <vt:lpstr>PowerPoint Presentation</vt:lpstr>
      <vt:lpstr>Family Sharing </vt:lpstr>
      <vt:lpstr>PowerPoint Presentation</vt:lpstr>
      <vt:lpstr>Family Sharing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19</cp:revision>
  <dcterms:created xsi:type="dcterms:W3CDTF">2020-12-01T20:11:11Z</dcterms:created>
  <dcterms:modified xsi:type="dcterms:W3CDTF">2020-12-17T12:41:17Z</dcterms:modified>
</cp:coreProperties>
</file>