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9" r:id="rId3"/>
    <p:sldId id="258" r:id="rId4"/>
    <p:sldId id="260" r:id="rId5"/>
    <p:sldId id="262" r:id="rId6"/>
    <p:sldId id="263" r:id="rId7"/>
    <p:sldId id="276" r:id="rId8"/>
    <p:sldId id="277" r:id="rId9"/>
    <p:sldId id="265" r:id="rId10"/>
    <p:sldId id="269" r:id="rId11"/>
    <p:sldId id="267"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9B"/>
    <a:srgbClr val="BDB9D0"/>
    <a:srgbClr val="F1C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6327"/>
  </p:normalViewPr>
  <p:slideViewPr>
    <p:cSldViewPr snapToGrid="0" snapToObjects="1">
      <p:cViewPr varScale="1">
        <p:scale>
          <a:sx n="125" d="100"/>
          <a:sy n="125"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6D76-1243-A146-9D25-A1633450B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060B6-C59E-8C46-A609-B086C2F6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EB056-C0E9-8444-BF63-6F1B63A83115}"/>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56EF227B-692B-AB4D-B195-E6C0C0CF0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40473-D842-3D46-A1BD-D1B668B786A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61179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AC83-497B-3F4C-8529-5C4B84B5A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EC95D-0187-A840-96C4-5E08F7883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2C2A2-A06C-934D-BE12-DBA394D33515}"/>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37CF5006-88E4-3947-A176-E6B909DC1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E2464-DDF7-A74B-ABBF-6B11B5B1F04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162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B101F-C9FD-4646-8042-C2FF40E75B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30EA6-985B-2743-A932-31B58592B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4698-17F4-BF49-81E4-935B609D284B}"/>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D435EC41-13E6-D842-B8DE-685366F8B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A0687-1DAF-1A4A-8509-7491420F57A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4788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8D1E-791A-2540-B413-1855BD3FD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53302-7C47-2E47-9D55-87B9BA73C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0BCF-EBD3-5C4E-8884-14E03AC20C8D}"/>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B62A2D73-39CD-7548-B6AD-2E6A52BC0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9F5C1-6A47-D24E-A29E-417112E8260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419995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32F4-94A6-B449-A484-296E9DDD0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FD2B90-5653-254A-A7B1-349738862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38745-1FC2-AB4A-B531-D0BB31F09055}"/>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4C2C055D-932E-2641-B6CB-91823B59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A445F-82A7-C74F-891E-A18C1124BB4D}"/>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88448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2647-1C32-574D-AF5E-09AA9DDF1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F3526-BA5C-4F4D-8C6F-B6EEE86D5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06F61-3A82-FF44-A2B6-41A03E56E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2E0AE-9BD1-F948-A1A9-40A12719439C}"/>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6" name="Footer Placeholder 5">
            <a:extLst>
              <a:ext uri="{FF2B5EF4-FFF2-40B4-BE49-F238E27FC236}">
                <a16:creationId xmlns:a16="http://schemas.microsoft.com/office/drawing/2014/main" id="{12769F60-12F1-3948-A839-70E37289E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462A2-95C9-A24D-97A1-D976D32EB20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2876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534D-6433-D84B-BC76-8410B36FA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533C3-95A2-CF4B-A13E-E11F0F88C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1CF2E7-D6EB-B94F-A2C1-03EF6276B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D5F79-C20E-8C41-B9E0-F6E41638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68F26-B72A-154A-AD91-9B09412A6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F9AAF-027E-6D4F-BDAD-D635F9BF6451}"/>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8" name="Footer Placeholder 7">
            <a:extLst>
              <a:ext uri="{FF2B5EF4-FFF2-40B4-BE49-F238E27FC236}">
                <a16:creationId xmlns:a16="http://schemas.microsoft.com/office/drawing/2014/main" id="{41EDA64C-92A6-5040-B9C3-1AB21975F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9181ED-0C3E-624A-841A-9B1C49C5D483}"/>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32382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F4E8-731E-2E4F-8B95-F29B7F95D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D17B4-1400-EA47-9F14-0DF7CA0AA7E2}"/>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4" name="Footer Placeholder 3">
            <a:extLst>
              <a:ext uri="{FF2B5EF4-FFF2-40B4-BE49-F238E27FC236}">
                <a16:creationId xmlns:a16="http://schemas.microsoft.com/office/drawing/2014/main" id="{93E67CBC-F969-5341-9A51-6D6ED8ECC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42510-2068-4F45-A972-02B2DF2BDA6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77207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6D228-7A7D-1C46-9AE8-A6A9A0FD35A9}"/>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3" name="Footer Placeholder 2">
            <a:extLst>
              <a:ext uri="{FF2B5EF4-FFF2-40B4-BE49-F238E27FC236}">
                <a16:creationId xmlns:a16="http://schemas.microsoft.com/office/drawing/2014/main" id="{092E90F2-C0D6-5840-8064-A0A5CE079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9419A-3FF3-1143-A73E-F0587551775F}"/>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6450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057B-AA82-AF47-B950-C4F2C7ABA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1CFDF-5D3E-3F48-944D-FD3C8233B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BC54A-0DC0-A641-886A-0ACCA0F2D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18A33-222E-E248-926B-B8CAD81CD0B7}"/>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6" name="Footer Placeholder 5">
            <a:extLst>
              <a:ext uri="{FF2B5EF4-FFF2-40B4-BE49-F238E27FC236}">
                <a16:creationId xmlns:a16="http://schemas.microsoft.com/office/drawing/2014/main" id="{24FF212D-CC80-F148-A34D-68713BB04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A765A-C3FA-8E43-97B0-84D48E55B56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01370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DA4F-C9D3-6D4C-BB44-EA9A3E00E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3C22F-406C-6C40-B7F5-28B939C58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0854E-1909-6D4E-8340-9986E8217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9FC37-084B-C749-8973-FFC86804FEA3}"/>
              </a:ext>
            </a:extLst>
          </p:cNvPr>
          <p:cNvSpPr>
            <a:spLocks noGrp="1"/>
          </p:cNvSpPr>
          <p:nvPr>
            <p:ph type="dt" sz="half" idx="10"/>
          </p:nvPr>
        </p:nvSpPr>
        <p:spPr/>
        <p:txBody>
          <a:bodyPr/>
          <a:lstStyle/>
          <a:p>
            <a:fld id="{2E848355-841A-F546-83D7-1F944305AFBF}" type="datetimeFigureOut">
              <a:rPr lang="en-US" smtClean="0"/>
              <a:t>4/19/2021</a:t>
            </a:fld>
            <a:endParaRPr lang="en-US"/>
          </a:p>
        </p:txBody>
      </p:sp>
      <p:sp>
        <p:nvSpPr>
          <p:cNvPr id="6" name="Footer Placeholder 5">
            <a:extLst>
              <a:ext uri="{FF2B5EF4-FFF2-40B4-BE49-F238E27FC236}">
                <a16:creationId xmlns:a16="http://schemas.microsoft.com/office/drawing/2014/main" id="{09FC95CE-E307-E540-B65C-FB116770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F4D72-B7CC-C54F-9AA5-E8FCBD6E4375}"/>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65413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8EE2B-82C8-A744-A3D4-6B3628BCD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5CC14-20A0-C040-AF8B-59EC8AF9A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AB12A-8FDC-2C42-BCDC-D1294C393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48355-841A-F546-83D7-1F944305AFBF}" type="datetimeFigureOut">
              <a:rPr lang="en-US" smtClean="0"/>
              <a:t>4/19/2021</a:t>
            </a:fld>
            <a:endParaRPr lang="en-US"/>
          </a:p>
        </p:txBody>
      </p:sp>
      <p:sp>
        <p:nvSpPr>
          <p:cNvPr id="5" name="Footer Placeholder 4">
            <a:extLst>
              <a:ext uri="{FF2B5EF4-FFF2-40B4-BE49-F238E27FC236}">
                <a16:creationId xmlns:a16="http://schemas.microsoft.com/office/drawing/2014/main" id="{8556F4EB-92FA-1D45-B292-F15666E9F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C3601-EED7-DD4B-B809-FA44A9164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06626-1B4D-3D4C-A30D-747A7FE0AF03}" type="slidenum">
              <a:rPr lang="en-US" smtClean="0"/>
              <a:t>‹#›</a:t>
            </a:fld>
            <a:endParaRPr lang="en-US"/>
          </a:p>
        </p:txBody>
      </p:sp>
    </p:spTree>
    <p:extLst>
      <p:ext uri="{BB962C8B-B14F-4D97-AF65-F5344CB8AC3E}">
        <p14:creationId xmlns:p14="http://schemas.microsoft.com/office/powerpoint/2010/main" val="343792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1SpNKkeOAGY" TargetMode="External"/><Relationship Id="rId2" Type="http://schemas.openxmlformats.org/officeDocument/2006/relationships/slideLayout" Target="../slideLayouts/slideLayout6.xml"/><Relationship Id="rId1" Type="http://schemas.openxmlformats.org/officeDocument/2006/relationships/video" Target="https://www.youtube.com/embed/1SpNKkeOAGY"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26306" y="-175260"/>
            <a:ext cx="12218305" cy="7193034"/>
          </a:xfrm>
          <a:prstGeom prst="rect">
            <a:avLst/>
          </a:prstGeom>
        </p:spPr>
      </p:pic>
      <p:sp>
        <p:nvSpPr>
          <p:cNvPr id="7" name="Rectangle 6"/>
          <p:cNvSpPr/>
          <p:nvPr/>
        </p:nvSpPr>
        <p:spPr>
          <a:xfrm>
            <a:off x="1524000" y="375511"/>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506763" y="3373923"/>
            <a:ext cx="5361354" cy="769441"/>
          </a:xfrm>
          <a:prstGeom prst="rect">
            <a:avLst/>
          </a:prstGeom>
          <a:noFill/>
        </p:spPr>
        <p:txBody>
          <a:bodyPr wrap="square" rtlCol="0">
            <a:spAutoFit/>
          </a:bodyPr>
          <a:lstStyle/>
          <a:p>
            <a:pPr algn="ctr"/>
            <a:r>
              <a:rPr lang="en-US" sz="6600" b="1" baseline="30000" dirty="0" smtClean="0">
                <a:solidFill>
                  <a:schemeClr val="bg1"/>
                </a:solidFill>
              </a:rPr>
              <a:t>Lesson 9 – Week 1</a:t>
            </a:r>
            <a:endParaRPr lang="en-US" sz="6600" b="1" baseline="30000" dirty="0">
              <a:solidFill>
                <a:schemeClr val="bg1"/>
              </a:solidFill>
            </a:endParaRPr>
          </a:p>
        </p:txBody>
      </p:sp>
      <p:sp>
        <p:nvSpPr>
          <p:cNvPr id="9" name="Title 1"/>
          <p:cNvSpPr txBox="1">
            <a:spLocks/>
          </p:cNvSpPr>
          <p:nvPr/>
        </p:nvSpPr>
        <p:spPr>
          <a:xfrm>
            <a:off x="1562100" y="160511"/>
            <a:ext cx="9144000" cy="1108445"/>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t>FAMILIES FORMING DISCIPLES</a:t>
            </a:r>
          </a:p>
        </p:txBody>
      </p:sp>
    </p:spTree>
    <p:extLst>
      <p:ext uri="{BB962C8B-B14F-4D97-AF65-F5344CB8AC3E}">
        <p14:creationId xmlns:p14="http://schemas.microsoft.com/office/powerpoint/2010/main" val="2837667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3003" y="3809017"/>
            <a:ext cx="6137848" cy="3347917"/>
          </a:xfrm>
          <a:prstGeom prst="rect">
            <a:avLst/>
          </a:prstGeom>
        </p:spPr>
      </p:pic>
      <p:sp>
        <p:nvSpPr>
          <p:cNvPr id="3" name="Rectangle 2"/>
          <p:cNvSpPr/>
          <p:nvPr/>
        </p:nvSpPr>
        <p:spPr>
          <a:xfrm>
            <a:off x="-76200" y="-216396"/>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2" name="TextBox 1"/>
          <p:cNvSpPr txBox="1"/>
          <p:nvPr/>
        </p:nvSpPr>
        <p:spPr>
          <a:xfrm>
            <a:off x="487680" y="1386840"/>
            <a:ext cx="11430000" cy="3970318"/>
          </a:xfrm>
          <a:prstGeom prst="rect">
            <a:avLst/>
          </a:prstGeom>
          <a:noFill/>
        </p:spPr>
        <p:txBody>
          <a:bodyPr wrap="square" rtlCol="0">
            <a:spAutoFit/>
          </a:bodyPr>
          <a:lstStyle/>
          <a:p>
            <a:pPr algn="ctr"/>
            <a:r>
              <a:rPr lang="en-US" sz="4400" baseline="30000" dirty="0"/>
              <a:t>We are the Church, the Body of Christ, so each one of us and each family here has a mission to be Jesus’ witnesses.  </a:t>
            </a:r>
            <a:endParaRPr lang="en-US" sz="4400" baseline="30000" dirty="0" smtClean="0"/>
          </a:p>
          <a:p>
            <a:pPr algn="ctr"/>
            <a:endParaRPr lang="en-US" sz="4400" baseline="30000" dirty="0"/>
          </a:p>
          <a:p>
            <a:pPr algn="ctr"/>
            <a:endParaRPr lang="en-US" sz="5400" baseline="30000" dirty="0" smtClean="0"/>
          </a:p>
          <a:p>
            <a:pPr algn="ctr"/>
            <a:r>
              <a:rPr lang="en-US" sz="5400" baseline="30000" dirty="0" smtClean="0"/>
              <a:t>How </a:t>
            </a:r>
            <a:r>
              <a:rPr lang="en-US" sz="5400" baseline="30000" dirty="0"/>
              <a:t>are you a witness for Jesus?  </a:t>
            </a:r>
            <a:endParaRPr lang="en-US" sz="5400" baseline="30000" dirty="0" smtClean="0"/>
          </a:p>
          <a:p>
            <a:pPr algn="ctr"/>
            <a:r>
              <a:rPr lang="en-US" sz="5400" baseline="30000" dirty="0" smtClean="0"/>
              <a:t>How </a:t>
            </a:r>
            <a:r>
              <a:rPr lang="en-US" sz="5400" baseline="30000" dirty="0"/>
              <a:t>is your family a witness for Jesus?</a:t>
            </a:r>
          </a:p>
          <a:p>
            <a:endParaRPr lang="en-US" sz="2800" i="1" dirty="0"/>
          </a:p>
          <a:p>
            <a:endParaRPr lang="en-US" sz="2800" dirty="0"/>
          </a:p>
        </p:txBody>
      </p:sp>
    </p:spTree>
    <p:extLst>
      <p:ext uri="{BB962C8B-B14F-4D97-AF65-F5344CB8AC3E}">
        <p14:creationId xmlns:p14="http://schemas.microsoft.com/office/powerpoint/2010/main" val="3131014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87535-5563-4646-A9A7-55C18023A2E7}"/>
              </a:ext>
            </a:extLst>
          </p:cNvPr>
          <p:cNvSpPr txBox="1"/>
          <p:nvPr/>
        </p:nvSpPr>
        <p:spPr>
          <a:xfrm>
            <a:off x="1645919" y="2083995"/>
            <a:ext cx="8819804" cy="3272691"/>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t>Have </a:t>
            </a:r>
            <a:r>
              <a:rPr lang="en-US" sz="3600" dirty="0"/>
              <a:t>a Family Movie Night and together watch the videos on Pentecost.</a:t>
            </a:r>
          </a:p>
          <a:p>
            <a:pPr marL="571500" indent="-571500">
              <a:buFont typeface="Arial" panose="020B0604020202020204" pitchFamily="34" charset="0"/>
              <a:buChar char="•"/>
            </a:pPr>
            <a:r>
              <a:rPr lang="en-US" sz="3600" dirty="0"/>
              <a:t>Together pray for the release and outpouring of the fullness of the Holy Spirit in the life of your </a:t>
            </a:r>
            <a:r>
              <a:rPr lang="en-US" sz="3600" dirty="0" smtClean="0"/>
              <a:t>family</a:t>
            </a:r>
            <a:r>
              <a:rPr lang="en-US" sz="4000" baseline="30000" dirty="0" smtClean="0"/>
              <a:t> </a:t>
            </a:r>
            <a:endParaRPr lang="en-US" sz="4000" baseline="30000" dirty="0"/>
          </a:p>
          <a:p>
            <a:pPr marL="571500" indent="-571500">
              <a:buFont typeface="Arial" panose="020B0604020202020204" pitchFamily="34" charset="0"/>
              <a:buChar char="•"/>
            </a:pPr>
            <a:endParaRPr lang="en-US" sz="4000" baseline="30000" dirty="0"/>
          </a:p>
        </p:txBody>
      </p:sp>
      <p:sp>
        <p:nvSpPr>
          <p:cNvPr id="4" name="Rectangle 3"/>
          <p:cNvSpPr/>
          <p:nvPr/>
        </p:nvSpPr>
        <p:spPr>
          <a:xfrm>
            <a:off x="0" y="0"/>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Mission</a:t>
            </a:r>
            <a:endParaRPr lang="en-US" sz="3600" b="1" dirty="0">
              <a:latin typeface="+mn-lt"/>
            </a:endParaRPr>
          </a:p>
        </p:txBody>
      </p:sp>
    </p:spTree>
    <p:extLst>
      <p:ext uri="{BB962C8B-B14F-4D97-AF65-F5344CB8AC3E}">
        <p14:creationId xmlns:p14="http://schemas.microsoft.com/office/powerpoint/2010/main" val="3157243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b="24581"/>
          <a:stretch/>
        </p:blipFill>
        <p:spPr>
          <a:xfrm>
            <a:off x="-844" y="879636"/>
            <a:ext cx="12191999" cy="5970870"/>
          </a:xfrm>
          <a:prstGeom prst="rect">
            <a:avLst/>
          </a:prstGeom>
        </p:spPr>
      </p:pic>
      <p:sp>
        <p:nvSpPr>
          <p:cNvPr id="3" name="Rectangle 2"/>
          <p:cNvSpPr/>
          <p:nvPr/>
        </p:nvSpPr>
        <p:spPr>
          <a:xfrm>
            <a:off x="-844" y="0"/>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Close in Prayer</a:t>
            </a:r>
            <a:endParaRPr lang="en-US" sz="3600" b="1" dirty="0">
              <a:latin typeface="+mn-lt"/>
            </a:endParaRPr>
          </a:p>
        </p:txBody>
      </p:sp>
      <p:sp>
        <p:nvSpPr>
          <p:cNvPr id="2" name="TextBox 1"/>
          <p:cNvSpPr txBox="1"/>
          <p:nvPr/>
        </p:nvSpPr>
        <p:spPr>
          <a:xfrm>
            <a:off x="985411" y="5421323"/>
            <a:ext cx="10406489" cy="2031325"/>
          </a:xfrm>
          <a:prstGeom prst="rect">
            <a:avLst/>
          </a:prstGeom>
          <a:noFill/>
        </p:spPr>
        <p:txBody>
          <a:bodyPr wrap="square" rtlCol="0">
            <a:spAutoFit/>
          </a:bodyPr>
          <a:lstStyle/>
          <a:p>
            <a:r>
              <a:rPr lang="en-US" sz="2400" dirty="0" smtClean="0">
                <a:solidFill>
                  <a:schemeClr val="bg1"/>
                </a:solidFill>
              </a:rPr>
              <a:t>Gather around your prayer space/home altar and use </a:t>
            </a:r>
            <a:r>
              <a:rPr lang="en-US" sz="2400" dirty="0">
                <a:solidFill>
                  <a:schemeClr val="bg1"/>
                </a:solidFill>
              </a:rPr>
              <a:t>the Rosary for Children pamphlets/booklets </a:t>
            </a:r>
            <a:r>
              <a:rPr lang="en-US" sz="2400" dirty="0" smtClean="0">
                <a:solidFill>
                  <a:schemeClr val="bg1"/>
                </a:solidFill>
              </a:rPr>
              <a:t>to pray one </a:t>
            </a:r>
            <a:r>
              <a:rPr lang="en-US" sz="2400" dirty="0">
                <a:solidFill>
                  <a:schemeClr val="bg1"/>
                </a:solidFill>
              </a:rPr>
              <a:t>decade of the Rosary </a:t>
            </a:r>
            <a:r>
              <a:rPr lang="en-US" sz="2400" dirty="0" smtClean="0">
                <a:solidFill>
                  <a:schemeClr val="bg1"/>
                </a:solidFill>
              </a:rPr>
              <a:t>together </a:t>
            </a:r>
            <a:r>
              <a:rPr lang="en-US" sz="2400" dirty="0">
                <a:solidFill>
                  <a:schemeClr val="bg1"/>
                </a:solidFill>
              </a:rPr>
              <a:t>in which </a:t>
            </a:r>
            <a:r>
              <a:rPr lang="en-US" sz="2400" dirty="0" smtClean="0">
                <a:solidFill>
                  <a:schemeClr val="bg1"/>
                </a:solidFill>
              </a:rPr>
              <a:t>we will </a:t>
            </a:r>
            <a:r>
              <a:rPr lang="en-US" sz="2400" dirty="0">
                <a:solidFill>
                  <a:schemeClr val="bg1"/>
                </a:solidFill>
              </a:rPr>
              <a:t>meditate on the Second Glorious Mystery of Jesus’ Ascension into Heaven.</a:t>
            </a:r>
          </a:p>
          <a:p>
            <a:endParaRPr lang="en-US" sz="5400" dirty="0">
              <a:solidFill>
                <a:schemeClr val="bg1"/>
              </a:solidFill>
            </a:endParaRPr>
          </a:p>
        </p:txBody>
      </p:sp>
    </p:spTree>
    <p:extLst>
      <p:ext uri="{BB962C8B-B14F-4D97-AF65-F5344CB8AC3E}">
        <p14:creationId xmlns:p14="http://schemas.microsoft.com/office/powerpoint/2010/main" val="2299515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85189"/>
            <a:ext cx="10058400" cy="6706404"/>
          </a:xfrm>
          <a:prstGeom prst="rect">
            <a:avLst/>
          </a:prstGeom>
        </p:spPr>
      </p:pic>
      <p:sp>
        <p:nvSpPr>
          <p:cNvPr id="3" name="Rectangle 2">
            <a:extLst>
              <a:ext uri="{FF2B5EF4-FFF2-40B4-BE49-F238E27FC236}">
                <a16:creationId xmlns:a16="http://schemas.microsoft.com/office/drawing/2014/main" id="{00930B41-B0FF-7944-9C52-1DEFBE8F6834}"/>
              </a:ext>
            </a:extLst>
          </p:cNvPr>
          <p:cNvSpPr/>
          <p:nvPr/>
        </p:nvSpPr>
        <p:spPr>
          <a:xfrm>
            <a:off x="2385559" y="1253565"/>
            <a:ext cx="7388027" cy="6227346"/>
          </a:xfrm>
          <a:prstGeom prst="rect">
            <a:avLst/>
          </a:prstGeom>
        </p:spPr>
        <p:txBody>
          <a:bodyPr wrap="square">
            <a:spAutoFit/>
          </a:bodyPr>
          <a:lstStyle/>
          <a:p>
            <a:pPr algn="ctr"/>
            <a:r>
              <a:rPr lang="en-US" sz="3600" b="1" baseline="30000" dirty="0"/>
              <a:t>Prayer to the Holy Spirit</a:t>
            </a:r>
            <a:endParaRPr lang="en-US" sz="3600" baseline="30000" dirty="0"/>
          </a:p>
          <a:p>
            <a:r>
              <a:rPr lang="en-US" sz="3600" baseline="30000" dirty="0"/>
              <a:t>Come, Holy Spirit, fill the hearts of Your faithful.</a:t>
            </a:r>
          </a:p>
          <a:p>
            <a:r>
              <a:rPr lang="en-US" sz="3600" baseline="30000" dirty="0"/>
              <a:t>And kindle in them the fire of Your love.</a:t>
            </a:r>
          </a:p>
          <a:p>
            <a:r>
              <a:rPr lang="en-US" sz="3600" baseline="30000" dirty="0"/>
              <a:t>Send forth Your Spirit and they shall be created.</a:t>
            </a:r>
          </a:p>
          <a:p>
            <a:r>
              <a:rPr lang="en-US" sz="3600" baseline="30000" dirty="0"/>
              <a:t>And You will renew the face of the earth</a:t>
            </a:r>
            <a:r>
              <a:rPr lang="en-US" sz="3600" baseline="30000" dirty="0" smtClean="0"/>
              <a:t>.</a:t>
            </a:r>
          </a:p>
          <a:p>
            <a:endParaRPr lang="en-US" sz="3600" baseline="30000" dirty="0"/>
          </a:p>
          <a:p>
            <a:r>
              <a:rPr lang="en-US" sz="3600" baseline="30000" dirty="0"/>
              <a:t>Lord,</a:t>
            </a:r>
          </a:p>
          <a:p>
            <a:r>
              <a:rPr lang="en-US" sz="3600" baseline="30000" dirty="0"/>
              <a:t>by the light of the Holy Spirit</a:t>
            </a:r>
          </a:p>
          <a:p>
            <a:r>
              <a:rPr lang="en-US" sz="3600" baseline="30000" dirty="0"/>
              <a:t>You have taught the hearts of Your faithful.</a:t>
            </a:r>
          </a:p>
          <a:p>
            <a:r>
              <a:rPr lang="en-US" sz="3600" baseline="30000" dirty="0"/>
              <a:t>In the same Spirit</a:t>
            </a:r>
          </a:p>
          <a:p>
            <a:r>
              <a:rPr lang="en-US" sz="3600" baseline="30000" dirty="0"/>
              <a:t>help us to relish what is right</a:t>
            </a:r>
          </a:p>
          <a:p>
            <a:r>
              <a:rPr lang="en-US" sz="3600" baseline="30000" dirty="0"/>
              <a:t>and always rejoice in Your consolation.</a:t>
            </a:r>
          </a:p>
          <a:p>
            <a:r>
              <a:rPr lang="en-US" sz="3600" baseline="30000" dirty="0"/>
              <a:t>We ask this through Christ our Lord.</a:t>
            </a:r>
          </a:p>
          <a:p>
            <a:r>
              <a:rPr lang="en-US" sz="3600" baseline="30000" dirty="0"/>
              <a:t>Amen.</a:t>
            </a:r>
          </a:p>
          <a:p>
            <a:endParaRPr lang="en-US" sz="4000" baseline="30000" dirty="0"/>
          </a:p>
          <a:p>
            <a:r>
              <a:rPr lang="en-US" dirty="0"/>
              <a:t/>
            </a:r>
            <a:br>
              <a:rPr lang="en-US" dirty="0"/>
            </a:br>
            <a:endParaRPr lang="en-US" dirty="0" smtClean="0"/>
          </a:p>
        </p:txBody>
      </p:sp>
      <p:sp>
        <p:nvSpPr>
          <p:cNvPr id="4" name="Rectangle 3"/>
          <p:cNvSpPr/>
          <p:nvPr/>
        </p:nvSpPr>
        <p:spPr>
          <a:xfrm>
            <a:off x="0" y="-250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p:cNvSpPr txBox="1">
            <a:spLocks/>
          </p:cNvSpPr>
          <p:nvPr/>
        </p:nvSpPr>
        <p:spPr>
          <a:xfrm>
            <a:off x="2783497" y="175040"/>
            <a:ext cx="6537082" cy="1364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baseline="30000" dirty="0" smtClean="0"/>
              <a:t>Opening Prayer</a:t>
            </a:r>
            <a:endParaRPr lang="en-US" sz="8000" b="1" baseline="30000" dirty="0"/>
          </a:p>
        </p:txBody>
      </p:sp>
    </p:spTree>
    <p:extLst>
      <p:ext uri="{BB962C8B-B14F-4D97-AF65-F5344CB8AC3E}">
        <p14:creationId xmlns:p14="http://schemas.microsoft.com/office/powerpoint/2010/main" val="3552516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0" y="33251"/>
            <a:ext cx="12192000" cy="682475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a:extLst>
              <a:ext uri="{FF2B5EF4-FFF2-40B4-BE49-F238E27FC236}">
                <a16:creationId xmlns:a16="http://schemas.microsoft.com/office/drawing/2014/main" id="{3DD6F857-897C-8443-9D88-160D081BE820}"/>
              </a:ext>
            </a:extLst>
          </p:cNvPr>
          <p:cNvSpPr>
            <a:spLocks noGrp="1"/>
          </p:cNvSpPr>
          <p:nvPr>
            <p:ph type="title"/>
          </p:nvPr>
        </p:nvSpPr>
        <p:spPr>
          <a:xfrm>
            <a:off x="838200" y="227965"/>
            <a:ext cx="10515600" cy="1325563"/>
          </a:xfrm>
        </p:spPr>
        <p:txBody>
          <a:bodyPr>
            <a:normAutofit fontScale="90000"/>
          </a:bodyPr>
          <a:lstStyle/>
          <a:p>
            <a:pPr algn="ctr"/>
            <a:r>
              <a:rPr lang="en-US" sz="6700" b="1" dirty="0">
                <a:latin typeface="+mn-lt"/>
              </a:rPr>
              <a:t>Goals</a:t>
            </a:r>
            <a:r>
              <a:rPr lang="en-US" dirty="0"/>
              <a:t/>
            </a:r>
            <a:br>
              <a:rPr lang="en-US" dirty="0"/>
            </a:br>
            <a:endParaRPr lang="en-US" dirty="0"/>
          </a:p>
        </p:txBody>
      </p:sp>
      <p:sp>
        <p:nvSpPr>
          <p:cNvPr id="3" name="Rectangle 2">
            <a:extLst>
              <a:ext uri="{FF2B5EF4-FFF2-40B4-BE49-F238E27FC236}">
                <a16:creationId xmlns:a16="http://schemas.microsoft.com/office/drawing/2014/main" id="{83E12D71-EFDE-CF44-BEFD-72F0C8FAC6D3}"/>
              </a:ext>
            </a:extLst>
          </p:cNvPr>
          <p:cNvSpPr/>
          <p:nvPr/>
        </p:nvSpPr>
        <p:spPr>
          <a:xfrm>
            <a:off x="523951" y="1506634"/>
            <a:ext cx="11144097" cy="1938992"/>
          </a:xfrm>
          <a:prstGeom prst="rect">
            <a:avLst/>
          </a:prstGeom>
        </p:spPr>
        <p:txBody>
          <a:bodyPr wrap="square">
            <a:spAutoFit/>
          </a:bodyPr>
          <a:lstStyle/>
          <a:p>
            <a:pPr marL="571500" indent="-571500">
              <a:buFont typeface="Arial" panose="020B0604020202020204" pitchFamily="34" charset="0"/>
              <a:buChar char="•"/>
            </a:pPr>
            <a:r>
              <a:rPr lang="en-US" sz="4000" baseline="30000" dirty="0"/>
              <a:t>Families will reflect on the Ascension of Jesus, the mission He gave to the Church, as well as their own family’s mission</a:t>
            </a:r>
          </a:p>
          <a:p>
            <a:pPr marL="571500" indent="-571500">
              <a:buFont typeface="Arial" panose="020B0604020202020204" pitchFamily="34" charset="0"/>
              <a:buChar char="•"/>
            </a:pPr>
            <a:r>
              <a:rPr lang="en-US" sz="4000" baseline="30000" dirty="0"/>
              <a:t>Families will reflect on the coming or Descent of the Holy Spirit at Pentecost</a:t>
            </a:r>
          </a:p>
          <a:p>
            <a:pPr marL="571500" indent="-571500">
              <a:buFont typeface="Arial" panose="020B0604020202020204" pitchFamily="34" charset="0"/>
              <a:buChar char="•"/>
            </a:pPr>
            <a:r>
              <a:rPr lang="en-US" sz="4000" baseline="30000" dirty="0"/>
              <a:t>Families will reflect on their </a:t>
            </a:r>
            <a:r>
              <a:rPr lang="en-US" sz="4000" i="1" baseline="30000" dirty="0"/>
              <a:t>Living-the-Easter-Season Family Plan</a:t>
            </a:r>
            <a:endParaRPr lang="en-US" sz="16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629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17" y="1834457"/>
            <a:ext cx="12546604" cy="5023543"/>
          </a:xfrm>
          <a:prstGeom prst="rect">
            <a:avLst/>
          </a:prstGeom>
        </p:spPr>
      </p:pic>
      <p:sp>
        <p:nvSpPr>
          <p:cNvPr id="3" name="Rectangle 2">
            <a:extLst>
              <a:ext uri="{FF2B5EF4-FFF2-40B4-BE49-F238E27FC236}">
                <a16:creationId xmlns:a16="http://schemas.microsoft.com/office/drawing/2014/main" id="{CA6F3A0F-14A7-794D-ABA7-D957D7E8C505}"/>
              </a:ext>
            </a:extLst>
          </p:cNvPr>
          <p:cNvSpPr/>
          <p:nvPr/>
        </p:nvSpPr>
        <p:spPr>
          <a:xfrm>
            <a:off x="1665301" y="1523527"/>
            <a:ext cx="8861397" cy="2800767"/>
          </a:xfrm>
          <a:prstGeom prst="rect">
            <a:avLst/>
          </a:prstGeom>
        </p:spPr>
        <p:txBody>
          <a:bodyPr wrap="square">
            <a:spAutoFit/>
          </a:bodyPr>
          <a:lstStyle/>
          <a:p>
            <a:pPr algn="ctr"/>
            <a:r>
              <a:rPr lang="en-US" sz="6600" baseline="30000" dirty="0"/>
              <a:t>Questions:  </a:t>
            </a:r>
            <a:endParaRPr lang="en-US" sz="6600" baseline="30000" dirty="0" smtClean="0"/>
          </a:p>
          <a:p>
            <a:pPr algn="ctr"/>
            <a:r>
              <a:rPr lang="en-US" sz="6600" baseline="30000" dirty="0" smtClean="0"/>
              <a:t>What </a:t>
            </a:r>
            <a:r>
              <a:rPr lang="en-US" sz="6600" baseline="30000" dirty="0"/>
              <a:t>is your most favorite thing about Spring? What is your least favorite thing about Spring?</a:t>
            </a:r>
          </a:p>
        </p:txBody>
      </p:sp>
      <p:sp>
        <p:nvSpPr>
          <p:cNvPr id="5" name="Rectangle 4"/>
          <p:cNvSpPr/>
          <p:nvPr/>
        </p:nvSpPr>
        <p:spPr>
          <a:xfrm>
            <a:off x="-29817" y="0"/>
            <a:ext cx="122682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latin typeface="+mn-lt"/>
              </a:rPr>
              <a:t>Ice Breaker</a:t>
            </a:r>
            <a:endParaRPr lang="en-US" dirty="0"/>
          </a:p>
        </p:txBody>
      </p:sp>
    </p:spTree>
    <p:extLst>
      <p:ext uri="{BB962C8B-B14F-4D97-AF65-F5344CB8AC3E}">
        <p14:creationId xmlns:p14="http://schemas.microsoft.com/office/powerpoint/2010/main" val="1982770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9346" b="9720"/>
          <a:stretch/>
        </p:blipFill>
        <p:spPr>
          <a:xfrm>
            <a:off x="-13302" y="-14990"/>
            <a:ext cx="12205301" cy="6865495"/>
          </a:xfrm>
          <a:prstGeom prst="rect">
            <a:avLst/>
          </a:prstGeom>
        </p:spPr>
      </p:pic>
      <p:sp>
        <p:nvSpPr>
          <p:cNvPr id="4" name="Rectangle 3">
            <a:extLst>
              <a:ext uri="{FF2B5EF4-FFF2-40B4-BE49-F238E27FC236}">
                <a16:creationId xmlns:a16="http://schemas.microsoft.com/office/drawing/2014/main" id="{D7C84949-FF17-2744-B4C9-0DEC17DA331F}"/>
              </a:ext>
            </a:extLst>
          </p:cNvPr>
          <p:cNvSpPr/>
          <p:nvPr/>
        </p:nvSpPr>
        <p:spPr>
          <a:xfrm>
            <a:off x="539262" y="797717"/>
            <a:ext cx="11306487" cy="4196020"/>
          </a:xfrm>
          <a:prstGeom prst="rect">
            <a:avLst/>
          </a:prstGeom>
        </p:spPr>
        <p:txBody>
          <a:bodyPr wrap="square">
            <a:spAutoFit/>
          </a:bodyPr>
          <a:lstStyle/>
          <a:p>
            <a:pPr algn="ctr"/>
            <a:r>
              <a:rPr lang="en-US" sz="8000" b="1" baseline="30000" dirty="0">
                <a:solidFill>
                  <a:schemeClr val="bg1"/>
                </a:solidFill>
                <a:effectLst>
                  <a:outerShdw blurRad="38100" dist="38100" dir="2700000" algn="tl">
                    <a:srgbClr val="000000">
                      <a:alpha val="43137"/>
                    </a:srgbClr>
                  </a:outerShdw>
                </a:effectLst>
              </a:rPr>
              <a:t>We learned many different prayers including the Rosary and the Chaplet of Divine Mercy this year.  Of all the different prayers said throughout this year, which is your favorite and why?</a:t>
            </a:r>
          </a:p>
        </p:txBody>
      </p:sp>
    </p:spTree>
    <p:extLst>
      <p:ext uri="{BB962C8B-B14F-4D97-AF65-F5344CB8AC3E}">
        <p14:creationId xmlns:p14="http://schemas.microsoft.com/office/powerpoint/2010/main" val="1291104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0210" y="1553757"/>
            <a:ext cx="4740071" cy="4345065"/>
          </a:xfrm>
          <a:prstGeom prst="rect">
            <a:avLst/>
          </a:prstGeom>
        </p:spPr>
      </p:pic>
      <p:sp>
        <p:nvSpPr>
          <p:cNvPr id="3" name="Rectangle 2">
            <a:extLst>
              <a:ext uri="{FF2B5EF4-FFF2-40B4-BE49-F238E27FC236}">
                <a16:creationId xmlns:a16="http://schemas.microsoft.com/office/drawing/2014/main" id="{86DE95F2-6676-D840-88A6-FDD60B160EE5}"/>
              </a:ext>
            </a:extLst>
          </p:cNvPr>
          <p:cNvSpPr/>
          <p:nvPr/>
        </p:nvSpPr>
        <p:spPr>
          <a:xfrm>
            <a:off x="363416" y="1431762"/>
            <a:ext cx="7221608" cy="5016758"/>
          </a:xfrm>
          <a:prstGeom prst="rect">
            <a:avLst/>
          </a:prstGeom>
        </p:spPr>
        <p:txBody>
          <a:bodyPr wrap="square">
            <a:spAutoFit/>
          </a:bodyPr>
          <a:lstStyle/>
          <a:p>
            <a:pPr algn="ctr"/>
            <a:r>
              <a:rPr lang="en-US" sz="4000" dirty="0"/>
              <a:t>Today we prayed the powerful Prayer to the Holy Spirit together because we are going to reflect on what the Second and Third Glorious Mysteries of the Rosary, Jesus’ Ascension and the Descent of the Holy Spirit at Pentecost, really mean.</a:t>
            </a:r>
          </a:p>
        </p:txBody>
      </p:sp>
      <p:sp>
        <p:nvSpPr>
          <p:cNvPr id="4" name="Rectangle 3"/>
          <p:cNvSpPr/>
          <p:nvPr/>
        </p:nvSpPr>
        <p:spPr>
          <a:xfrm>
            <a:off x="-29817" y="-1"/>
            <a:ext cx="12268200" cy="120356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066"/>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latin typeface="+mn-lt"/>
              </a:rPr>
              <a:t>Topics</a:t>
            </a:r>
            <a:endParaRPr lang="en-US" dirty="0"/>
          </a:p>
        </p:txBody>
      </p:sp>
    </p:spTree>
    <p:extLst>
      <p:ext uri="{BB962C8B-B14F-4D97-AF65-F5344CB8AC3E}">
        <p14:creationId xmlns:p14="http://schemas.microsoft.com/office/powerpoint/2010/main" val="1211639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9144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5" name="TextBox 4"/>
          <p:cNvSpPr txBox="1"/>
          <p:nvPr/>
        </p:nvSpPr>
        <p:spPr>
          <a:xfrm>
            <a:off x="1813810" y="1558977"/>
            <a:ext cx="8964118" cy="1323439"/>
          </a:xfrm>
          <a:prstGeom prst="rect">
            <a:avLst/>
          </a:prstGeom>
          <a:noFill/>
        </p:spPr>
        <p:txBody>
          <a:bodyPr wrap="square" rtlCol="0">
            <a:spAutoFit/>
          </a:bodyPr>
          <a:lstStyle/>
          <a:p>
            <a:r>
              <a:rPr lang="en-US" sz="4800" baseline="30000" dirty="0"/>
              <a:t>Let’s read together Luke 24:50-53, on the Ascension.</a:t>
            </a:r>
          </a:p>
          <a:p>
            <a:endParaRPr lang="en-US" sz="48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8255" y="1997383"/>
            <a:ext cx="5835227" cy="4635764"/>
          </a:xfrm>
          <a:prstGeom prst="rect">
            <a:avLst/>
          </a:prstGeom>
        </p:spPr>
      </p:pic>
    </p:spTree>
    <p:extLst>
      <p:ext uri="{BB962C8B-B14F-4D97-AF65-F5344CB8AC3E}">
        <p14:creationId xmlns:p14="http://schemas.microsoft.com/office/powerpoint/2010/main" val="312220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929698"/>
            <a:ext cx="12201992" cy="5935797"/>
          </a:xfrm>
          <a:prstGeom prst="rect">
            <a:avLst/>
          </a:prstGeom>
        </p:spPr>
      </p:pic>
      <p:sp>
        <p:nvSpPr>
          <p:cNvPr id="3" name="Rectangle 2"/>
          <p:cNvSpPr/>
          <p:nvPr/>
        </p:nvSpPr>
        <p:spPr>
          <a:xfrm>
            <a:off x="0" y="0"/>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9144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5" name="TextBox 4"/>
          <p:cNvSpPr txBox="1"/>
          <p:nvPr/>
        </p:nvSpPr>
        <p:spPr>
          <a:xfrm>
            <a:off x="194872" y="5756223"/>
            <a:ext cx="11812249" cy="1354217"/>
          </a:xfrm>
          <a:prstGeom prst="rect">
            <a:avLst/>
          </a:prstGeom>
          <a:noFill/>
        </p:spPr>
        <p:txBody>
          <a:bodyPr wrap="square" rtlCol="0">
            <a:spAutoFit/>
          </a:bodyPr>
          <a:lstStyle/>
          <a:p>
            <a:pPr algn="ctr"/>
            <a:r>
              <a:rPr lang="en-US" sz="4800" baseline="30000" dirty="0"/>
              <a:t>Matthew 28:18-20, The Great Commission, which is Jesus’ final instructions to His disciples right before He ascended into Heaven.</a:t>
            </a:r>
          </a:p>
          <a:p>
            <a:endParaRPr lang="en-US" dirty="0"/>
          </a:p>
        </p:txBody>
      </p:sp>
    </p:spTree>
    <p:extLst>
      <p:ext uri="{BB962C8B-B14F-4D97-AF65-F5344CB8AC3E}">
        <p14:creationId xmlns:p14="http://schemas.microsoft.com/office/powerpoint/2010/main" val="373991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35610-A65A-2646-BFFE-2CF2C7639E4D}"/>
              </a:ext>
            </a:extLst>
          </p:cNvPr>
          <p:cNvSpPr/>
          <p:nvPr/>
        </p:nvSpPr>
        <p:spPr>
          <a:xfrm>
            <a:off x="3569332" y="1069802"/>
            <a:ext cx="5053336" cy="748923"/>
          </a:xfrm>
          <a:prstGeom prst="rect">
            <a:avLst/>
          </a:prstGeom>
        </p:spPr>
        <p:txBody>
          <a:bodyPr wrap="square">
            <a:spAutoFit/>
          </a:bodyPr>
          <a:lstStyle/>
          <a:p>
            <a:pPr algn="ctr"/>
            <a:r>
              <a:rPr lang="en-US" sz="3200" baseline="30000" dirty="0" smtClean="0"/>
              <a:t>Catholic </a:t>
            </a:r>
            <a:r>
              <a:rPr lang="en-US" sz="3200" baseline="30000" dirty="0"/>
              <a:t>Kids Media</a:t>
            </a:r>
            <a:r>
              <a:rPr lang="en-US" sz="3200" i="1" baseline="30000" dirty="0"/>
              <a:t> </a:t>
            </a:r>
            <a:r>
              <a:rPr lang="en-US" sz="3200" i="1" baseline="30000" dirty="0" smtClean="0"/>
              <a:t>What </a:t>
            </a:r>
            <a:r>
              <a:rPr lang="en-US" sz="3200" i="1" baseline="30000" dirty="0"/>
              <a:t>is the Ascension?! </a:t>
            </a:r>
            <a:r>
              <a:rPr lang="en-US" sz="3200" baseline="30000" dirty="0"/>
              <a:t>Solemnity of the </a:t>
            </a:r>
            <a:r>
              <a:rPr lang="en-US" sz="3200" baseline="30000" dirty="0" smtClean="0"/>
              <a:t>Ascension</a:t>
            </a:r>
            <a:r>
              <a:rPr lang="en-US" sz="3200" baseline="30000" dirty="0"/>
              <a:t>, cycle A </a:t>
            </a:r>
            <a:endParaRPr lang="en-US" sz="3200" baseline="30000" dirty="0" smtClean="0"/>
          </a:p>
        </p:txBody>
      </p:sp>
      <p:sp>
        <p:nvSpPr>
          <p:cNvPr id="7" name="Rectangle 6"/>
          <p:cNvSpPr/>
          <p:nvPr/>
        </p:nvSpPr>
        <p:spPr>
          <a:xfrm>
            <a:off x="-38100" y="-398785"/>
            <a:ext cx="12268200" cy="1117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4" name="TextBox 3"/>
          <p:cNvSpPr txBox="1"/>
          <p:nvPr/>
        </p:nvSpPr>
        <p:spPr>
          <a:xfrm>
            <a:off x="3288030" y="6039888"/>
            <a:ext cx="5615940" cy="923330"/>
          </a:xfrm>
          <a:prstGeom prst="rect">
            <a:avLst/>
          </a:prstGeom>
          <a:noFill/>
        </p:spPr>
        <p:txBody>
          <a:bodyPr wrap="square" rtlCol="0">
            <a:spAutoFit/>
          </a:bodyPr>
          <a:lstStyle/>
          <a:p>
            <a:pPr algn="ctr"/>
            <a:r>
              <a:rPr lang="en-US" u="sng" dirty="0">
                <a:hlinkClick r:id="rId3"/>
              </a:rPr>
              <a:t>https://</a:t>
            </a:r>
            <a:r>
              <a:rPr lang="en-US" u="sng" dirty="0" smtClean="0">
                <a:hlinkClick r:id="rId3"/>
              </a:rPr>
              <a:t>youtu.be/1SpNKkeOAGY</a:t>
            </a:r>
            <a:endParaRPr lang="en-US" u="sng" dirty="0" smtClean="0"/>
          </a:p>
          <a:p>
            <a:pPr algn="ctr"/>
            <a:endParaRPr lang="en-US" u="sng" dirty="0" smtClean="0"/>
          </a:p>
          <a:p>
            <a:pPr algn="ctr"/>
            <a:endParaRPr lang="en-US" dirty="0"/>
          </a:p>
        </p:txBody>
      </p:sp>
      <p:pic>
        <p:nvPicPr>
          <p:cNvPr id="5" name="1SpNKkeOAGY"/>
          <p:cNvPicPr>
            <a:picLocks noRot="1" noChangeAspect="1"/>
          </p:cNvPicPr>
          <p:nvPr>
            <a:videoFile r:link="rId1"/>
          </p:nvPr>
        </p:nvPicPr>
        <p:blipFill>
          <a:blip r:embed="rId4"/>
          <a:stretch>
            <a:fillRect/>
          </a:stretch>
        </p:blipFill>
        <p:spPr>
          <a:xfrm>
            <a:off x="2610787" y="2040720"/>
            <a:ext cx="7087849" cy="3986915"/>
          </a:xfrm>
          <a:prstGeom prst="rect">
            <a:avLst/>
          </a:prstGeom>
        </p:spPr>
      </p:pic>
    </p:spTree>
    <p:extLst>
      <p:ext uri="{BB962C8B-B14F-4D97-AF65-F5344CB8AC3E}">
        <p14:creationId xmlns:p14="http://schemas.microsoft.com/office/powerpoint/2010/main" val="673066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3014</TotalTime>
  <Words>429</Words>
  <Application>Microsoft Office PowerPoint</Application>
  <PresentationFormat>Widescreen</PresentationFormat>
  <Paragraphs>47</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Monica Oppermann</dc:creator>
  <cp:lastModifiedBy>Patrick Metts</cp:lastModifiedBy>
  <cp:revision>49</cp:revision>
  <dcterms:created xsi:type="dcterms:W3CDTF">2020-12-01T16:41:27Z</dcterms:created>
  <dcterms:modified xsi:type="dcterms:W3CDTF">2021-04-19T15:14:49Z</dcterms:modified>
</cp:coreProperties>
</file>