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8" r:id="rId2"/>
    <p:sldId id="258" r:id="rId3"/>
    <p:sldId id="259" r:id="rId4"/>
    <p:sldId id="289" r:id="rId5"/>
    <p:sldId id="271" r:id="rId6"/>
    <p:sldId id="260" r:id="rId7"/>
    <p:sldId id="281" r:id="rId8"/>
    <p:sldId id="262" r:id="rId9"/>
    <p:sldId id="279" r:id="rId10"/>
    <p:sldId id="282" r:id="rId11"/>
    <p:sldId id="290" r:id="rId12"/>
    <p:sldId id="283" r:id="rId13"/>
    <p:sldId id="286" r:id="rId14"/>
    <p:sldId id="291" r:id="rId15"/>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FFFFFF"/>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7" autoAdjust="0"/>
    <p:restoredTop sz="94660"/>
  </p:normalViewPr>
  <p:slideViewPr>
    <p:cSldViewPr snapToGrid="0">
      <p:cViewPr varScale="1">
        <p:scale>
          <a:sx n="88" d="100"/>
          <a:sy n="88" d="100"/>
        </p:scale>
        <p:origin x="403"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s-MX"/>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s-MX"/>
          </a:p>
        </p:txBody>
      </p:sp>
      <p:sp>
        <p:nvSpPr>
          <p:cNvPr id="4" name="Date Placeholder 3"/>
          <p:cNvSpPr>
            <a:spLocks noGrp="1"/>
          </p:cNvSpPr>
          <p:nvPr>
            <p:ph type="dt" sz="half" idx="10"/>
          </p:nvPr>
        </p:nvSpPr>
        <p:spPr/>
        <p:txBody>
          <a:bodyPr/>
          <a:lstStyle/>
          <a:p>
            <a:fld id="{F98ECF60-19F8-4C88-A195-93F06459BF74}" type="datetimeFigureOut">
              <a:rPr lang="es-MX" smtClean="0"/>
              <a:t>29/09/2023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40178380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MX"/>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Date Placeholder 3"/>
          <p:cNvSpPr>
            <a:spLocks noGrp="1"/>
          </p:cNvSpPr>
          <p:nvPr>
            <p:ph type="dt" sz="half" idx="10"/>
          </p:nvPr>
        </p:nvSpPr>
        <p:spPr/>
        <p:txBody>
          <a:bodyPr/>
          <a:lstStyle/>
          <a:p>
            <a:fld id="{F98ECF60-19F8-4C88-A195-93F06459BF74}" type="datetimeFigureOut">
              <a:rPr lang="es-MX" smtClean="0"/>
              <a:t>29/09/2023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3792608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s-MX"/>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Date Placeholder 3"/>
          <p:cNvSpPr>
            <a:spLocks noGrp="1"/>
          </p:cNvSpPr>
          <p:nvPr>
            <p:ph type="dt" sz="half" idx="10"/>
          </p:nvPr>
        </p:nvSpPr>
        <p:spPr/>
        <p:txBody>
          <a:bodyPr/>
          <a:lstStyle/>
          <a:p>
            <a:fld id="{F98ECF60-19F8-4C88-A195-93F06459BF74}" type="datetimeFigureOut">
              <a:rPr lang="es-MX" smtClean="0"/>
              <a:t>29/09/2023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1092700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MX"/>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Date Placeholder 3"/>
          <p:cNvSpPr>
            <a:spLocks noGrp="1"/>
          </p:cNvSpPr>
          <p:nvPr>
            <p:ph type="dt" sz="half" idx="10"/>
          </p:nvPr>
        </p:nvSpPr>
        <p:spPr/>
        <p:txBody>
          <a:bodyPr/>
          <a:lstStyle/>
          <a:p>
            <a:fld id="{F98ECF60-19F8-4C88-A195-93F06459BF74}" type="datetimeFigureOut">
              <a:rPr lang="es-MX" smtClean="0"/>
              <a:t>29/09/2023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1357951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s-MX"/>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98ECF60-19F8-4C88-A195-93F06459BF74}" type="datetimeFigureOut">
              <a:rPr lang="es-MX" smtClean="0"/>
              <a:t>29/09/2023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3472579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MX"/>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5" name="Date Placeholder 4"/>
          <p:cNvSpPr>
            <a:spLocks noGrp="1"/>
          </p:cNvSpPr>
          <p:nvPr>
            <p:ph type="dt" sz="half" idx="10"/>
          </p:nvPr>
        </p:nvSpPr>
        <p:spPr/>
        <p:txBody>
          <a:bodyPr/>
          <a:lstStyle/>
          <a:p>
            <a:fld id="{F98ECF60-19F8-4C88-A195-93F06459BF74}" type="datetimeFigureOut">
              <a:rPr lang="es-MX" smtClean="0"/>
              <a:t>29/09/2023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2342968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s-MX"/>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7" name="Date Placeholder 6"/>
          <p:cNvSpPr>
            <a:spLocks noGrp="1"/>
          </p:cNvSpPr>
          <p:nvPr>
            <p:ph type="dt" sz="half" idx="10"/>
          </p:nvPr>
        </p:nvSpPr>
        <p:spPr/>
        <p:txBody>
          <a:bodyPr/>
          <a:lstStyle/>
          <a:p>
            <a:fld id="{F98ECF60-19F8-4C88-A195-93F06459BF74}" type="datetimeFigureOut">
              <a:rPr lang="es-MX" smtClean="0"/>
              <a:t>29/09/2023</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2036402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MX"/>
          </a:p>
        </p:txBody>
      </p:sp>
      <p:sp>
        <p:nvSpPr>
          <p:cNvPr id="3" name="Date Placeholder 2"/>
          <p:cNvSpPr>
            <a:spLocks noGrp="1"/>
          </p:cNvSpPr>
          <p:nvPr>
            <p:ph type="dt" sz="half" idx="10"/>
          </p:nvPr>
        </p:nvSpPr>
        <p:spPr/>
        <p:txBody>
          <a:bodyPr/>
          <a:lstStyle/>
          <a:p>
            <a:fld id="{F98ECF60-19F8-4C88-A195-93F06459BF74}" type="datetimeFigureOut">
              <a:rPr lang="es-MX" smtClean="0"/>
              <a:t>29/09/2023</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604845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8ECF60-19F8-4C88-A195-93F06459BF74}" type="datetimeFigureOut">
              <a:rPr lang="es-MX" smtClean="0"/>
              <a:t>29/09/2023</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1423937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MX"/>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98ECF60-19F8-4C88-A195-93F06459BF74}" type="datetimeFigureOut">
              <a:rPr lang="es-MX" smtClean="0"/>
              <a:t>29/09/2023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2743780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MX"/>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98ECF60-19F8-4C88-A195-93F06459BF74}" type="datetimeFigureOut">
              <a:rPr lang="es-MX" smtClean="0"/>
              <a:t>29/09/2023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3577016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s-MX"/>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8ECF60-19F8-4C88-A195-93F06459BF74}" type="datetimeFigureOut">
              <a:rPr lang="es-MX" smtClean="0"/>
              <a:t>29/09/2023</a:t>
            </a:fld>
            <a:endParaRPr lang="es-MX"/>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58947A-2726-4768-8CC2-C638D98E3F45}" type="slidenum">
              <a:rPr lang="es-MX" smtClean="0"/>
              <a:t>‹#›</a:t>
            </a:fld>
            <a:endParaRPr lang="es-MX"/>
          </a:p>
        </p:txBody>
      </p:sp>
    </p:spTree>
    <p:extLst>
      <p:ext uri="{BB962C8B-B14F-4D97-AF65-F5344CB8AC3E}">
        <p14:creationId xmlns:p14="http://schemas.microsoft.com/office/powerpoint/2010/main" val="15256724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7.xml"/><Relationship Id="rId1" Type="http://schemas.openxmlformats.org/officeDocument/2006/relationships/video" Target="https://www.youtube.com/embed/Qt32SyDWuW8"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7.xml"/><Relationship Id="rId1" Type="http://schemas.openxmlformats.org/officeDocument/2006/relationships/video" Target="https://www.youtube.com/embed/iUFdHxBXM4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1999" cy="6866313"/>
          </a:xfrm>
          <a:prstGeom prst="rect">
            <a:avLst/>
          </a:prstGeom>
        </p:spPr>
      </p:pic>
      <p:sp>
        <p:nvSpPr>
          <p:cNvPr id="2" name="Subtitle 1"/>
          <p:cNvSpPr>
            <a:spLocks noGrp="1"/>
          </p:cNvSpPr>
          <p:nvPr>
            <p:ph type="subTitle" idx="1"/>
          </p:nvPr>
        </p:nvSpPr>
        <p:spPr>
          <a:xfrm>
            <a:off x="243838" y="3977036"/>
            <a:ext cx="11704319" cy="1135659"/>
          </a:xfrm>
          <a:noFill/>
          <a:ln w="19050">
            <a:noFill/>
          </a:ln>
        </p:spPr>
        <p:txBody>
          <a:bodyPr>
            <a:noAutofit/>
          </a:bodyPr>
          <a:lstStyle/>
          <a:p>
            <a:endParaRPr lang="en-US" sz="3200" b="1" i="1" dirty="0" smtClean="0"/>
          </a:p>
          <a:p>
            <a:r>
              <a:rPr lang="en-US" sz="3200" b="1" i="1" dirty="0" smtClean="0"/>
              <a:t>GOD’S SAVING LOVE FOR US: </a:t>
            </a:r>
          </a:p>
          <a:p>
            <a:r>
              <a:rPr lang="en-US" sz="3200" b="1" i="1" dirty="0" smtClean="0"/>
              <a:t>LITURGY AND THE SEVEN SACRAMENTS</a:t>
            </a:r>
            <a:endParaRPr lang="en-US" sz="3200" b="1" i="1" dirty="0">
              <a:latin typeface="Antenna Black" panose="02000505000000020004" pitchFamily="2" charset="0"/>
            </a:endParaRP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07820" y="716011"/>
            <a:ext cx="8604712" cy="1239240"/>
          </a:xfrm>
          <a:prstGeom prst="rect">
            <a:avLst/>
          </a:prstGeom>
        </p:spPr>
      </p:pic>
      <p:sp>
        <p:nvSpPr>
          <p:cNvPr id="7" name="Subtitle 1"/>
          <p:cNvSpPr txBox="1">
            <a:spLocks/>
          </p:cNvSpPr>
          <p:nvPr/>
        </p:nvSpPr>
        <p:spPr>
          <a:xfrm>
            <a:off x="727707" y="5012942"/>
            <a:ext cx="10736579" cy="766008"/>
          </a:xfrm>
          <a:prstGeom prst="rect">
            <a:avLst/>
          </a:prstGeom>
          <a:noFill/>
          <a:ln w="19050">
            <a:noFill/>
          </a:ln>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smtClean="0">
                <a:ln>
                  <a:noFill/>
                </a:ln>
                <a:solidFill>
                  <a:prstClr val="black"/>
                </a:solidFill>
                <a:effectLst/>
                <a:uLnTx/>
                <a:uFillTx/>
                <a:latin typeface="Calibri" panose="020F0502020204030204"/>
                <a:ea typeface="+mn-ea"/>
                <a:cs typeface="+mn-cs"/>
              </a:rPr>
              <a:t>SACRAMENTS OF CHRISTIAN INITIATION: CONFIRMATION</a:t>
            </a:r>
            <a:endParaRPr kumimoji="0" lang="en-US" sz="3200" b="1" i="0" u="none" strike="noStrike" kern="1200" cap="none" spc="0" normalizeH="0" baseline="0" noProof="0" dirty="0">
              <a:ln>
                <a:noFill/>
              </a:ln>
              <a:solidFill>
                <a:prstClr val="black"/>
              </a:solidFill>
              <a:effectLst/>
              <a:uLnTx/>
              <a:uFillTx/>
              <a:latin typeface="Antenna Black" panose="02000505000000020004" pitchFamily="2" charset="0"/>
              <a:ea typeface="+mn-ea"/>
              <a:cs typeface="+mn-cs"/>
            </a:endParaRPr>
          </a:p>
        </p:txBody>
      </p:sp>
    </p:spTree>
    <p:extLst>
      <p:ext uri="{BB962C8B-B14F-4D97-AF65-F5344CB8AC3E}">
        <p14:creationId xmlns:p14="http://schemas.microsoft.com/office/powerpoint/2010/main" val="37405436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7-gifts-holy-spirit - FAMVIN NewsEN"/>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078523"/>
            <a:ext cx="12192000" cy="6400800"/>
          </a:xfrm>
          <a:prstGeom prst="rect">
            <a:avLst/>
          </a:prstGeom>
        </p:spPr>
      </p:pic>
      <p:sp>
        <p:nvSpPr>
          <p:cNvPr id="2" name="Rectangle 1"/>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5" name="TextBox 4"/>
          <p:cNvSpPr txBox="1"/>
          <p:nvPr/>
        </p:nvSpPr>
        <p:spPr>
          <a:xfrm>
            <a:off x="4021810" y="154541"/>
            <a:ext cx="3848169" cy="769441"/>
          </a:xfrm>
          <a:prstGeom prst="rect">
            <a:avLst/>
          </a:prstGeom>
          <a:noFill/>
        </p:spPr>
        <p:txBody>
          <a:bodyPr wrap="none" rtlCol="0">
            <a:spAutoFit/>
          </a:bodyPr>
          <a:lstStyle/>
          <a:p>
            <a:r>
              <a:rPr lang="en-US" sz="4400" dirty="0" smtClean="0"/>
              <a:t>CONFIRMATION</a:t>
            </a:r>
            <a:endParaRPr lang="es-MX" sz="4400" b="1" dirty="0"/>
          </a:p>
        </p:txBody>
      </p:sp>
      <p:sp>
        <p:nvSpPr>
          <p:cNvPr id="3" name="TextBox 2"/>
          <p:cNvSpPr txBox="1"/>
          <p:nvPr/>
        </p:nvSpPr>
        <p:spPr>
          <a:xfrm>
            <a:off x="8107680" y="1141626"/>
            <a:ext cx="3872806" cy="3170099"/>
          </a:xfrm>
          <a:prstGeom prst="rect">
            <a:avLst/>
          </a:prstGeom>
          <a:noFill/>
        </p:spPr>
        <p:txBody>
          <a:bodyPr wrap="square" rtlCol="0">
            <a:spAutoFit/>
          </a:bodyPr>
          <a:lstStyle/>
          <a:p>
            <a:pPr algn="ctr"/>
            <a:r>
              <a:rPr lang="en-US" sz="2000" dirty="0"/>
              <a:t>The Gifts of the Holy Spirit are given to us so that we can lead happy, spiritually healthy and holy </a:t>
            </a:r>
            <a:r>
              <a:rPr lang="en-US" sz="2000" dirty="0" smtClean="0"/>
              <a:t>lives</a:t>
            </a:r>
            <a:r>
              <a:rPr lang="en-US" sz="2000" dirty="0" smtClean="0"/>
              <a:t>!</a:t>
            </a:r>
          </a:p>
          <a:p>
            <a:pPr algn="ctr"/>
            <a:endParaRPr lang="en-US" sz="2000" dirty="0" smtClean="0"/>
          </a:p>
          <a:p>
            <a:pPr algn="ctr"/>
            <a:r>
              <a:rPr lang="en-US" sz="2000" dirty="0" smtClean="0"/>
              <a:t>As </a:t>
            </a:r>
            <a:r>
              <a:rPr lang="en-US" sz="2000" dirty="0"/>
              <a:t>a family share about moments in your lives, or even in your </a:t>
            </a:r>
            <a:endParaRPr lang="en-US" sz="2000" dirty="0" smtClean="0"/>
          </a:p>
          <a:p>
            <a:pPr algn="ctr"/>
            <a:r>
              <a:rPr lang="en-US" sz="2000" dirty="0" smtClean="0"/>
              <a:t>day-to-day </a:t>
            </a:r>
            <a:r>
              <a:rPr lang="en-US" sz="2000" dirty="0"/>
              <a:t>experiences, </a:t>
            </a:r>
            <a:endParaRPr lang="en-US" sz="2000" dirty="0" smtClean="0"/>
          </a:p>
          <a:p>
            <a:pPr algn="ctr"/>
            <a:r>
              <a:rPr lang="en-US" sz="2000" dirty="0" smtClean="0"/>
              <a:t>when </a:t>
            </a:r>
            <a:r>
              <a:rPr lang="en-US" sz="2000" dirty="0"/>
              <a:t>you have </a:t>
            </a:r>
            <a:r>
              <a:rPr lang="en-US" sz="2000" dirty="0" smtClean="0"/>
              <a:t>needed, </a:t>
            </a:r>
            <a:r>
              <a:rPr lang="en-US" sz="2000" dirty="0"/>
              <a:t>or will </a:t>
            </a:r>
            <a:r>
              <a:rPr lang="en-US" sz="2000" dirty="0" smtClean="0"/>
              <a:t>need, </a:t>
            </a:r>
            <a:r>
              <a:rPr lang="en-US" sz="2000" dirty="0"/>
              <a:t>each </a:t>
            </a:r>
            <a:r>
              <a:rPr lang="en-US" sz="2000" dirty="0" smtClean="0"/>
              <a:t>Gift of the Holy Spirit.</a:t>
            </a:r>
            <a:endParaRPr lang="en-US" sz="2000" dirty="0"/>
          </a:p>
        </p:txBody>
      </p:sp>
    </p:spTree>
    <p:extLst>
      <p:ext uri="{BB962C8B-B14F-4D97-AF65-F5344CB8AC3E}">
        <p14:creationId xmlns:p14="http://schemas.microsoft.com/office/powerpoint/2010/main" val="16439439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solidFill>
              </a:rPr>
              <a:t>WATCH</a:t>
            </a:r>
            <a:endParaRPr lang="en-US" sz="6600" i="1" dirty="0">
              <a:solidFill>
                <a:schemeClr val="tx1"/>
              </a:solidFill>
            </a:endParaRPr>
          </a:p>
        </p:txBody>
      </p:sp>
      <p:sp>
        <p:nvSpPr>
          <p:cNvPr id="2" name="TextBox 1"/>
          <p:cNvSpPr txBox="1"/>
          <p:nvPr/>
        </p:nvSpPr>
        <p:spPr>
          <a:xfrm>
            <a:off x="2610198" y="5823169"/>
            <a:ext cx="7307810" cy="1107996"/>
          </a:xfrm>
          <a:prstGeom prst="rect">
            <a:avLst/>
          </a:prstGeom>
          <a:noFill/>
        </p:spPr>
        <p:txBody>
          <a:bodyPr wrap="square" rtlCol="0">
            <a:spAutoFit/>
          </a:bodyPr>
          <a:lstStyle/>
          <a:p>
            <a:pPr algn="ctr"/>
            <a:r>
              <a:rPr lang="en-US" dirty="0"/>
              <a:t>Sacraments 101: Confirmation (why we’re confirmed) Busted </a:t>
            </a:r>
            <a:r>
              <a:rPr lang="en-US" dirty="0" smtClean="0"/>
              <a:t>Halo</a:t>
            </a:r>
          </a:p>
          <a:p>
            <a:pPr algn="ctr"/>
            <a:endParaRPr lang="en-US" dirty="0" smtClean="0"/>
          </a:p>
          <a:p>
            <a:pPr algn="ctr"/>
            <a:r>
              <a:rPr lang="en-US" baseline="30000" dirty="0"/>
              <a:t>https://www.youtube.com/watch?v=Qt32SyDWuW8</a:t>
            </a:r>
          </a:p>
          <a:p>
            <a:pPr algn="ctr"/>
            <a:endParaRPr lang="en-US" dirty="0"/>
          </a:p>
        </p:txBody>
      </p:sp>
      <p:pic>
        <p:nvPicPr>
          <p:cNvPr id="4" name="Qt32SyDWuW8"/>
          <p:cNvPicPr>
            <a:picLocks noRot="1" noChangeAspect="1"/>
          </p:cNvPicPr>
          <p:nvPr>
            <a:videoFile r:link="rId1"/>
          </p:nvPr>
        </p:nvPicPr>
        <p:blipFill>
          <a:blip r:embed="rId3"/>
          <a:stretch>
            <a:fillRect/>
          </a:stretch>
        </p:blipFill>
        <p:spPr>
          <a:xfrm>
            <a:off x="2082335" y="1193161"/>
            <a:ext cx="8027324" cy="4515370"/>
          </a:xfrm>
          <a:prstGeom prst="rect">
            <a:avLst/>
          </a:prstGeom>
        </p:spPr>
      </p:pic>
    </p:spTree>
    <p:extLst>
      <p:ext uri="{BB962C8B-B14F-4D97-AF65-F5344CB8AC3E}">
        <p14:creationId xmlns:p14="http://schemas.microsoft.com/office/powerpoint/2010/main" val="16666108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5" name="TextBox 4"/>
          <p:cNvSpPr txBox="1"/>
          <p:nvPr/>
        </p:nvSpPr>
        <p:spPr>
          <a:xfrm>
            <a:off x="4186719" y="216096"/>
            <a:ext cx="3416961" cy="646331"/>
          </a:xfrm>
          <a:prstGeom prst="rect">
            <a:avLst/>
          </a:prstGeom>
          <a:noFill/>
        </p:spPr>
        <p:txBody>
          <a:bodyPr wrap="none" rtlCol="0">
            <a:spAutoFit/>
          </a:bodyPr>
          <a:lstStyle/>
          <a:p>
            <a:r>
              <a:rPr lang="en-US" sz="3600" b="1" dirty="0" smtClean="0"/>
              <a:t>FAMILY ACTIVITY</a:t>
            </a:r>
            <a:endParaRPr lang="es-MX" sz="3600" b="1" dirty="0">
              <a:solidFill>
                <a:srgbClr val="FF0000"/>
              </a:solidFill>
            </a:endParaRPr>
          </a:p>
        </p:txBody>
      </p:sp>
      <p:sp>
        <p:nvSpPr>
          <p:cNvPr id="3" name="TextBox 2"/>
          <p:cNvSpPr txBox="1"/>
          <p:nvPr/>
        </p:nvSpPr>
        <p:spPr>
          <a:xfrm>
            <a:off x="268959" y="1294620"/>
            <a:ext cx="11252480" cy="4585871"/>
          </a:xfrm>
          <a:prstGeom prst="rect">
            <a:avLst/>
          </a:prstGeom>
          <a:noFill/>
        </p:spPr>
        <p:txBody>
          <a:bodyPr wrap="square" rtlCol="0">
            <a:spAutoFit/>
          </a:bodyPr>
          <a:lstStyle/>
          <a:p>
            <a:pPr algn="ctr"/>
            <a:r>
              <a:rPr lang="en-US" sz="2800" b="1" dirty="0"/>
              <a:t>Family members show </a:t>
            </a:r>
            <a:r>
              <a:rPr lang="en-US" sz="2800" b="1" dirty="0" smtClean="0"/>
              <a:t>and share about the </a:t>
            </a:r>
            <a:r>
              <a:rPr lang="en-US" sz="2800" b="1" dirty="0" err="1"/>
              <a:t>sacramentals</a:t>
            </a:r>
            <a:r>
              <a:rPr lang="en-US" sz="2800" b="1" dirty="0"/>
              <a:t> and </a:t>
            </a:r>
            <a:r>
              <a:rPr lang="en-US" sz="2800" b="1" dirty="0" smtClean="0"/>
              <a:t>photos</a:t>
            </a:r>
          </a:p>
          <a:p>
            <a:pPr algn="ctr"/>
            <a:r>
              <a:rPr lang="en-US" sz="2800" b="1" dirty="0" smtClean="0"/>
              <a:t> </a:t>
            </a:r>
            <a:r>
              <a:rPr lang="en-US" sz="2800" b="1" dirty="0"/>
              <a:t>from their own Sacrament of Confirmation. </a:t>
            </a:r>
            <a:endParaRPr lang="en-US" sz="2800" b="1" dirty="0" smtClean="0"/>
          </a:p>
          <a:p>
            <a:endParaRPr lang="en-US" sz="2800" dirty="0"/>
          </a:p>
          <a:p>
            <a:pPr algn="ctr"/>
            <a:r>
              <a:rPr lang="en-US" sz="2800" dirty="0">
                <a:solidFill>
                  <a:srgbClr val="002060"/>
                </a:solidFill>
              </a:rPr>
              <a:t>Families answer (some or all of) the following </a:t>
            </a:r>
            <a:r>
              <a:rPr lang="en-US" sz="2800" dirty="0" smtClean="0">
                <a:solidFill>
                  <a:srgbClr val="002060"/>
                </a:solidFill>
              </a:rPr>
              <a:t>questions: </a:t>
            </a:r>
            <a:endParaRPr lang="en-US" sz="2800" dirty="0">
              <a:solidFill>
                <a:srgbClr val="002060"/>
              </a:solidFill>
            </a:endParaRPr>
          </a:p>
          <a:p>
            <a:pPr lvl="0"/>
            <a:r>
              <a:rPr lang="en-US" sz="2600" dirty="0" smtClean="0">
                <a:solidFill>
                  <a:srgbClr val="002060"/>
                </a:solidFill>
              </a:rPr>
              <a:t>1. How </a:t>
            </a:r>
            <a:r>
              <a:rPr lang="en-US" sz="2600" dirty="0">
                <a:solidFill>
                  <a:srgbClr val="002060"/>
                </a:solidFill>
              </a:rPr>
              <a:t>old were you when you were confirmed? </a:t>
            </a:r>
          </a:p>
          <a:p>
            <a:pPr lvl="0"/>
            <a:r>
              <a:rPr lang="en-US" sz="2600" dirty="0" smtClean="0">
                <a:solidFill>
                  <a:srgbClr val="002060"/>
                </a:solidFill>
              </a:rPr>
              <a:t>2. What </a:t>
            </a:r>
            <a:r>
              <a:rPr lang="en-US" sz="2600" dirty="0">
                <a:solidFill>
                  <a:srgbClr val="002060"/>
                </a:solidFill>
              </a:rPr>
              <a:t>saint’s name did you choose and why? </a:t>
            </a:r>
          </a:p>
          <a:p>
            <a:pPr lvl="0"/>
            <a:r>
              <a:rPr lang="en-US" sz="2600" dirty="0" smtClean="0">
                <a:solidFill>
                  <a:srgbClr val="002060"/>
                </a:solidFill>
              </a:rPr>
              <a:t>3. Who </a:t>
            </a:r>
            <a:r>
              <a:rPr lang="en-US" sz="2600" dirty="0">
                <a:solidFill>
                  <a:srgbClr val="002060"/>
                </a:solidFill>
              </a:rPr>
              <a:t>was your Confirmation Sponsor? </a:t>
            </a:r>
          </a:p>
          <a:p>
            <a:pPr lvl="0"/>
            <a:r>
              <a:rPr lang="en-US" sz="2600" dirty="0" smtClean="0">
                <a:solidFill>
                  <a:srgbClr val="002060"/>
                </a:solidFill>
              </a:rPr>
              <a:t>4. Why </a:t>
            </a:r>
            <a:r>
              <a:rPr lang="en-US" sz="2600" dirty="0">
                <a:solidFill>
                  <a:srgbClr val="002060"/>
                </a:solidFill>
              </a:rPr>
              <a:t>did you want to be confirmed? </a:t>
            </a:r>
          </a:p>
          <a:p>
            <a:pPr lvl="0"/>
            <a:r>
              <a:rPr lang="en-US" sz="2600" dirty="0" smtClean="0">
                <a:solidFill>
                  <a:srgbClr val="002060"/>
                </a:solidFill>
              </a:rPr>
              <a:t>5. How </a:t>
            </a:r>
            <a:r>
              <a:rPr lang="en-US" sz="2600" dirty="0">
                <a:solidFill>
                  <a:srgbClr val="002060"/>
                </a:solidFill>
              </a:rPr>
              <a:t>do you think you are answering God’s call to live out your mission? </a:t>
            </a:r>
          </a:p>
          <a:p>
            <a:pPr lvl="0"/>
            <a:r>
              <a:rPr lang="en-US" sz="2600" dirty="0" smtClean="0">
                <a:solidFill>
                  <a:srgbClr val="002060"/>
                </a:solidFill>
              </a:rPr>
              <a:t>6. What </a:t>
            </a:r>
            <a:r>
              <a:rPr lang="en-US" sz="2600" dirty="0">
                <a:solidFill>
                  <a:srgbClr val="002060"/>
                </a:solidFill>
              </a:rPr>
              <a:t>do you hope for your children when they are confirmed and </a:t>
            </a:r>
            <a:r>
              <a:rPr lang="en-US" sz="2600" dirty="0" smtClean="0">
                <a:solidFill>
                  <a:srgbClr val="002060"/>
                </a:solidFill>
              </a:rPr>
              <a:t>answer </a:t>
            </a:r>
            <a:r>
              <a:rPr lang="en-US" sz="2600" dirty="0">
                <a:solidFill>
                  <a:srgbClr val="002060"/>
                </a:solidFill>
              </a:rPr>
              <a:t>God’s call to share in Jesus’ mission in the world?</a:t>
            </a:r>
          </a:p>
        </p:txBody>
      </p:sp>
    </p:spTree>
    <p:extLst>
      <p:ext uri="{BB962C8B-B14F-4D97-AF65-F5344CB8AC3E}">
        <p14:creationId xmlns:p14="http://schemas.microsoft.com/office/powerpoint/2010/main" val="5271234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TextBox 4"/>
          <p:cNvSpPr txBox="1"/>
          <p:nvPr/>
        </p:nvSpPr>
        <p:spPr>
          <a:xfrm>
            <a:off x="0" y="5103674"/>
            <a:ext cx="12192000" cy="1754326"/>
          </a:xfrm>
          <a:prstGeom prst="rect">
            <a:avLst/>
          </a:prstGeom>
          <a:gradFill>
            <a:gsLst>
              <a:gs pos="92000">
                <a:schemeClr val="accent2">
                  <a:lumMod val="20000"/>
                  <a:lumOff val="80000"/>
                  <a:shade val="30000"/>
                  <a:satMod val="115000"/>
                  <a:alpha val="24000"/>
                </a:schemeClr>
              </a:gs>
              <a:gs pos="45000">
                <a:schemeClr val="accent2">
                  <a:lumMod val="20000"/>
                  <a:lumOff val="80000"/>
                  <a:shade val="67500"/>
                  <a:satMod val="115000"/>
                </a:schemeClr>
              </a:gs>
              <a:gs pos="0">
                <a:schemeClr val="accent2">
                  <a:lumMod val="20000"/>
                  <a:lumOff val="80000"/>
                  <a:shade val="100000"/>
                  <a:satMod val="115000"/>
                </a:schemeClr>
              </a:gs>
            </a:gsLst>
            <a:lin ang="16200000" scaled="1"/>
          </a:gradFill>
        </p:spPr>
        <p:txBody>
          <a:bodyPr wrap="square" rtlCol="0">
            <a:spAutoFit/>
          </a:bodyPr>
          <a:lstStyle/>
          <a:p>
            <a:pPr algn="ctr"/>
            <a:r>
              <a:rPr lang="en-US" sz="3600" dirty="0"/>
              <a:t>If you have not yet received the Sacrament of Confirmation, </a:t>
            </a:r>
            <a:endParaRPr lang="en-US" sz="3600" dirty="0" smtClean="0"/>
          </a:p>
          <a:p>
            <a:pPr algn="ctr"/>
            <a:r>
              <a:rPr lang="en-US" sz="3600" dirty="0" smtClean="0"/>
              <a:t>ask </a:t>
            </a:r>
            <a:r>
              <a:rPr lang="en-US" sz="3600" dirty="0"/>
              <a:t>your parish leader for information on how you can prepare for the sacrament!</a:t>
            </a:r>
          </a:p>
        </p:txBody>
      </p:sp>
    </p:spTree>
    <p:extLst>
      <p:ext uri="{BB962C8B-B14F-4D97-AF65-F5344CB8AC3E}">
        <p14:creationId xmlns:p14="http://schemas.microsoft.com/office/powerpoint/2010/main" val="6386628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505972" y="1406380"/>
            <a:ext cx="6611097" cy="408686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Rectangle 1"/>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5" name="TextBox 4"/>
          <p:cNvSpPr txBox="1"/>
          <p:nvPr/>
        </p:nvSpPr>
        <p:spPr>
          <a:xfrm>
            <a:off x="4186719" y="216096"/>
            <a:ext cx="3550074" cy="646331"/>
          </a:xfrm>
          <a:prstGeom prst="rect">
            <a:avLst/>
          </a:prstGeom>
          <a:noFill/>
        </p:spPr>
        <p:txBody>
          <a:bodyPr wrap="none" rtlCol="0">
            <a:spAutoFit/>
          </a:bodyPr>
          <a:lstStyle/>
          <a:p>
            <a:r>
              <a:rPr lang="en-US" sz="3600" b="1" dirty="0" smtClean="0"/>
              <a:t>CLOSING PRAYER</a:t>
            </a:r>
            <a:endParaRPr lang="es-MX" sz="3600" b="1" dirty="0">
              <a:solidFill>
                <a:srgbClr val="FF0000"/>
              </a:solidFill>
            </a:endParaRPr>
          </a:p>
        </p:txBody>
      </p:sp>
      <p:sp>
        <p:nvSpPr>
          <p:cNvPr id="3" name="TextBox 2"/>
          <p:cNvSpPr txBox="1"/>
          <p:nvPr/>
        </p:nvSpPr>
        <p:spPr>
          <a:xfrm>
            <a:off x="268961" y="1250482"/>
            <a:ext cx="5075200" cy="4893647"/>
          </a:xfrm>
          <a:prstGeom prst="rect">
            <a:avLst/>
          </a:prstGeom>
          <a:noFill/>
        </p:spPr>
        <p:txBody>
          <a:bodyPr wrap="square" rtlCol="0">
            <a:spAutoFit/>
          </a:bodyPr>
          <a:lstStyle/>
          <a:p>
            <a:r>
              <a:rPr lang="en-US" sz="2400" dirty="0"/>
              <a:t>Come, Holy Spirit, fill the hearts of your faithful and kindle in them the fire of your love. Send forth your Spirit and they shall be created, and you shall renew the face of the earth. </a:t>
            </a:r>
            <a:endParaRPr lang="en-US" sz="2400" dirty="0" smtClean="0"/>
          </a:p>
          <a:p>
            <a:r>
              <a:rPr lang="en-US" sz="2400" dirty="0" smtClean="0"/>
              <a:t>Let </a:t>
            </a:r>
            <a:r>
              <a:rPr lang="en-US" sz="2400" dirty="0"/>
              <a:t>us pray. </a:t>
            </a:r>
            <a:endParaRPr lang="en-US" sz="2400" dirty="0" smtClean="0"/>
          </a:p>
          <a:p>
            <a:endParaRPr lang="en-US" sz="2400" dirty="0"/>
          </a:p>
          <a:p>
            <a:r>
              <a:rPr lang="en-US" sz="2400" dirty="0" smtClean="0"/>
              <a:t>O </a:t>
            </a:r>
            <a:r>
              <a:rPr lang="en-US" sz="2400" dirty="0"/>
              <a:t>God, who have taught the hearts of the faithful by the light of the Holy Spirit, grant that in the same Spirit we may be truly wise and ever rejoice in his consolation</a:t>
            </a:r>
            <a:r>
              <a:rPr lang="en-US" sz="2400"/>
              <a:t>. </a:t>
            </a:r>
            <a:endParaRPr lang="en-US" sz="2400" smtClean="0"/>
          </a:p>
          <a:p>
            <a:r>
              <a:rPr lang="en-US" sz="2400" smtClean="0"/>
              <a:t>Through </a:t>
            </a:r>
            <a:r>
              <a:rPr lang="en-US" sz="2400" dirty="0"/>
              <a:t>Christ our Lord. Amen.</a:t>
            </a:r>
          </a:p>
        </p:txBody>
      </p:sp>
    </p:spTree>
    <p:extLst>
      <p:ext uri="{BB962C8B-B14F-4D97-AF65-F5344CB8AC3E}">
        <p14:creationId xmlns:p14="http://schemas.microsoft.com/office/powerpoint/2010/main" val="16804332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29864" y="1363296"/>
            <a:ext cx="5417527" cy="5293757"/>
          </a:xfrm>
          <a:prstGeom prst="rect">
            <a:avLst/>
          </a:prstGeom>
        </p:spPr>
        <p:txBody>
          <a:bodyPr wrap="square">
            <a:spAutoFit/>
          </a:bodyPr>
          <a:lstStyle/>
          <a:p>
            <a:r>
              <a:rPr lang="en-US" sz="2600" dirty="0"/>
              <a:t>Lord Jesus Christ, </a:t>
            </a:r>
          </a:p>
          <a:p>
            <a:r>
              <a:rPr lang="en-US" sz="2600" dirty="0"/>
              <a:t>We entrust our family to You and ask for Your blessing and protection. </a:t>
            </a:r>
          </a:p>
          <a:p>
            <a:r>
              <a:rPr lang="en-US" sz="2600" dirty="0"/>
              <a:t>We love You Lord Jesus with all our hearts, and we ask that You help our family become more like the </a:t>
            </a:r>
          </a:p>
          <a:p>
            <a:r>
              <a:rPr lang="en-US" sz="2600" dirty="0"/>
              <a:t>Holy Family. </a:t>
            </a:r>
          </a:p>
          <a:p>
            <a:r>
              <a:rPr lang="en-US" sz="2600" dirty="0"/>
              <a:t>Help us to be kind, loving, and patient with one another. </a:t>
            </a:r>
          </a:p>
          <a:p>
            <a:r>
              <a:rPr lang="en-US" sz="2600" dirty="0"/>
              <a:t>Give us all the grace we need to become saints and Your faithful disciples. </a:t>
            </a:r>
          </a:p>
          <a:p>
            <a:r>
              <a:rPr lang="en-US" sz="2600" dirty="0"/>
              <a:t>Amen.</a:t>
            </a:r>
          </a:p>
        </p:txBody>
      </p:sp>
      <p:sp>
        <p:nvSpPr>
          <p:cNvPr id="5" name="Rectangle 4"/>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6" name="Title 1"/>
          <p:cNvSpPr txBox="1">
            <a:spLocks/>
          </p:cNvSpPr>
          <p:nvPr/>
        </p:nvSpPr>
        <p:spPr>
          <a:xfrm>
            <a:off x="2783497" y="40298"/>
            <a:ext cx="6537082" cy="14988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all" baseline="30000" dirty="0">
                <a:latin typeface="Antenna Black" panose="02000505000000020004" pitchFamily="2" charset="0"/>
              </a:rPr>
              <a:t>Opening Prayer</a:t>
            </a:r>
            <a:endParaRPr lang="en-US" cap="all" baseline="30000" dirty="0">
              <a:latin typeface="Antenna Black" panose="02000505000000020004" pitchFamily="2" charset="0"/>
            </a:endParaRPr>
          </a:p>
        </p:txBody>
      </p:sp>
      <p:pic>
        <p:nvPicPr>
          <p:cNvPr id="4" name="Picture 3" descr="Praying hands 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889051" y="1762299"/>
            <a:ext cx="3724788" cy="4804756"/>
          </a:xfrm>
          <a:prstGeom prst="rect">
            <a:avLst/>
          </a:prstGeom>
        </p:spPr>
      </p:pic>
    </p:spTree>
    <p:extLst>
      <p:ext uri="{BB962C8B-B14F-4D97-AF65-F5344CB8AC3E}">
        <p14:creationId xmlns:p14="http://schemas.microsoft.com/office/powerpoint/2010/main" val="42559924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rtist, Painter And Brush Free Stock Photo - Public Domain Pictures"/>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117062"/>
            <a:ext cx="12192001" cy="6740938"/>
          </a:xfrm>
          <a:prstGeom prst="rect">
            <a:avLst/>
          </a:prstGeom>
        </p:spPr>
      </p:pic>
      <p:sp>
        <p:nvSpPr>
          <p:cNvPr id="4" name="Rectangle 3"/>
          <p:cNvSpPr/>
          <p:nvPr/>
        </p:nvSpPr>
        <p:spPr>
          <a:xfrm>
            <a:off x="0" y="0"/>
            <a:ext cx="12192000" cy="1078523"/>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4282586" y="117062"/>
            <a:ext cx="3626828" cy="149884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cap="all" baseline="30000" dirty="0">
                <a:latin typeface="Antenna Black" panose="02000505000000020004" pitchFamily="2" charset="0"/>
              </a:rPr>
              <a:t>Ice Breaker</a:t>
            </a:r>
            <a:endParaRPr lang="en-US" sz="4800" cap="all" baseline="30000" dirty="0">
              <a:latin typeface="Antenna Black" panose="02000505000000020004" pitchFamily="2" charset="0"/>
            </a:endParaRPr>
          </a:p>
        </p:txBody>
      </p:sp>
      <p:sp>
        <p:nvSpPr>
          <p:cNvPr id="7" name="TextBox 6"/>
          <p:cNvSpPr txBox="1"/>
          <p:nvPr/>
        </p:nvSpPr>
        <p:spPr>
          <a:xfrm>
            <a:off x="3251354" y="2672726"/>
            <a:ext cx="8017469" cy="3323987"/>
          </a:xfrm>
          <a:prstGeom prst="rect">
            <a:avLst/>
          </a:prstGeom>
          <a:noFill/>
        </p:spPr>
        <p:txBody>
          <a:bodyPr wrap="square" rtlCol="0">
            <a:spAutoFit/>
          </a:bodyPr>
          <a:lstStyle/>
          <a:p>
            <a:pPr marL="342900" indent="-342900">
              <a:buFont typeface="+mj-lt"/>
              <a:buAutoNum type="arabicPeriod"/>
            </a:pPr>
            <a:r>
              <a:rPr lang="en-US" sz="2400" dirty="0" smtClean="0"/>
              <a:t>Everyone </a:t>
            </a:r>
            <a:r>
              <a:rPr lang="en-US" sz="2400" dirty="0"/>
              <a:t>a piece of paper and a pencil. </a:t>
            </a:r>
            <a:endParaRPr lang="en-US" sz="2400" dirty="0" smtClean="0"/>
          </a:p>
          <a:p>
            <a:pPr marL="342900" indent="-342900">
              <a:buFont typeface="+mj-lt"/>
              <a:buAutoNum type="arabicPeriod"/>
            </a:pPr>
            <a:r>
              <a:rPr lang="en-US" sz="2400" dirty="0" smtClean="0"/>
              <a:t>In </a:t>
            </a:r>
            <a:r>
              <a:rPr lang="en-US" sz="2400" dirty="0"/>
              <a:t>5 minutes, each person draws a picture that conveys who he or she is without writing any words or numbers. </a:t>
            </a:r>
            <a:endParaRPr lang="en-US" sz="2400" dirty="0" smtClean="0"/>
          </a:p>
          <a:p>
            <a:pPr marL="342900" indent="-342900">
              <a:buFont typeface="+mj-lt"/>
              <a:buAutoNum type="arabicPeriod"/>
            </a:pPr>
            <a:r>
              <a:rPr lang="en-US" sz="2400" dirty="0" smtClean="0"/>
              <a:t>At </a:t>
            </a:r>
            <a:r>
              <a:rPr lang="en-US" sz="2400" dirty="0"/>
              <a:t>the end of five minutes, the pictures are collected. The leader shows the pictures to the group one at a time and everyone guesses who drew it. </a:t>
            </a:r>
            <a:endParaRPr lang="en-US" sz="2400" dirty="0" smtClean="0"/>
          </a:p>
          <a:p>
            <a:pPr marL="342900" indent="-342900">
              <a:buFont typeface="+mj-lt"/>
              <a:buAutoNum type="arabicPeriod"/>
            </a:pPr>
            <a:r>
              <a:rPr lang="en-US" sz="2400" dirty="0" smtClean="0"/>
              <a:t>The </a:t>
            </a:r>
            <a:r>
              <a:rPr lang="en-US" sz="2400" dirty="0"/>
              <a:t>person who guesses the most correctly gets to be </a:t>
            </a:r>
            <a:r>
              <a:rPr lang="en-US" sz="2400" dirty="0" smtClean="0"/>
              <a:t>the “Master </a:t>
            </a:r>
            <a:r>
              <a:rPr lang="en-US" sz="2400" dirty="0"/>
              <a:t>Art Collector!”</a:t>
            </a:r>
          </a:p>
          <a:p>
            <a:endParaRPr lang="en-US" dirty="0"/>
          </a:p>
        </p:txBody>
      </p:sp>
      <p:sp>
        <p:nvSpPr>
          <p:cNvPr id="8" name="TextBox 7"/>
          <p:cNvSpPr txBox="1"/>
          <p:nvPr/>
        </p:nvSpPr>
        <p:spPr>
          <a:xfrm>
            <a:off x="1998784" y="1132969"/>
            <a:ext cx="8194431" cy="707886"/>
          </a:xfrm>
          <a:prstGeom prst="rect">
            <a:avLst/>
          </a:prstGeom>
          <a:noFill/>
        </p:spPr>
        <p:txBody>
          <a:bodyPr wrap="square" rtlCol="0">
            <a:spAutoFit/>
          </a:bodyPr>
          <a:lstStyle/>
          <a:p>
            <a:pPr algn="ctr"/>
            <a:r>
              <a:rPr lang="en-US" sz="4000" b="1" dirty="0" smtClean="0"/>
              <a:t>Art Collector</a:t>
            </a:r>
            <a:endParaRPr lang="en-US" sz="9600" b="1" dirty="0"/>
          </a:p>
        </p:txBody>
      </p:sp>
    </p:spTree>
    <p:extLst>
      <p:ext uri="{BB962C8B-B14F-4D97-AF65-F5344CB8AC3E}">
        <p14:creationId xmlns:p14="http://schemas.microsoft.com/office/powerpoint/2010/main" val="22305888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Rectangle 3"/>
          <p:cNvSpPr/>
          <p:nvPr/>
        </p:nvSpPr>
        <p:spPr>
          <a:xfrm>
            <a:off x="0" y="0"/>
            <a:ext cx="12192000" cy="2808881"/>
          </a:xfrm>
          <a:prstGeom prst="rect">
            <a:avLst/>
          </a:prstGeom>
          <a:gradFill>
            <a:gsLst>
              <a:gs pos="89000">
                <a:schemeClr val="accent1">
                  <a:lumMod val="5000"/>
                  <a:lumOff val="95000"/>
                  <a:alpha val="16000"/>
                </a:schemeClr>
              </a:gs>
              <a:gs pos="0">
                <a:schemeClr val="accent1">
                  <a:lumMod val="45000"/>
                  <a:lumOff val="55000"/>
                </a:schemeClr>
              </a:gs>
              <a:gs pos="24000">
                <a:schemeClr val="accent1">
                  <a:lumMod val="45000"/>
                  <a:lumOff val="55000"/>
                </a:schemeClr>
              </a:gs>
              <a:gs pos="5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7" name="TextBox 6"/>
          <p:cNvSpPr txBox="1"/>
          <p:nvPr/>
        </p:nvSpPr>
        <p:spPr>
          <a:xfrm>
            <a:off x="694115" y="58319"/>
            <a:ext cx="11161219" cy="2123658"/>
          </a:xfrm>
          <a:prstGeom prst="rect">
            <a:avLst/>
          </a:prstGeom>
          <a:noFill/>
        </p:spPr>
        <p:txBody>
          <a:bodyPr wrap="square" rtlCol="0">
            <a:spAutoFit/>
          </a:bodyPr>
          <a:lstStyle/>
          <a:p>
            <a:pPr algn="ctr"/>
            <a:r>
              <a:rPr lang="en-US" sz="3200" dirty="0"/>
              <a:t>Confirmation is the Sacrament of Christian Initiation that completes baptismal grace.  A person is sealed with the Holy Spirit and strengthened by grace and spiritual gifts to spread and defend the faith and to live as a true disciple of Jesus</a:t>
            </a:r>
            <a:r>
              <a:rPr lang="en-US" sz="3600" dirty="0"/>
              <a:t>.</a:t>
            </a:r>
          </a:p>
        </p:txBody>
      </p:sp>
    </p:spTree>
    <p:extLst>
      <p:ext uri="{BB962C8B-B14F-4D97-AF65-F5344CB8AC3E}">
        <p14:creationId xmlns:p14="http://schemas.microsoft.com/office/powerpoint/2010/main" val="37285533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466" y="1075268"/>
            <a:ext cx="12225866" cy="5791199"/>
          </a:xfrm>
          <a:prstGeom prst="rect">
            <a:avLst/>
          </a:prstGeom>
        </p:spPr>
      </p:pic>
      <p:sp>
        <p:nvSpPr>
          <p:cNvPr id="2" name="Rectangle 1"/>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5" name="TextBox 4"/>
          <p:cNvSpPr txBox="1"/>
          <p:nvPr/>
        </p:nvSpPr>
        <p:spPr>
          <a:xfrm>
            <a:off x="3285061" y="154541"/>
            <a:ext cx="5416355" cy="769441"/>
          </a:xfrm>
          <a:prstGeom prst="rect">
            <a:avLst/>
          </a:prstGeom>
          <a:noFill/>
        </p:spPr>
        <p:txBody>
          <a:bodyPr wrap="none" rtlCol="0">
            <a:spAutoFit/>
          </a:bodyPr>
          <a:lstStyle/>
          <a:p>
            <a:r>
              <a:rPr lang="en-US" sz="4400" dirty="0"/>
              <a:t>FAMILY </a:t>
            </a:r>
            <a:r>
              <a:rPr lang="en-US" sz="4400" dirty="0" smtClean="0"/>
              <a:t>BIBLE ACTIVITY</a:t>
            </a:r>
            <a:endParaRPr lang="es-MX" sz="4400" b="1" dirty="0"/>
          </a:p>
        </p:txBody>
      </p:sp>
      <p:sp>
        <p:nvSpPr>
          <p:cNvPr id="4" name="TextBox 3">
            <a:extLst>
              <a:ext uri="{FF2B5EF4-FFF2-40B4-BE49-F238E27FC236}">
                <a16:creationId xmlns:a16="http://schemas.microsoft.com/office/drawing/2014/main" id="{7F89AF4A-25AA-4174-999B-D4ACE2B62330}"/>
              </a:ext>
            </a:extLst>
          </p:cNvPr>
          <p:cNvSpPr txBox="1"/>
          <p:nvPr/>
        </p:nvSpPr>
        <p:spPr>
          <a:xfrm>
            <a:off x="2281645" y="5738563"/>
            <a:ext cx="8660675" cy="954107"/>
          </a:xfrm>
          <a:prstGeom prst="rect">
            <a:avLst/>
          </a:prstGeom>
          <a:gradFill>
            <a:gsLst>
              <a:gs pos="92000">
                <a:schemeClr val="accent2">
                  <a:lumMod val="20000"/>
                  <a:lumOff val="80000"/>
                  <a:shade val="30000"/>
                  <a:satMod val="115000"/>
                  <a:alpha val="24000"/>
                </a:schemeClr>
              </a:gs>
              <a:gs pos="45000">
                <a:schemeClr val="accent2">
                  <a:lumMod val="20000"/>
                  <a:lumOff val="80000"/>
                  <a:shade val="67500"/>
                  <a:satMod val="115000"/>
                </a:schemeClr>
              </a:gs>
              <a:gs pos="0">
                <a:schemeClr val="accent2">
                  <a:lumMod val="20000"/>
                  <a:lumOff val="80000"/>
                  <a:shade val="100000"/>
                  <a:satMod val="115000"/>
                </a:schemeClr>
              </a:gs>
            </a:gsLst>
            <a:lin ang="16200000" scaled="1"/>
          </a:gradFill>
        </p:spPr>
        <p:txBody>
          <a:bodyPr wrap="square" rtlCol="0">
            <a:spAutoFit/>
          </a:bodyPr>
          <a:lstStyle/>
          <a:p>
            <a:pPr algn="ctr"/>
            <a:r>
              <a:rPr lang="en-US" sz="2800" dirty="0"/>
              <a:t>Jesus was conceived by the Holy Spirit</a:t>
            </a:r>
          </a:p>
          <a:p>
            <a:pPr algn="ctr"/>
            <a:r>
              <a:rPr lang="en-US" sz="2800" dirty="0" smtClean="0">
                <a:solidFill>
                  <a:srgbClr val="FF0000"/>
                </a:solidFill>
              </a:rPr>
              <a:t>Luke </a:t>
            </a:r>
            <a:r>
              <a:rPr lang="en-US" sz="2800" dirty="0">
                <a:solidFill>
                  <a:srgbClr val="FF0000"/>
                </a:solidFill>
              </a:rPr>
              <a:t>1:26</a:t>
            </a:r>
            <a:r>
              <a:rPr lang="en-US" sz="2800" dirty="0"/>
              <a:t>, The Announcement of the Birth of Jesus.</a:t>
            </a:r>
            <a:endParaRPr lang="en-US" sz="4000" dirty="0"/>
          </a:p>
        </p:txBody>
      </p:sp>
      <p:sp>
        <p:nvSpPr>
          <p:cNvPr id="8" name="TextBox 7"/>
          <p:cNvSpPr txBox="1"/>
          <p:nvPr/>
        </p:nvSpPr>
        <p:spPr>
          <a:xfrm>
            <a:off x="1158240" y="5648960"/>
            <a:ext cx="10383520" cy="1200329"/>
          </a:xfrm>
          <a:prstGeom prst="rect">
            <a:avLst/>
          </a:prstGeom>
          <a:gradFill>
            <a:gsLst>
              <a:gs pos="92000">
                <a:schemeClr val="accent2">
                  <a:lumMod val="20000"/>
                  <a:lumOff val="80000"/>
                  <a:shade val="30000"/>
                  <a:satMod val="115000"/>
                  <a:alpha val="24000"/>
                </a:schemeClr>
              </a:gs>
              <a:gs pos="45000">
                <a:schemeClr val="accent2">
                  <a:lumMod val="20000"/>
                  <a:lumOff val="80000"/>
                  <a:shade val="67500"/>
                  <a:satMod val="115000"/>
                </a:schemeClr>
              </a:gs>
              <a:gs pos="0">
                <a:schemeClr val="accent2">
                  <a:lumMod val="20000"/>
                  <a:lumOff val="80000"/>
                  <a:shade val="100000"/>
                  <a:satMod val="115000"/>
                </a:schemeClr>
              </a:gs>
            </a:gsLst>
            <a:lin ang="16200000" scaled="1"/>
          </a:gradFill>
        </p:spPr>
        <p:txBody>
          <a:bodyPr wrap="square" rtlCol="0">
            <a:spAutoFit/>
          </a:bodyPr>
          <a:lstStyle/>
          <a:p>
            <a:r>
              <a:rPr lang="en-US" sz="2400" dirty="0"/>
              <a:t>And the angel said to her in reply, “The holy Spirit will come upon you, and the power of the Most High will overshadow you. Therefore, the child to be born will be called holy, the Son of God.” Luke 1:35</a:t>
            </a:r>
          </a:p>
        </p:txBody>
      </p:sp>
    </p:spTree>
    <p:extLst>
      <p:ext uri="{BB962C8B-B14F-4D97-AF65-F5344CB8AC3E}">
        <p14:creationId xmlns:p14="http://schemas.microsoft.com/office/powerpoint/2010/main" val="1565142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7417"/>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4" name="TextBox 3"/>
          <p:cNvSpPr txBox="1"/>
          <p:nvPr/>
        </p:nvSpPr>
        <p:spPr>
          <a:xfrm>
            <a:off x="4221551" y="137124"/>
            <a:ext cx="3879524" cy="769441"/>
          </a:xfrm>
          <a:prstGeom prst="rect">
            <a:avLst/>
          </a:prstGeom>
          <a:noFill/>
        </p:spPr>
        <p:txBody>
          <a:bodyPr wrap="none" rtlCol="0">
            <a:spAutoFit/>
          </a:bodyPr>
          <a:lstStyle/>
          <a:p>
            <a:r>
              <a:rPr lang="en-US" sz="4400" b="1" dirty="0" smtClean="0"/>
              <a:t>THE VISITATION</a:t>
            </a:r>
            <a:endParaRPr lang="es-MX" sz="4400" b="1" dirty="0"/>
          </a:p>
        </p:txBody>
      </p:sp>
      <p:sp>
        <p:nvSpPr>
          <p:cNvPr id="2" name="TextBox 1"/>
          <p:cNvSpPr txBox="1"/>
          <p:nvPr/>
        </p:nvSpPr>
        <p:spPr>
          <a:xfrm>
            <a:off x="638629" y="1936363"/>
            <a:ext cx="5812971" cy="3785652"/>
          </a:xfrm>
          <a:prstGeom prst="rect">
            <a:avLst/>
          </a:prstGeom>
          <a:noFill/>
        </p:spPr>
        <p:txBody>
          <a:bodyPr wrap="square" rtlCol="0">
            <a:spAutoFit/>
          </a:bodyPr>
          <a:lstStyle/>
          <a:p>
            <a:pPr algn="ctr"/>
            <a:r>
              <a:rPr lang="en-US" sz="4000" dirty="0"/>
              <a:t>Luke 1:39 </a:t>
            </a:r>
            <a:endParaRPr lang="en-US" sz="4000" dirty="0" smtClean="0"/>
          </a:p>
          <a:p>
            <a:pPr algn="ctr"/>
            <a:r>
              <a:rPr lang="en-US" sz="4000" dirty="0" smtClean="0"/>
              <a:t>That Mary </a:t>
            </a:r>
            <a:r>
              <a:rPr lang="en-US" sz="4000" dirty="0"/>
              <a:t>travelled to visit her cousin Elizabeth. </a:t>
            </a:r>
            <a:endParaRPr lang="en-US" sz="4000" dirty="0" smtClean="0"/>
          </a:p>
          <a:p>
            <a:pPr algn="ctr"/>
            <a:r>
              <a:rPr lang="en-US" sz="4000" dirty="0" smtClean="0"/>
              <a:t>We </a:t>
            </a:r>
            <a:r>
              <a:rPr lang="en-US" sz="4000" dirty="0"/>
              <a:t>call this event the Second Joyful Mystery, </a:t>
            </a:r>
            <a:endParaRPr lang="en-US" sz="4000" dirty="0" smtClean="0"/>
          </a:p>
          <a:p>
            <a:pPr algn="ctr"/>
            <a:r>
              <a:rPr lang="en-US" sz="4000" dirty="0" smtClean="0"/>
              <a:t>The </a:t>
            </a:r>
            <a:r>
              <a:rPr lang="en-US" sz="4000" dirty="0"/>
              <a:t>Visitation.</a:t>
            </a:r>
            <a:endParaRPr lang="en-US" sz="4800" dirty="0"/>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858214" y="981968"/>
            <a:ext cx="5333786" cy="5642352"/>
          </a:xfrm>
          <a:prstGeom prst="rect">
            <a:avLst/>
          </a:prstGeom>
        </p:spPr>
      </p:pic>
    </p:spTree>
    <p:extLst>
      <p:ext uri="{BB962C8B-B14F-4D97-AF65-F5344CB8AC3E}">
        <p14:creationId xmlns:p14="http://schemas.microsoft.com/office/powerpoint/2010/main" val="40163391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5" name="TextBox 4"/>
          <p:cNvSpPr txBox="1"/>
          <p:nvPr/>
        </p:nvSpPr>
        <p:spPr>
          <a:xfrm>
            <a:off x="339634" y="-50800"/>
            <a:ext cx="11573692" cy="1877437"/>
          </a:xfrm>
          <a:prstGeom prst="rect">
            <a:avLst/>
          </a:prstGeom>
          <a:noFill/>
        </p:spPr>
        <p:txBody>
          <a:bodyPr wrap="square" rtlCol="0">
            <a:spAutoFit/>
          </a:bodyPr>
          <a:lstStyle/>
          <a:p>
            <a:pPr algn="ctr"/>
            <a:r>
              <a:rPr lang="en-US" sz="3600" dirty="0"/>
              <a:t>Jesus’ entire life and mission was </a:t>
            </a:r>
            <a:r>
              <a:rPr lang="en-US" sz="3600" dirty="0" smtClean="0"/>
              <a:t>carried out </a:t>
            </a:r>
            <a:r>
              <a:rPr lang="en-US" sz="3600" dirty="0"/>
              <a:t>in the </a:t>
            </a:r>
            <a:endParaRPr lang="en-US" sz="3600" dirty="0" smtClean="0"/>
          </a:p>
          <a:p>
            <a:pPr algn="ctr"/>
            <a:r>
              <a:rPr lang="en-US" sz="3600" dirty="0" smtClean="0"/>
              <a:t>power </a:t>
            </a:r>
            <a:r>
              <a:rPr lang="en-US" sz="3600" dirty="0"/>
              <a:t>of the Holy </a:t>
            </a:r>
            <a:r>
              <a:rPr lang="en-US" sz="3600" dirty="0" smtClean="0"/>
              <a:t>Spirit!</a:t>
            </a:r>
            <a:endParaRPr lang="en-US" sz="3600" dirty="0"/>
          </a:p>
          <a:p>
            <a:endParaRPr lang="es-MX" sz="4400" b="1" i="1" dirty="0"/>
          </a:p>
        </p:txBody>
      </p:sp>
      <p:sp>
        <p:nvSpPr>
          <p:cNvPr id="3" name="TextBox 2"/>
          <p:cNvSpPr txBox="1"/>
          <p:nvPr/>
        </p:nvSpPr>
        <p:spPr>
          <a:xfrm>
            <a:off x="751840" y="1458476"/>
            <a:ext cx="10688319" cy="5724644"/>
          </a:xfrm>
          <a:prstGeom prst="rect">
            <a:avLst/>
          </a:prstGeom>
          <a:noFill/>
        </p:spPr>
        <p:txBody>
          <a:bodyPr wrap="square" rtlCol="0">
            <a:spAutoFit/>
          </a:bodyPr>
          <a:lstStyle/>
          <a:p>
            <a:pPr marL="342900" indent="-342900">
              <a:buFont typeface="+mj-lt"/>
              <a:buAutoNum type="arabicPeriod"/>
            </a:pPr>
            <a:r>
              <a:rPr lang="en-US" sz="2200" dirty="0" smtClean="0"/>
              <a:t>In </a:t>
            </a:r>
            <a:r>
              <a:rPr lang="en-US" sz="2200" dirty="0">
                <a:solidFill>
                  <a:srgbClr val="FF0000"/>
                </a:solidFill>
              </a:rPr>
              <a:t>Luke 1:41-45</a:t>
            </a:r>
            <a:r>
              <a:rPr lang="en-US" sz="2200" dirty="0"/>
              <a:t>, who was filled with the Holy Spirit? What did they say about </a:t>
            </a:r>
            <a:r>
              <a:rPr lang="en-US" sz="2200" dirty="0" smtClean="0"/>
              <a:t>Jesus</a:t>
            </a:r>
            <a:r>
              <a:rPr lang="en-US" sz="2200" dirty="0" smtClean="0"/>
              <a:t>.</a:t>
            </a:r>
          </a:p>
          <a:p>
            <a:pPr marL="342900" indent="-342900">
              <a:buFont typeface="+mj-lt"/>
              <a:buAutoNum type="arabicPeriod"/>
            </a:pPr>
            <a:endParaRPr lang="en-US" sz="2200" dirty="0" smtClean="0"/>
          </a:p>
          <a:p>
            <a:pPr marL="342900" indent="-342900">
              <a:buFont typeface="+mj-lt"/>
              <a:buAutoNum type="arabicPeriod"/>
            </a:pPr>
            <a:r>
              <a:rPr lang="en-US" sz="2200" dirty="0" smtClean="0"/>
              <a:t>In </a:t>
            </a:r>
            <a:r>
              <a:rPr lang="en-US" sz="2200" dirty="0">
                <a:solidFill>
                  <a:srgbClr val="FF0000"/>
                </a:solidFill>
              </a:rPr>
              <a:t>Luke 1:67-80</a:t>
            </a:r>
            <a:r>
              <a:rPr lang="en-US" sz="2200" dirty="0"/>
              <a:t>, who was filled with the Holy Spirit and prophesized about Jesus and John the Baptist? </a:t>
            </a:r>
            <a:endParaRPr lang="en-US" sz="2200" dirty="0" smtClean="0"/>
          </a:p>
          <a:p>
            <a:pPr marL="342900" indent="-342900">
              <a:buFont typeface="+mj-lt"/>
              <a:buAutoNum type="arabicPeriod"/>
            </a:pPr>
            <a:endParaRPr lang="en-US" sz="2200" dirty="0" smtClean="0"/>
          </a:p>
          <a:p>
            <a:pPr marL="342900" indent="-342900">
              <a:buFont typeface="+mj-lt"/>
              <a:buAutoNum type="arabicPeriod"/>
            </a:pPr>
            <a:r>
              <a:rPr lang="en-US" sz="2200" dirty="0" smtClean="0"/>
              <a:t>In </a:t>
            </a:r>
            <a:r>
              <a:rPr lang="en-US" sz="2200" dirty="0">
                <a:solidFill>
                  <a:srgbClr val="FF0000"/>
                </a:solidFill>
              </a:rPr>
              <a:t>Luke 2:25-32</a:t>
            </a:r>
            <a:r>
              <a:rPr lang="en-US" sz="2200" dirty="0"/>
              <a:t>, the Third Joyful Mystery, the Presentation of Our Lord, who was filled with the Holy Spirit and prophesized about Jesus and Mary? </a:t>
            </a:r>
            <a:endParaRPr lang="en-US" sz="2200" dirty="0" smtClean="0"/>
          </a:p>
          <a:p>
            <a:pPr marL="342900" indent="-342900">
              <a:buFont typeface="+mj-lt"/>
              <a:buAutoNum type="arabicPeriod"/>
            </a:pPr>
            <a:endParaRPr lang="en-US" sz="2200" dirty="0" smtClean="0"/>
          </a:p>
          <a:p>
            <a:pPr marL="342900" indent="-342900">
              <a:buFont typeface="+mj-lt"/>
              <a:buAutoNum type="arabicPeriod"/>
            </a:pPr>
            <a:r>
              <a:rPr lang="en-US" sz="2200" dirty="0" smtClean="0"/>
              <a:t>In </a:t>
            </a:r>
            <a:r>
              <a:rPr lang="en-US" sz="2200" dirty="0">
                <a:solidFill>
                  <a:srgbClr val="FF0000"/>
                </a:solidFill>
              </a:rPr>
              <a:t>Luke 3:15-16</a:t>
            </a:r>
            <a:r>
              <a:rPr lang="en-US" sz="2200" dirty="0"/>
              <a:t>, who prophesized about Jesus baptizing us with the Holy Spirit and fire? </a:t>
            </a:r>
            <a:endParaRPr lang="en-US" sz="2200" dirty="0" smtClean="0"/>
          </a:p>
          <a:p>
            <a:pPr marL="342900" indent="-342900">
              <a:buFont typeface="+mj-lt"/>
              <a:buAutoNum type="arabicPeriod"/>
            </a:pPr>
            <a:endParaRPr lang="en-US" sz="2200" dirty="0" smtClean="0"/>
          </a:p>
          <a:p>
            <a:pPr marL="342900" indent="-342900">
              <a:buFont typeface="+mj-lt"/>
              <a:buAutoNum type="arabicPeriod"/>
            </a:pPr>
            <a:r>
              <a:rPr lang="en-US" sz="2200" dirty="0" smtClean="0"/>
              <a:t>In </a:t>
            </a:r>
            <a:r>
              <a:rPr lang="en-US" sz="2200" dirty="0">
                <a:solidFill>
                  <a:srgbClr val="FF0000"/>
                </a:solidFill>
              </a:rPr>
              <a:t>Luke 3:21-22</a:t>
            </a:r>
            <a:r>
              <a:rPr lang="en-US" sz="2200" dirty="0"/>
              <a:t>, the First Luminous Mystery, the Baptism of Jesus, how was the Holy Spirit seen by the people who were there? </a:t>
            </a:r>
            <a:endParaRPr lang="en-US" sz="2200" dirty="0" smtClean="0"/>
          </a:p>
          <a:p>
            <a:pPr marL="342900" indent="-342900">
              <a:buFont typeface="+mj-lt"/>
              <a:buAutoNum type="arabicPeriod"/>
            </a:pPr>
            <a:endParaRPr lang="en-US" sz="2200" dirty="0" smtClean="0"/>
          </a:p>
          <a:p>
            <a:pPr marL="342900" indent="-342900">
              <a:buFont typeface="+mj-lt"/>
              <a:buAutoNum type="arabicPeriod"/>
            </a:pPr>
            <a:r>
              <a:rPr lang="en-US" sz="2200" dirty="0" smtClean="0"/>
              <a:t>In </a:t>
            </a:r>
            <a:r>
              <a:rPr lang="en-US" sz="2200" dirty="0">
                <a:solidFill>
                  <a:srgbClr val="FF0000"/>
                </a:solidFill>
              </a:rPr>
              <a:t>Luke 4:1-2</a:t>
            </a:r>
            <a:r>
              <a:rPr lang="en-US" sz="2200" dirty="0"/>
              <a:t>, the Temptation of Jesus, right after His Baptism, who was it that led Jesus into the desert for 40 days?</a:t>
            </a:r>
          </a:p>
          <a:p>
            <a:pPr algn="ctr"/>
            <a:endParaRPr lang="en-US" sz="3600" dirty="0"/>
          </a:p>
        </p:txBody>
      </p:sp>
    </p:spTree>
    <p:extLst>
      <p:ext uri="{BB962C8B-B14F-4D97-AF65-F5344CB8AC3E}">
        <p14:creationId xmlns:p14="http://schemas.microsoft.com/office/powerpoint/2010/main" val="42571294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le:Open Torah scroll.jpg - Wikimedia Commons"/>
          <p:cNvPicPr>
            <a:picLocks noChangeAspect="1"/>
          </p:cNvPicPr>
          <p:nvPr/>
        </p:nvPicPr>
        <p:blipFill rotWithShape="1">
          <a:blip r:embed="rId2" cstate="screen">
            <a:extLst>
              <a:ext uri="{28A0092B-C50C-407E-A947-70E740481C1C}">
                <a14:useLocalDpi xmlns:a14="http://schemas.microsoft.com/office/drawing/2010/main"/>
              </a:ext>
            </a:extLst>
          </a:blip>
          <a:srcRect t="13454" b="22364"/>
          <a:stretch/>
        </p:blipFill>
        <p:spPr>
          <a:xfrm>
            <a:off x="-3" y="989215"/>
            <a:ext cx="12192000" cy="5868785"/>
          </a:xfrm>
          <a:prstGeom prst="rect">
            <a:avLst/>
          </a:prstGeom>
        </p:spPr>
      </p:pic>
      <p:sp>
        <p:nvSpPr>
          <p:cNvPr id="6" name="Rectangle 5"/>
          <p:cNvSpPr/>
          <p:nvPr/>
        </p:nvSpPr>
        <p:spPr>
          <a:xfrm>
            <a:off x="-3"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tx1"/>
                </a:solidFill>
              </a:rPr>
              <a:t>Luke 4:14-21</a:t>
            </a:r>
            <a:endParaRPr lang="en-US" sz="16600" i="1" dirty="0">
              <a:solidFill>
                <a:schemeClr val="tx1"/>
              </a:solidFill>
            </a:endParaRPr>
          </a:p>
        </p:txBody>
      </p:sp>
    </p:spTree>
    <p:extLst>
      <p:ext uri="{BB962C8B-B14F-4D97-AF65-F5344CB8AC3E}">
        <p14:creationId xmlns:p14="http://schemas.microsoft.com/office/powerpoint/2010/main" val="6611440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solidFill>
              </a:rPr>
              <a:t>WATCH</a:t>
            </a:r>
            <a:endParaRPr lang="en-US" sz="6600" i="1" dirty="0">
              <a:solidFill>
                <a:schemeClr val="tx1"/>
              </a:solidFill>
            </a:endParaRPr>
          </a:p>
        </p:txBody>
      </p:sp>
      <p:sp>
        <p:nvSpPr>
          <p:cNvPr id="2" name="TextBox 1"/>
          <p:cNvSpPr txBox="1"/>
          <p:nvPr/>
        </p:nvSpPr>
        <p:spPr>
          <a:xfrm>
            <a:off x="2610198" y="5823169"/>
            <a:ext cx="7307810" cy="1107996"/>
          </a:xfrm>
          <a:prstGeom prst="rect">
            <a:avLst/>
          </a:prstGeom>
          <a:noFill/>
        </p:spPr>
        <p:txBody>
          <a:bodyPr wrap="square" rtlCol="0">
            <a:spAutoFit/>
          </a:bodyPr>
          <a:lstStyle/>
          <a:p>
            <a:pPr algn="ctr"/>
            <a:r>
              <a:rPr lang="en-US" dirty="0"/>
              <a:t>The Holy Spirit | Catholic Central </a:t>
            </a:r>
            <a:r>
              <a:rPr lang="en-US" dirty="0" smtClean="0"/>
              <a:t>video</a:t>
            </a:r>
          </a:p>
          <a:p>
            <a:pPr algn="ctr"/>
            <a:endParaRPr lang="en-US" dirty="0" smtClean="0"/>
          </a:p>
          <a:p>
            <a:pPr algn="ctr"/>
            <a:r>
              <a:rPr lang="en-US" baseline="30000" dirty="0"/>
              <a:t>https://youtu.be/iUFdHxBXM44?</a:t>
            </a:r>
          </a:p>
          <a:p>
            <a:pPr algn="ctr"/>
            <a:endParaRPr lang="en-US" dirty="0"/>
          </a:p>
        </p:txBody>
      </p:sp>
      <p:pic>
        <p:nvPicPr>
          <p:cNvPr id="5" name="iUFdHxBXM44"/>
          <p:cNvPicPr>
            <a:picLocks noRot="1" noChangeAspect="1"/>
          </p:cNvPicPr>
          <p:nvPr>
            <a:videoFile r:link="rId1"/>
          </p:nvPr>
        </p:nvPicPr>
        <p:blipFill>
          <a:blip r:embed="rId3"/>
          <a:stretch>
            <a:fillRect/>
          </a:stretch>
        </p:blipFill>
        <p:spPr>
          <a:xfrm>
            <a:off x="2073103" y="1108294"/>
            <a:ext cx="8382000" cy="4714875"/>
          </a:xfrm>
          <a:prstGeom prst="rect">
            <a:avLst/>
          </a:prstGeom>
        </p:spPr>
      </p:pic>
    </p:spTree>
    <p:extLst>
      <p:ext uri="{BB962C8B-B14F-4D97-AF65-F5344CB8AC3E}">
        <p14:creationId xmlns:p14="http://schemas.microsoft.com/office/powerpoint/2010/main" val="317554487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18270</TotalTime>
  <Words>788</Words>
  <Application>Microsoft Office PowerPoint</Application>
  <PresentationFormat>Widescreen</PresentationFormat>
  <Paragraphs>76</Paragraphs>
  <Slides>14</Slides>
  <Notes>0</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Antenna Black</vt: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AOA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Monica Oppermann</dc:creator>
  <cp:lastModifiedBy>Patrice Spirou</cp:lastModifiedBy>
  <cp:revision>135</cp:revision>
  <dcterms:created xsi:type="dcterms:W3CDTF">2021-11-19T16:04:10Z</dcterms:created>
  <dcterms:modified xsi:type="dcterms:W3CDTF">2023-09-29T13:45:04Z</dcterms:modified>
</cp:coreProperties>
</file>