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8" r:id="rId3"/>
    <p:sldId id="259" r:id="rId4"/>
    <p:sldId id="260" r:id="rId5"/>
    <p:sldId id="291" r:id="rId6"/>
    <p:sldId id="271" r:id="rId7"/>
    <p:sldId id="262" r:id="rId8"/>
    <p:sldId id="279" r:id="rId9"/>
    <p:sldId id="261" r:id="rId10"/>
    <p:sldId id="285" r:id="rId11"/>
    <p:sldId id="276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01/11/2023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83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01/11/2023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60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01/11/2023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70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01/11/2023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795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01/11/2023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57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01/11/2023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296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01/11/2023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4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01/11/2023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484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01/11/2023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93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01/11/2023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37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01/11/2023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01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CF60-19F8-4C88-A195-93F06459BF74}" type="datetimeFigureOut">
              <a:rPr lang="es-MX" smtClean="0"/>
              <a:t>01/11/2023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567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FU5NrPgut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8bkJ-4NMbU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440" b="31085"/>
          <a:stretch/>
        </p:blipFill>
        <p:spPr>
          <a:xfrm>
            <a:off x="-2" y="-95794"/>
            <a:ext cx="12192000" cy="7585166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43840" y="4600490"/>
            <a:ext cx="11704319" cy="1135659"/>
          </a:xfrm>
          <a:noFill/>
          <a:ln w="19050">
            <a:noFill/>
          </a:ln>
        </p:spPr>
        <p:txBody>
          <a:bodyPr>
            <a:noAutofit/>
          </a:bodyPr>
          <a:lstStyle/>
          <a:p>
            <a:endParaRPr lang="en-US" sz="3200" b="1" i="1" dirty="0" smtClean="0"/>
          </a:p>
          <a:p>
            <a:r>
              <a:rPr lang="en-US" sz="3200" b="1" i="1" dirty="0" smtClean="0"/>
              <a:t>GOD’S SAVING LOVE FOR US: </a:t>
            </a:r>
          </a:p>
          <a:p>
            <a:r>
              <a:rPr lang="en-US" sz="3200" b="1" i="1" dirty="0" smtClean="0"/>
              <a:t>LITURGY AND THE SEVEN SACRAMENTS</a:t>
            </a:r>
            <a:endParaRPr lang="en-US" sz="3200" b="1" i="1" dirty="0">
              <a:latin typeface="Antenna Black" panose="0200050500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642" y="259817"/>
            <a:ext cx="8604712" cy="1239240"/>
          </a:xfrm>
          <a:prstGeom prst="rect">
            <a:avLst/>
          </a:prstGeom>
        </p:spPr>
      </p:pic>
      <p:sp>
        <p:nvSpPr>
          <p:cNvPr id="7" name="Subtitle 1"/>
          <p:cNvSpPr txBox="1">
            <a:spLocks/>
          </p:cNvSpPr>
          <p:nvPr/>
        </p:nvSpPr>
        <p:spPr>
          <a:xfrm>
            <a:off x="878723" y="5744829"/>
            <a:ext cx="10434551" cy="766008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 smtClean="0"/>
          </a:p>
          <a:p>
            <a:r>
              <a:rPr lang="en-US" sz="3200" b="1" dirty="0" smtClean="0"/>
              <a:t>SACRAMENTS OF CHRISTIAN INITIATION: EUCHARIST</a:t>
            </a:r>
            <a:endParaRPr lang="en-US" sz="3200" b="1" dirty="0">
              <a:latin typeface="Antenna Black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31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60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Your FAMILY AT-HOME MISSION is to: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3816" y="1095940"/>
            <a:ext cx="738504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AutoNum type="arabicPeriod"/>
            </a:pPr>
            <a:r>
              <a:rPr lang="en-US" sz="2000" dirty="0" smtClean="0"/>
              <a:t>Get </a:t>
            </a:r>
            <a:r>
              <a:rPr lang="en-US" sz="2000" dirty="0"/>
              <a:t>ready to share about your family’s plan to celebrate the </a:t>
            </a:r>
            <a:endParaRPr lang="en-US" sz="2000" dirty="0" smtClean="0"/>
          </a:p>
          <a:p>
            <a:pPr lvl="0"/>
            <a:r>
              <a:rPr lang="en-US" sz="2000" dirty="0" smtClean="0"/>
              <a:t>Birth of </a:t>
            </a:r>
            <a:r>
              <a:rPr lang="en-US" sz="2000" dirty="0"/>
              <a:t>Christ on Christmas Day and during the whole Christmas Season at Week 3’s gathering of families</a:t>
            </a:r>
            <a:r>
              <a:rPr lang="en-US" sz="2000" dirty="0" smtClean="0"/>
              <a:t>.</a:t>
            </a:r>
          </a:p>
          <a:p>
            <a:pPr lvl="0"/>
            <a:r>
              <a:rPr lang="en-US" sz="2000" dirty="0" smtClean="0"/>
              <a:t> </a:t>
            </a:r>
            <a:endParaRPr lang="en-US" sz="2000" dirty="0"/>
          </a:p>
          <a:p>
            <a:pPr lvl="0"/>
            <a:r>
              <a:rPr lang="en-US" sz="2000" dirty="0" smtClean="0"/>
              <a:t>2. Watch </a:t>
            </a:r>
            <a:r>
              <a:rPr lang="en-US" sz="2000" dirty="0"/>
              <a:t>the videos about the Sacrament of the Eucharist</a:t>
            </a:r>
            <a:r>
              <a:rPr lang="en-US" sz="2000" dirty="0" smtClean="0"/>
              <a:t>.</a:t>
            </a:r>
          </a:p>
          <a:p>
            <a:pPr lvl="0"/>
            <a:r>
              <a:rPr lang="en-US" sz="2000" dirty="0" smtClean="0"/>
              <a:t> </a:t>
            </a:r>
            <a:endParaRPr lang="en-US" sz="2000" dirty="0"/>
          </a:p>
          <a:p>
            <a:pPr lvl="0"/>
            <a:r>
              <a:rPr lang="en-US" sz="2000" dirty="0" smtClean="0"/>
              <a:t>3. Parents </a:t>
            </a:r>
            <a:r>
              <a:rPr lang="en-US" sz="2000" dirty="0"/>
              <a:t>find items or sacramental(s) that you and your </a:t>
            </a:r>
            <a:r>
              <a:rPr lang="en-US" sz="2000" dirty="0" smtClean="0"/>
              <a:t>children   received </a:t>
            </a:r>
            <a:r>
              <a:rPr lang="en-US" sz="2000" dirty="0"/>
              <a:t>at your First Holy Communion. These could be </a:t>
            </a:r>
            <a:r>
              <a:rPr lang="en-US" sz="2000" dirty="0" err="1" smtClean="0"/>
              <a:t>sacramentals</a:t>
            </a:r>
            <a:r>
              <a:rPr lang="en-US" sz="2000" dirty="0"/>
              <a:t>, such as a prayer book, rosary, or crucifix/cross, or photos, etc.… </a:t>
            </a:r>
          </a:p>
          <a:p>
            <a:pPr marL="342900" lvl="0" indent="-342900">
              <a:buFont typeface="+mj-lt"/>
              <a:buAutoNum type="arabicPeriod"/>
            </a:pPr>
            <a:endParaRPr lang="en-US" sz="2000" dirty="0" smtClean="0"/>
          </a:p>
          <a:p>
            <a:pPr lvl="0"/>
            <a:r>
              <a:rPr lang="en-US" sz="2000" dirty="0" smtClean="0"/>
              <a:t>4. </a:t>
            </a:r>
            <a:r>
              <a:rPr lang="en-US" sz="2000" dirty="0" smtClean="0"/>
              <a:t>Bring </a:t>
            </a:r>
            <a:r>
              <a:rPr lang="en-US" sz="2000" dirty="0"/>
              <a:t>those items to the Week 3 gathering.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r>
              <a:rPr lang="en-US" sz="2000" dirty="0" smtClean="0"/>
              <a:t>5. </a:t>
            </a:r>
            <a:r>
              <a:rPr lang="en-US" sz="2000" dirty="0" smtClean="0"/>
              <a:t>Place </a:t>
            </a:r>
            <a:r>
              <a:rPr lang="en-US" sz="2000" dirty="0"/>
              <a:t>your Last Supper Craft on your home altar next to your family </a:t>
            </a:r>
            <a:r>
              <a:rPr lang="en-US" sz="2000" dirty="0" smtClean="0"/>
              <a:t>  bible </a:t>
            </a:r>
            <a:r>
              <a:rPr lang="en-US" sz="2000" dirty="0"/>
              <a:t>and pray a decade of the Rosary together, meditating on the Fifth Luminous Mystery, The Institution of the Eucharist at the Last </a:t>
            </a:r>
            <a:r>
              <a:rPr lang="en-US" sz="2000" dirty="0" smtClean="0"/>
              <a:t>Supper.</a:t>
            </a:r>
            <a:endParaRPr lang="en-US" sz="2000" dirty="0"/>
          </a:p>
        </p:txBody>
      </p:sp>
      <p:pic>
        <p:nvPicPr>
          <p:cNvPr id="3" name="Picture 2" descr="Intrepid Lutherans: A Sermon for Thursday of Holy Week, or 'Maundy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866" y="1402080"/>
            <a:ext cx="3902393" cy="4857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501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4580" y="154541"/>
            <a:ext cx="7482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CLOSING PRAYER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79" y="1248501"/>
            <a:ext cx="636161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Dear God Our Father,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As we prepare our hearts for Christmas, </a:t>
            </a:r>
            <a:r>
              <a:rPr lang="en-US" sz="2400" dirty="0" smtClean="0"/>
              <a:t>         bring </a:t>
            </a:r>
            <a:r>
              <a:rPr lang="en-US" sz="2400" dirty="0"/>
              <a:t>us closer to each other and </a:t>
            </a:r>
            <a:r>
              <a:rPr lang="en-US" sz="2400" dirty="0" smtClean="0"/>
              <a:t>to Your </a:t>
            </a:r>
            <a:r>
              <a:rPr lang="en-US" sz="2400" dirty="0"/>
              <a:t>Son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 smtClean="0"/>
              <a:t>Give </a:t>
            </a:r>
            <a:r>
              <a:rPr lang="en-US" sz="2400" dirty="0"/>
              <a:t>us the grace and strength we need every day.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Help </a:t>
            </a:r>
            <a:r>
              <a:rPr lang="en-US" sz="2400" dirty="0"/>
              <a:t>us to always trust in You.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Come</a:t>
            </a:r>
            <a:r>
              <a:rPr lang="en-US" sz="2400" dirty="0"/>
              <a:t>, Lord Jesus, lead all people closer to You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/>
              <a:t>In the name of the Father, and of the Son, </a:t>
            </a:r>
            <a:r>
              <a:rPr lang="en-US" sz="2400" dirty="0" smtClean="0"/>
              <a:t>        and </a:t>
            </a:r>
            <a:r>
              <a:rPr lang="en-US" sz="2400" dirty="0"/>
              <a:t>of the Holy Spirit. </a:t>
            </a:r>
            <a:r>
              <a:rPr lang="en-US" sz="2400" dirty="0" smtClean="0"/>
              <a:t> Amen</a:t>
            </a:r>
            <a:r>
              <a:rPr lang="en-US" sz="2400" dirty="0"/>
              <a:t>. </a:t>
            </a:r>
          </a:p>
          <a:p>
            <a:r>
              <a:rPr lang="en-US" dirty="0" smtClean="0"/>
              <a:t>Adapted </a:t>
            </a:r>
            <a:r>
              <a:rPr lang="en-US" dirty="0"/>
              <a:t>from </a:t>
            </a:r>
            <a:r>
              <a:rPr lang="en-US" dirty="0" smtClean="0"/>
              <a:t>dynamiccatholic.com</a:t>
            </a:r>
            <a:endParaRPr lang="en-US" dirty="0"/>
          </a:p>
        </p:txBody>
      </p:sp>
      <p:pic>
        <p:nvPicPr>
          <p:cNvPr id="5" name="Picture 4" descr="Psalm 91 | Mike's Place on the Web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0963" y="1172955"/>
            <a:ext cx="5040740" cy="568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2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8453" y="1372671"/>
            <a:ext cx="602793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Lord Jesus Christ, we entrust our family to You and ask for Your blessing and protection. </a:t>
            </a:r>
          </a:p>
          <a:p>
            <a:endParaRPr lang="en-US" sz="2600" dirty="0"/>
          </a:p>
          <a:p>
            <a:r>
              <a:rPr lang="en-US" sz="2600" dirty="0"/>
              <a:t>We love You Lord Jesus with all our hearts, and we ask that You help our family to become more like the Holy Family.</a:t>
            </a:r>
          </a:p>
          <a:p>
            <a:endParaRPr lang="en-US" sz="2600" dirty="0"/>
          </a:p>
          <a:p>
            <a:r>
              <a:rPr lang="en-US" sz="2600" dirty="0"/>
              <a:t>Help us to be kind, loving, and patient with one another.</a:t>
            </a:r>
          </a:p>
          <a:p>
            <a:endParaRPr lang="en-US" sz="2600" dirty="0"/>
          </a:p>
          <a:p>
            <a:r>
              <a:rPr lang="en-US" sz="2600" dirty="0"/>
              <a:t>Give us all the grace we need to become saints and Your faithful disciples. Amen.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-17417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83497" y="40298"/>
            <a:ext cx="653708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cap="all" baseline="30000" dirty="0">
                <a:solidFill>
                  <a:schemeClr val="bg1"/>
                </a:solidFill>
              </a:rPr>
              <a:t>Opening Prayer</a:t>
            </a:r>
            <a:endParaRPr lang="en-US" sz="6600" cap="all" baseline="30000" dirty="0">
              <a:solidFill>
                <a:schemeClr val="bg1"/>
              </a:solidFill>
            </a:endParaRPr>
          </a:p>
        </p:txBody>
      </p:sp>
      <p:pic>
        <p:nvPicPr>
          <p:cNvPr id="4" name="Picture 3" descr="Jesus and the Esoteric Tradition: Mysteries of Christianity Part IV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618" y="1292134"/>
            <a:ext cx="3257005" cy="508907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599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61556" y="-84198"/>
            <a:ext cx="7252162" cy="12469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   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WHAT’S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NEXT?</a:t>
            </a:r>
            <a:endParaRPr lang="en-US" sz="4800" b="1" cap="all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010" y="1525232"/>
            <a:ext cx="714894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Families </a:t>
            </a:r>
            <a:r>
              <a:rPr lang="en-US" sz="2800" dirty="0"/>
              <a:t>sit in a circle. </a:t>
            </a:r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The </a:t>
            </a:r>
            <a:r>
              <a:rPr lang="en-US" sz="2800" dirty="0"/>
              <a:t>first person starts with any word they wish, like “blue.” </a:t>
            </a:r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The </a:t>
            </a:r>
            <a:r>
              <a:rPr lang="en-US" sz="2800" dirty="0"/>
              <a:t>next person repeats the first word then adds another word which links to the first, like “berry.” </a:t>
            </a:r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The </a:t>
            </a:r>
            <a:r>
              <a:rPr lang="en-US" sz="2800" dirty="0"/>
              <a:t>next person repeats the previous word, and adds another word link like “pie</a:t>
            </a:r>
            <a:r>
              <a:rPr lang="en-US" sz="2800" dirty="0" smtClean="0"/>
              <a:t>.”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To </a:t>
            </a:r>
            <a:r>
              <a:rPr lang="en-US" sz="2800" dirty="0"/>
              <a:t>keep this moving, only allow a few seconds for each new word association. </a:t>
            </a:r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r>
              <a:rPr lang="en-US" dirty="0" smtClean="0"/>
              <a:t>Adapted </a:t>
            </a:r>
            <a:r>
              <a:rPr lang="en-US" dirty="0"/>
              <a:t>from www.signupgenius.com.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520" y="2011680"/>
            <a:ext cx="3923211" cy="392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8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60355" y="154541"/>
            <a:ext cx="9210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The Passover Story for Seder Video </a:t>
            </a:r>
            <a:endParaRPr lang="es-MX" sz="13800" b="1" i="1" dirty="0">
              <a:solidFill>
                <a:schemeClr val="bg1"/>
              </a:solidFill>
            </a:endParaRPr>
          </a:p>
        </p:txBody>
      </p:sp>
      <p:pic>
        <p:nvPicPr>
          <p:cNvPr id="2" name="UFU5NrPgut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09993" y="1155793"/>
            <a:ext cx="9311419" cy="52376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79258" y="6470737"/>
            <a:ext cx="517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https://youtu.be/UFU5NrPgutA?feature=shared</a:t>
            </a:r>
          </a:p>
        </p:txBody>
      </p:sp>
    </p:spTree>
    <p:extLst>
      <p:ext uri="{BB962C8B-B14F-4D97-AF65-F5344CB8AC3E}">
        <p14:creationId xmlns:p14="http://schemas.microsoft.com/office/powerpoint/2010/main" val="401633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90649" y="123762"/>
            <a:ext cx="9210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TOPIC</a:t>
            </a:r>
            <a:endParaRPr lang="es-MX" sz="239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5133" y="1772062"/>
            <a:ext cx="51557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We </a:t>
            </a:r>
            <a:r>
              <a:rPr lang="en-US" sz="2800" dirty="0"/>
              <a:t>are going to review what we have learned from the </a:t>
            </a:r>
            <a:endParaRPr lang="en-US" sz="2800" dirty="0" smtClean="0"/>
          </a:p>
          <a:p>
            <a:pPr algn="ctr"/>
            <a:r>
              <a:rPr lang="en-US" sz="2800" dirty="0" smtClean="0"/>
              <a:t>Old </a:t>
            </a:r>
            <a:r>
              <a:rPr lang="en-US" sz="2800" dirty="0"/>
              <a:t>and New Testaments of the Bible about the Eucharist. </a:t>
            </a:r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Sacred </a:t>
            </a:r>
            <a:r>
              <a:rPr lang="en-US" sz="2800" dirty="0"/>
              <a:t>Scripture teaches us about God’s plan to give us the </a:t>
            </a:r>
            <a:endParaRPr lang="en-US" sz="2800" dirty="0" smtClean="0"/>
          </a:p>
          <a:p>
            <a:pPr algn="ctr"/>
            <a:r>
              <a:rPr lang="en-US" sz="2800" dirty="0" smtClean="0"/>
              <a:t>Heart </a:t>
            </a:r>
            <a:r>
              <a:rPr lang="en-US" sz="2800" dirty="0"/>
              <a:t>of His Son, Jesus, </a:t>
            </a:r>
            <a:endParaRPr lang="en-US" sz="2800" dirty="0" smtClean="0"/>
          </a:p>
          <a:p>
            <a:pPr algn="ctr"/>
            <a:r>
              <a:rPr lang="en-US" sz="2800" dirty="0" smtClean="0"/>
              <a:t>in </a:t>
            </a:r>
            <a:r>
              <a:rPr lang="en-US" sz="2800" dirty="0"/>
              <a:t>the </a:t>
            </a:r>
            <a:endParaRPr lang="en-US" sz="2800" dirty="0" smtClean="0"/>
          </a:p>
          <a:p>
            <a:pPr algn="ctr"/>
            <a:r>
              <a:rPr lang="en-US" sz="2800" dirty="0" smtClean="0"/>
              <a:t>Sacrament </a:t>
            </a:r>
            <a:r>
              <a:rPr lang="en-US" sz="2800" dirty="0"/>
              <a:t>of Holy Communion.</a:t>
            </a:r>
          </a:p>
        </p:txBody>
      </p:sp>
      <p:pic>
        <p:nvPicPr>
          <p:cNvPr id="3" name="Picture 2" descr="CATHOLICVS: Festividad del Sagrado Corazón de Jesú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577" y="1411056"/>
            <a:ext cx="3783410" cy="524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8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Simon ushakov last supper 1685.jp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973" y="0"/>
            <a:ext cx="946680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3210" y="157844"/>
            <a:ext cx="6545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Luke </a:t>
            </a:r>
            <a:r>
              <a:rPr lang="en-US" sz="4400" b="1" dirty="0">
                <a:solidFill>
                  <a:schemeClr val="bg1"/>
                </a:solidFill>
              </a:rPr>
              <a:t>22:17-20 </a:t>
            </a:r>
            <a:endParaRPr lang="en-US" sz="239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14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576251"/>
          </a:xfrm>
          <a:prstGeom prst="rect">
            <a:avLst/>
          </a:prstGeom>
          <a:gradFill>
            <a:gsLst>
              <a:gs pos="89000">
                <a:schemeClr val="accent1">
                  <a:lumMod val="5000"/>
                  <a:lumOff val="95000"/>
                  <a:alpha val="16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24000">
                <a:schemeClr val="accent1">
                  <a:lumMod val="45000"/>
                  <a:lumOff val="55000"/>
                </a:schemeClr>
              </a:gs>
              <a:gs pos="5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TextBox 6"/>
          <p:cNvSpPr txBox="1"/>
          <p:nvPr/>
        </p:nvSpPr>
        <p:spPr>
          <a:xfrm>
            <a:off x="3481944" y="101861"/>
            <a:ext cx="5228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THE LAST SUPPER</a:t>
            </a:r>
            <a:endParaRPr lang="en-US" sz="4800" b="1" dirty="0"/>
          </a:p>
        </p:txBody>
      </p:sp>
      <p:pic>
        <p:nvPicPr>
          <p:cNvPr id="3" name="c8bkJ-4NMb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15291" y="1034719"/>
            <a:ext cx="9202057" cy="51761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5039" y="6312737"/>
            <a:ext cx="524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https://youtu.be/c8bkJ-4NMbU?</a:t>
            </a:r>
          </a:p>
        </p:txBody>
      </p:sp>
    </p:spTree>
    <p:extLst>
      <p:ext uri="{BB962C8B-B14F-4D97-AF65-F5344CB8AC3E}">
        <p14:creationId xmlns:p14="http://schemas.microsoft.com/office/powerpoint/2010/main" val="66114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4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9623" y="176629"/>
            <a:ext cx="6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THE LAST SUPPER</a:t>
            </a:r>
            <a:endParaRPr lang="es-MX" sz="4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057" y="1454330"/>
            <a:ext cx="5791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i="1" dirty="0" smtClean="0"/>
          </a:p>
          <a:p>
            <a:pPr algn="ctr"/>
            <a:r>
              <a:rPr lang="en-US" sz="4000" i="1" dirty="0" smtClean="0"/>
              <a:t>What </a:t>
            </a:r>
            <a:r>
              <a:rPr lang="en-US" sz="4000" i="1" dirty="0"/>
              <a:t>did Jesus say </a:t>
            </a:r>
            <a:r>
              <a:rPr lang="en-US" sz="4000" i="1" dirty="0" smtClean="0"/>
              <a:t>and do </a:t>
            </a:r>
            <a:r>
              <a:rPr lang="en-US" sz="4000" i="1" dirty="0"/>
              <a:t>at the Last Supper </a:t>
            </a:r>
            <a:endParaRPr lang="en-US" sz="4000" i="1" dirty="0" smtClean="0"/>
          </a:p>
          <a:p>
            <a:pPr algn="ctr"/>
            <a:r>
              <a:rPr lang="en-US" sz="4000" i="1" dirty="0" smtClean="0"/>
              <a:t>in </a:t>
            </a:r>
            <a:r>
              <a:rPr lang="en-US" sz="4000" i="1" dirty="0"/>
              <a:t>the </a:t>
            </a:r>
            <a:r>
              <a:rPr lang="en-US" sz="4000" i="1" dirty="0" smtClean="0"/>
              <a:t>video, </a:t>
            </a:r>
          </a:p>
          <a:p>
            <a:pPr algn="ctr"/>
            <a:r>
              <a:rPr lang="en-US" sz="4000" i="1" dirty="0" smtClean="0"/>
              <a:t>that </a:t>
            </a:r>
            <a:r>
              <a:rPr lang="en-US" sz="4000" i="1" dirty="0"/>
              <a:t>is the same as </a:t>
            </a:r>
            <a:endParaRPr lang="en-US" sz="4000" i="1" dirty="0" smtClean="0"/>
          </a:p>
          <a:p>
            <a:pPr algn="ctr"/>
            <a:r>
              <a:rPr lang="en-US" sz="4000" i="1" dirty="0" smtClean="0"/>
              <a:t>what </a:t>
            </a:r>
            <a:r>
              <a:rPr lang="en-US" sz="4000" i="1" dirty="0"/>
              <a:t>the priest </a:t>
            </a:r>
            <a:endParaRPr lang="en-US" sz="4000" i="1" dirty="0" smtClean="0"/>
          </a:p>
          <a:p>
            <a:pPr algn="ctr"/>
            <a:r>
              <a:rPr lang="en-US" sz="4000" i="1" dirty="0" smtClean="0"/>
              <a:t>says </a:t>
            </a:r>
            <a:r>
              <a:rPr lang="en-US" sz="4000" i="1" dirty="0"/>
              <a:t>and does at Mass?</a:t>
            </a:r>
          </a:p>
        </p:txBody>
      </p:sp>
      <p:pic>
        <p:nvPicPr>
          <p:cNvPr id="7" name="Picture 6" descr="File:Juan de Juanes 002.jpg - Wikipedia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549" y="1251285"/>
            <a:ext cx="3426173" cy="552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4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87" r="9200" b="44183"/>
          <a:stretch/>
        </p:blipFill>
        <p:spPr>
          <a:xfrm>
            <a:off x="0" y="95793"/>
            <a:ext cx="12183292" cy="67665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9623" y="176629"/>
            <a:ext cx="6327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FAMILY CONVERSATION</a:t>
            </a:r>
            <a:endParaRPr lang="es-MX" sz="239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097" y="1206136"/>
            <a:ext cx="68188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At the Lord’s Last Supper, the Apostles experienced God’s love for them in a way that was beyond anything they could have ever imagined. </a:t>
            </a:r>
            <a:endParaRPr lang="en-US" dirty="0" smtClean="0"/>
          </a:p>
          <a:p>
            <a:pPr algn="ctr"/>
            <a:r>
              <a:rPr lang="en-US" dirty="0" smtClean="0"/>
              <a:t>Jesus</a:t>
            </a:r>
            <a:r>
              <a:rPr lang="en-US" dirty="0"/>
              <a:t>’ offering of His Body and Blood to them left (most of) them speechless, humbled and in awe</a:t>
            </a:r>
            <a:r>
              <a:rPr lang="en-US" dirty="0" smtClean="0"/>
              <a:t>.</a:t>
            </a:r>
            <a:endParaRPr lang="en-US" dirty="0"/>
          </a:p>
          <a:p>
            <a:pPr algn="ctr"/>
            <a:r>
              <a:rPr lang="en-US" dirty="0"/>
              <a:t>At the Sacrament of the Eucharist today, </a:t>
            </a:r>
            <a:endParaRPr lang="en-US" dirty="0" smtClean="0"/>
          </a:p>
          <a:p>
            <a:pPr algn="ctr"/>
            <a:r>
              <a:rPr lang="en-US" dirty="0" smtClean="0"/>
              <a:t>we </a:t>
            </a:r>
            <a:r>
              <a:rPr lang="en-US" dirty="0"/>
              <a:t>enter into the same moment with God. </a:t>
            </a:r>
            <a:endParaRPr lang="en-US" dirty="0" smtClean="0"/>
          </a:p>
          <a:p>
            <a:pPr algn="ctr"/>
            <a:r>
              <a:rPr lang="en-US" dirty="0" smtClean="0"/>
              <a:t>As </a:t>
            </a:r>
            <a:r>
              <a:rPr lang="en-US" dirty="0"/>
              <a:t>Heaven touches earth at the Consecration, Jesus offers all He is – His Body, Blood, Soul and Divinity – to us as well. </a:t>
            </a:r>
            <a:endParaRPr lang="en-US" dirty="0" smtClean="0"/>
          </a:p>
          <a:p>
            <a:pPr algn="ctr"/>
            <a:r>
              <a:rPr lang="en-US" dirty="0" smtClean="0"/>
              <a:t>His </a:t>
            </a:r>
            <a:r>
              <a:rPr lang="en-US" dirty="0"/>
              <a:t>same perfect sacrifice is made present again to us in the Eucharist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Why </a:t>
            </a:r>
            <a:r>
              <a:rPr lang="en-US" dirty="0"/>
              <a:t>do you believe that Jesus is present in the Sacrament of the </a:t>
            </a:r>
            <a:r>
              <a:rPr lang="en-US" dirty="0" smtClean="0"/>
              <a:t>Eucharist?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</a:t>
            </a:r>
            <a:r>
              <a:rPr lang="en-US" dirty="0"/>
              <a:t>is it about Holy Communion that shows that God loves you and wants to be part of your life now and forever?</a:t>
            </a:r>
          </a:p>
        </p:txBody>
      </p:sp>
    </p:spTree>
    <p:extLst>
      <p:ext uri="{BB962C8B-B14F-4D97-AF65-F5344CB8AC3E}">
        <p14:creationId xmlns:p14="http://schemas.microsoft.com/office/powerpoint/2010/main" val="336374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19933</TotalTime>
  <Words>649</Words>
  <Application>Microsoft Office PowerPoint</Application>
  <PresentationFormat>Widescreen</PresentationFormat>
  <Paragraphs>76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Antenna Black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Oppermann</dc:creator>
  <cp:lastModifiedBy>Patrice Spirou</cp:lastModifiedBy>
  <cp:revision>157</cp:revision>
  <dcterms:created xsi:type="dcterms:W3CDTF">2021-11-19T16:04:10Z</dcterms:created>
  <dcterms:modified xsi:type="dcterms:W3CDTF">2023-11-01T22:38:35Z</dcterms:modified>
</cp:coreProperties>
</file>