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323" r:id="rId5"/>
    <p:sldId id="285" r:id="rId6"/>
    <p:sldId id="326" r:id="rId7"/>
    <p:sldId id="327" r:id="rId8"/>
    <p:sldId id="313" r:id="rId9"/>
    <p:sldId id="315" r:id="rId10"/>
    <p:sldId id="324" r:id="rId11"/>
    <p:sldId id="328" r:id="rId12"/>
    <p:sldId id="330" r:id="rId13"/>
    <p:sldId id="329" r:id="rId14"/>
    <p:sldId id="325" r:id="rId15"/>
    <p:sldId id="331" r:id="rId16"/>
    <p:sldId id="332" r:id="rId17"/>
    <p:sldId id="333" r:id="rId18"/>
    <p:sldId id="334" r:id="rId19"/>
    <p:sldId id="335" r:id="rId20"/>
    <p:sldId id="336" r:id="rId21"/>
    <p:sldId id="337" r:id="rId22"/>
    <p:sldId id="338" r:id="rId23"/>
    <p:sldId id="339" r:id="rId24"/>
    <p:sldId id="340"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9" autoAdjust="0"/>
    <p:restoredTop sz="94660"/>
  </p:normalViewPr>
  <p:slideViewPr>
    <p:cSldViewPr snapToGrid="0">
      <p:cViewPr varScale="1">
        <p:scale>
          <a:sx n="103" d="100"/>
          <a:sy n="103"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22/01/2025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22/01/2025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22/01/2025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22/01/2025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22/01/2025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22/01/2025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22/01/2025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22/01/2025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photos/girls-whispering-best-friends-young-914823/"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photo/siblings-sharing-their-toy-to-each-other-3662844/"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rnoldprays.co.uk/"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thymindoman.com/reconstructing-mormonisms-and-christianitys-jesus-chris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teacherspayteachers.com/Product/I-Have-Who-Has-10-Commandments-Catholic-457548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beads-cross-prayer-rosary-236336/"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iF4wa8WIMyw?feature=oembed" TargetMode="External"/><Relationship Id="rId1" Type="http://schemas.openxmlformats.org/officeDocument/2006/relationships/video" Target="https://www.youtube.com/embed/LrxwZNnIUWI?feature=oembed"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thymindoman.com/hebrews-101-bht-commandments-are-insufficient/"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group of people&#10;&#10;Description automatically generated">
            <a:extLst>
              <a:ext uri="{FF2B5EF4-FFF2-40B4-BE49-F238E27FC236}">
                <a16:creationId xmlns:a16="http://schemas.microsoft.com/office/drawing/2014/main" id="{D1F2C377-2C3E-7929-D19D-9318FC66AD2C}"/>
              </a:ext>
            </a:extLst>
          </p:cNvPr>
          <p:cNvPicPr>
            <a:picLocks noChangeAspect="1"/>
          </p:cNvPicPr>
          <p:nvPr/>
        </p:nvPicPr>
        <p:blipFill>
          <a:blip r:embed="rId2"/>
          <a:srcRect t="15223" b="19537"/>
          <a:stretch/>
        </p:blipFill>
        <p:spPr>
          <a:xfrm>
            <a:off x="-1" y="0"/>
            <a:ext cx="12192000" cy="6858000"/>
          </a:xfrm>
          <a:prstGeom prst="rect">
            <a:avLst/>
          </a:prstGeom>
        </p:spPr>
      </p:pic>
      <p:sp>
        <p:nvSpPr>
          <p:cNvPr id="2" name="Subtitle 1"/>
          <p:cNvSpPr>
            <a:spLocks noGrp="1"/>
          </p:cNvSpPr>
          <p:nvPr>
            <p:ph type="subTitle" idx="1"/>
          </p:nvPr>
        </p:nvSpPr>
        <p:spPr>
          <a:xfrm>
            <a:off x="0" y="4683966"/>
            <a:ext cx="12192000" cy="2239347"/>
          </a:xfrm>
          <a:noFill/>
          <a:ln w="19050">
            <a:solidFill>
              <a:schemeClr val="tx1"/>
            </a:solidFill>
          </a:ln>
        </p:spPr>
        <p:txBody>
          <a:bodyPr>
            <a:noAutofit/>
          </a:bodyPr>
          <a:lstStyle/>
          <a:p>
            <a:pPr marL="0" marR="0">
              <a:lnSpc>
                <a:spcPct val="107000"/>
              </a:lnSpc>
              <a:spcBef>
                <a:spcPts val="0"/>
              </a:spcBef>
              <a:spcAft>
                <a:spcPts val="800"/>
              </a:spcAft>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Topic: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Call to Love of Neighbor </a:t>
            </a:r>
          </a:p>
          <a:p>
            <a:pPr marL="342900" marR="0" lvl="0" indent="-342900">
              <a:lnSpc>
                <a:spcPct val="100000"/>
              </a:lnSpc>
              <a:buFont typeface="Wingdings" panose="05000000000000000000" pitchFamily="2" charset="2"/>
              <a:buChar char=""/>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Fourth Commandment – Family &amp; Community Life </a:t>
            </a:r>
          </a:p>
          <a:p>
            <a:pPr marL="342900" marR="0" lvl="0" indent="-342900">
              <a:lnSpc>
                <a:spcPct val="100000"/>
              </a:lnSpc>
              <a:spcAft>
                <a:spcPts val="800"/>
              </a:spcAft>
              <a:buFont typeface="Wingdings" panose="05000000000000000000" pitchFamily="2" charset="2"/>
              <a:buChar char=""/>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Last Six Commandments – Loving Yourself and Others</a:t>
            </a:r>
          </a:p>
        </p:txBody>
      </p:sp>
      <p:pic>
        <p:nvPicPr>
          <p:cNvPr id="7" name="Picture 6" descr="A black and white sign with white text&#10;&#10;Description automatically generated">
            <a:extLst>
              <a:ext uri="{FF2B5EF4-FFF2-40B4-BE49-F238E27FC236}">
                <a16:creationId xmlns:a16="http://schemas.microsoft.com/office/drawing/2014/main" id="{59B1F106-3F16-3B0E-4E6F-A854C98BB0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1763" y="-213848"/>
            <a:ext cx="8908473" cy="3347346"/>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atercolor of a person standing on a cliff&#10;&#10;Description automatically generated">
            <a:extLst>
              <a:ext uri="{FF2B5EF4-FFF2-40B4-BE49-F238E27FC236}">
                <a16:creationId xmlns:a16="http://schemas.microsoft.com/office/drawing/2014/main" id="{98E2FDAA-B147-3EB6-259D-F25F5A4F4C3E}"/>
              </a:ext>
            </a:extLst>
          </p:cNvPr>
          <p:cNvPicPr>
            <a:picLocks noChangeAspect="1"/>
          </p:cNvPicPr>
          <p:nvPr/>
        </p:nvPicPr>
        <p:blipFill>
          <a:blip r:embed="rId2">
            <a:alphaModFix amt="35000"/>
          </a:blip>
          <a:stretch>
            <a:fillRect/>
          </a:stretch>
        </p:blipFill>
        <p:spPr>
          <a:xfrm>
            <a:off x="-34238" y="-135082"/>
            <a:ext cx="12226238" cy="6993082"/>
          </a:xfrm>
          <a:prstGeom prst="rect">
            <a:avLst/>
          </a:prstGeom>
        </p:spPr>
      </p:pic>
      <p:sp>
        <p:nvSpPr>
          <p:cNvPr id="4" name="TextBox 3">
            <a:extLst>
              <a:ext uri="{FF2B5EF4-FFF2-40B4-BE49-F238E27FC236}">
                <a16:creationId xmlns:a16="http://schemas.microsoft.com/office/drawing/2014/main" id="{350DCA1A-4020-60FC-552A-7F52ED585B0B}"/>
              </a:ext>
            </a:extLst>
          </p:cNvPr>
          <p:cNvSpPr txBox="1"/>
          <p:nvPr/>
        </p:nvSpPr>
        <p:spPr>
          <a:xfrm>
            <a:off x="121297" y="279918"/>
            <a:ext cx="11924523" cy="6554358"/>
          </a:xfrm>
          <a:prstGeom prst="rect">
            <a:avLst/>
          </a:prstGeom>
          <a:noFill/>
        </p:spPr>
        <p:txBody>
          <a:bodyPr wrap="square" rtlCol="0">
            <a:spAutoFit/>
          </a:bodyPr>
          <a:lstStyle/>
          <a:p>
            <a:pPr marL="0" marR="0" algn="ctr">
              <a:lnSpc>
                <a:spcPct val="107000"/>
              </a:lnSpc>
              <a:spcAft>
                <a:spcPts val="800"/>
              </a:spcAft>
            </a:pPr>
            <a:r>
              <a:rPr lang="en-US" sz="5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5th Commandment is </a:t>
            </a:r>
          </a:p>
          <a:p>
            <a:pPr marL="0" marR="0" algn="ctr">
              <a:lnSpc>
                <a:spcPct val="107000"/>
              </a:lnSpc>
              <a:spcAft>
                <a:spcPts val="800"/>
              </a:spcAft>
            </a:pPr>
            <a:r>
              <a:rPr lang="en-US" sz="5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‘You shall not kill’.</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This commandment is not just about murder. </a:t>
            </a:r>
          </a:p>
          <a:p>
            <a:pPr marL="0" marR="0" algn="ctr">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Have we “killed or hurt” someone’s feelings with                                unkind words or actions?</a:t>
            </a:r>
          </a:p>
          <a:p>
            <a:pPr marL="0" marR="0" algn="ct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Make a list of ways that your family can choose loving words or actions to live God’s order of love.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418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1000"/>
                                        <p:tgtEl>
                                          <p:spTgt spid="4">
                                            <p:txEl>
                                              <p:pRg st="3" end="3"/>
                                            </p:txEl>
                                          </p:spTgt>
                                        </p:tgtEl>
                                      </p:cBhvr>
                                    </p:animEffect>
                                    <p:anim calcmode="lin" valueType="num">
                                      <p:cBhvr>
                                        <p:cTn id="1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1000"/>
                                        <p:tgtEl>
                                          <p:spTgt spid="4">
                                            <p:txEl>
                                              <p:pRg st="4" end="4"/>
                                            </p:txEl>
                                          </p:spTgt>
                                        </p:tgtEl>
                                      </p:cBhvr>
                                    </p:animEffect>
                                    <p:anim calcmode="lin" valueType="num">
                                      <p:cBhvr>
                                        <p:cTn id="1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1000"/>
                                        <p:tgtEl>
                                          <p:spTgt spid="4">
                                            <p:txEl>
                                              <p:pRg st="6" end="6"/>
                                            </p:txEl>
                                          </p:spTgt>
                                        </p:tgtEl>
                                      </p:cBhvr>
                                    </p:animEffect>
                                    <p:anim calcmode="lin" valueType="num">
                                      <p:cBhvr>
                                        <p:cTn id="2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1CE9-76D0-F914-25A9-61CD6FAE085D}"/>
            </a:ext>
          </a:extLst>
        </p:cNvPr>
        <p:cNvGrpSpPr/>
        <p:nvPr/>
      </p:nvGrpSpPr>
      <p:grpSpPr>
        <a:xfrm>
          <a:off x="0" y="0"/>
          <a:ext cx="0" cy="0"/>
          <a:chOff x="0" y="0"/>
          <a:chExt cx="0" cy="0"/>
        </a:xfrm>
      </p:grpSpPr>
      <p:pic>
        <p:nvPicPr>
          <p:cNvPr id="3" name="Picture 2" descr="A watercolor of a person standing on a cliff&#10;&#10;Description automatically generated">
            <a:extLst>
              <a:ext uri="{FF2B5EF4-FFF2-40B4-BE49-F238E27FC236}">
                <a16:creationId xmlns:a16="http://schemas.microsoft.com/office/drawing/2014/main" id="{C13E3DCA-E47B-A9F7-372B-63BDB4071F83}"/>
              </a:ext>
            </a:extLst>
          </p:cNvPr>
          <p:cNvPicPr>
            <a:picLocks noChangeAspect="1"/>
          </p:cNvPicPr>
          <p:nvPr/>
        </p:nvPicPr>
        <p:blipFill>
          <a:blip r:embed="rId2">
            <a:alphaModFix amt="35000"/>
          </a:blip>
          <a:stretch>
            <a:fillRect/>
          </a:stretch>
        </p:blipFill>
        <p:spPr>
          <a:xfrm>
            <a:off x="-34238" y="-135082"/>
            <a:ext cx="12226238" cy="6993082"/>
          </a:xfrm>
          <a:prstGeom prst="rect">
            <a:avLst/>
          </a:prstGeom>
        </p:spPr>
      </p:pic>
      <p:sp>
        <p:nvSpPr>
          <p:cNvPr id="4" name="TextBox 3">
            <a:extLst>
              <a:ext uri="{FF2B5EF4-FFF2-40B4-BE49-F238E27FC236}">
                <a16:creationId xmlns:a16="http://schemas.microsoft.com/office/drawing/2014/main" id="{617408F9-419E-0352-AF5C-80BEE4898C44}"/>
              </a:ext>
            </a:extLst>
          </p:cNvPr>
          <p:cNvSpPr txBox="1"/>
          <p:nvPr/>
        </p:nvSpPr>
        <p:spPr>
          <a:xfrm>
            <a:off x="195943" y="-65313"/>
            <a:ext cx="11548694" cy="6991337"/>
          </a:xfrm>
          <a:prstGeom prst="rect">
            <a:avLst/>
          </a:prstGeom>
          <a:noFill/>
        </p:spPr>
        <p:txBody>
          <a:bodyPr wrap="square" rtlCol="0">
            <a:spAutoFit/>
          </a:bodyPr>
          <a:lstStyle/>
          <a:p>
            <a:pPr marL="0" marR="0" algn="ctr">
              <a:lnSpc>
                <a:spcPct val="107000"/>
              </a:lnSpc>
              <a:spcAft>
                <a:spcPts val="800"/>
              </a:spcAft>
            </a:pPr>
            <a:r>
              <a:rPr lang="en-US" sz="6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The 6th Commandment is</a:t>
            </a:r>
          </a:p>
          <a:p>
            <a:pPr marL="0" marR="0" algn="ctr">
              <a:lnSpc>
                <a:spcPct val="107000"/>
              </a:lnSpc>
              <a:spcAft>
                <a:spcPts val="800"/>
              </a:spcAft>
            </a:pPr>
            <a:r>
              <a:rPr lang="en-US" sz="6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‘You shall not commit adultery’. </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3100" dirty="0">
                <a:effectLst/>
                <a:latin typeface="Calibri" panose="020F0502020204030204" pitchFamily="34" charset="0"/>
                <a:ea typeface="Calibri" panose="020F0502020204030204" pitchFamily="34" charset="0"/>
                <a:cs typeface="Times New Roman" panose="02020603050405020304" pitchFamily="18" charset="0"/>
              </a:rPr>
              <a:t>God created marriage, and it is very important that husbands and wives love one another and are faithful. God also wants us to remember that our bodies are temples of the Holy Spirit, so we must respect our bodies, dress modestly and live in God’s order of love.</a:t>
            </a:r>
          </a:p>
          <a:p>
            <a:pPr marL="0" marR="0" algn="ctr">
              <a:lnSpc>
                <a:spcPct val="107000"/>
              </a:lnSpc>
              <a:spcAft>
                <a:spcPts val="800"/>
              </a:spcAft>
            </a:pPr>
            <a:r>
              <a:rPr lang="en-US" sz="3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Make a list of ways that your family can be faithful to one another and show respect for the holy gift of our bodies that are temples of the Holy Spirit to live God’s order of love.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216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9C0A5-B01A-7018-1798-9BE99F47D55D}"/>
            </a:ext>
          </a:extLst>
        </p:cNvPr>
        <p:cNvGrpSpPr/>
        <p:nvPr/>
      </p:nvGrpSpPr>
      <p:grpSpPr>
        <a:xfrm>
          <a:off x="0" y="0"/>
          <a:ext cx="0" cy="0"/>
          <a:chOff x="0" y="0"/>
          <a:chExt cx="0" cy="0"/>
        </a:xfrm>
      </p:grpSpPr>
      <p:pic>
        <p:nvPicPr>
          <p:cNvPr id="5" name="Picture 4" descr="A painting of a person in a red robe&#10;&#10;Description automatically generated">
            <a:extLst>
              <a:ext uri="{FF2B5EF4-FFF2-40B4-BE49-F238E27FC236}">
                <a16:creationId xmlns:a16="http://schemas.microsoft.com/office/drawing/2014/main" id="{20348DA7-1BCA-B181-5C55-CCC524E5D416}"/>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E713D8A-4C1B-E6FC-0359-53CFCFE3DBBE}"/>
              </a:ext>
            </a:extLst>
          </p:cNvPr>
          <p:cNvSpPr txBox="1"/>
          <p:nvPr/>
        </p:nvSpPr>
        <p:spPr>
          <a:xfrm>
            <a:off x="261257" y="65315"/>
            <a:ext cx="11483380" cy="6751977"/>
          </a:xfrm>
          <a:prstGeom prst="rect">
            <a:avLst/>
          </a:prstGeom>
          <a:noFill/>
        </p:spPr>
        <p:txBody>
          <a:bodyPr wrap="square" rtlCol="0">
            <a:spAutoFit/>
          </a:bodyPr>
          <a:lstStyle/>
          <a:p>
            <a:pPr marL="0" marR="0" algn="ctr">
              <a:lnSpc>
                <a:spcPct val="107000"/>
              </a:lnSpc>
              <a:spcAft>
                <a:spcPts val="800"/>
              </a:spcAft>
            </a:pPr>
            <a:r>
              <a:rPr lang="en-US" sz="6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7th Commandment is </a:t>
            </a:r>
          </a:p>
          <a:p>
            <a:pPr marL="0" marR="0" algn="ctr">
              <a:lnSpc>
                <a:spcPct val="107000"/>
              </a:lnSpc>
              <a:spcAft>
                <a:spcPts val="800"/>
              </a:spcAft>
            </a:pPr>
            <a:r>
              <a:rPr lang="en-US" sz="6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‘You shall not steal’.</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Taking something that does not belong to us is dishonest and wrong. It is also the opposite of being generous and loving.</a:t>
            </a:r>
          </a:p>
          <a:p>
            <a:pPr marL="0" marR="0" algn="ct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Make a list of ways that your family can be generous and give to one another and others outside your family to live </a:t>
            </a:r>
          </a:p>
          <a:p>
            <a:pPr marL="0" marR="0" algn="ctr">
              <a:lnSpc>
                <a:spcPct val="107000"/>
              </a:lnSpc>
              <a:spcAft>
                <a:spcPts val="80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God’s order of love.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5901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53080-24D8-B769-9432-1B91970190E5}"/>
            </a:ext>
          </a:extLst>
        </p:cNvPr>
        <p:cNvGrpSpPr/>
        <p:nvPr/>
      </p:nvGrpSpPr>
      <p:grpSpPr>
        <a:xfrm>
          <a:off x="0" y="0"/>
          <a:ext cx="0" cy="0"/>
          <a:chOff x="0" y="0"/>
          <a:chExt cx="0" cy="0"/>
        </a:xfrm>
      </p:grpSpPr>
      <p:pic>
        <p:nvPicPr>
          <p:cNvPr id="5" name="Picture 4" descr="Two girls whispering into each other&#10;&#10;Description automatically generated">
            <a:extLst>
              <a:ext uri="{FF2B5EF4-FFF2-40B4-BE49-F238E27FC236}">
                <a16:creationId xmlns:a16="http://schemas.microsoft.com/office/drawing/2014/main" id="{0D02042D-C65B-3D5F-EA77-07902A5E7706}"/>
              </a:ext>
            </a:extLst>
          </p:cNvPr>
          <p:cNvPicPr>
            <a:picLocks noChangeAspect="1"/>
          </p:cNvPicPr>
          <p:nvPr/>
        </p:nvPicPr>
        <p:blipFill>
          <a:blip r:embed="rId2" cstate="screen">
            <a:alphaModFix amt="20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B45C2F7-CA97-7D1C-BF19-433A645E0CB2}"/>
              </a:ext>
            </a:extLst>
          </p:cNvPr>
          <p:cNvSpPr txBox="1"/>
          <p:nvPr/>
        </p:nvSpPr>
        <p:spPr>
          <a:xfrm>
            <a:off x="0" y="93307"/>
            <a:ext cx="12192000" cy="7227235"/>
          </a:xfrm>
          <a:prstGeom prst="rect">
            <a:avLst/>
          </a:prstGeom>
          <a:noFill/>
        </p:spPr>
        <p:txBody>
          <a:bodyPr wrap="square" rtlCol="0">
            <a:spAutoFit/>
          </a:bodyPr>
          <a:lstStyle/>
          <a:p>
            <a:pPr marL="0" marR="0" algn="ctr">
              <a:lnSpc>
                <a:spcPct val="107000"/>
              </a:lnSpc>
              <a:spcAft>
                <a:spcPts val="800"/>
              </a:spcAft>
            </a:pPr>
            <a:r>
              <a:rPr lang="en-US" sz="6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8th Commandment is</a:t>
            </a:r>
          </a:p>
          <a:p>
            <a:pPr marL="0" marR="0" algn="ctr">
              <a:lnSpc>
                <a:spcPct val="107000"/>
              </a:lnSpc>
              <a:spcAft>
                <a:spcPts val="800"/>
              </a:spcAft>
            </a:pPr>
            <a:r>
              <a:rPr lang="en-US" sz="6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‘You shall not bear false witness against your neighbor’.</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Gossip and bullying are hurtful, and words can really harm. Often what is said or written about others on social media is unkind or even cruel.                                    But loving, kind words are also very powerful!</a:t>
            </a:r>
          </a:p>
          <a:p>
            <a:pPr marL="0" marR="0" algn="ctr">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buFont typeface="Wingdings" panose="05000000000000000000" pitchFamily="2" charset="2"/>
              <a:buChar char=""/>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Write a compliment or words of praise about each family member.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Aft>
                <a:spcPts val="800"/>
              </a:spcAft>
              <a:buFont typeface="Wingdings" panose="05000000000000000000" pitchFamily="2" charset="2"/>
              <a:buChar char=""/>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Make a list of ways that your family can be kind to one another and careful with your words at home and outside your family to live God’s order of love.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3204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anim calcmode="lin" valueType="num">
                                      <p:cBhvr>
                                        <p:cTn id="8"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girls sitting on a bed&#10;&#10;Description automatically generated">
            <a:extLst>
              <a:ext uri="{FF2B5EF4-FFF2-40B4-BE49-F238E27FC236}">
                <a16:creationId xmlns:a16="http://schemas.microsoft.com/office/drawing/2014/main" id="{DD5AB8FB-7580-563A-483A-0FB1A4452223}"/>
              </a:ext>
            </a:extLst>
          </p:cNvPr>
          <p:cNvPicPr>
            <a:picLocks noChangeAspect="1"/>
          </p:cNvPicPr>
          <p:nvPr/>
        </p:nvPicPr>
        <p:blipFill>
          <a:blip r:embed="rId2" cstate="screen">
            <a:alphaModFix amt="35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318D0A1A-3AEE-1F48-E48D-7E17D266C033}"/>
              </a:ext>
            </a:extLst>
          </p:cNvPr>
          <p:cNvSpPr txBox="1"/>
          <p:nvPr/>
        </p:nvSpPr>
        <p:spPr>
          <a:xfrm>
            <a:off x="-65314" y="119119"/>
            <a:ext cx="12353729" cy="6740307"/>
          </a:xfrm>
          <a:prstGeom prst="rect">
            <a:avLst/>
          </a:prstGeom>
          <a:noFill/>
        </p:spPr>
        <p:txBody>
          <a:bodyPr wrap="square" rtlCol="0">
            <a:spAutoFit/>
          </a:bodyPr>
          <a:lstStyle/>
          <a:p>
            <a:pPr marL="0" marR="0" algn="ctr">
              <a:spcAft>
                <a:spcPts val="800"/>
              </a:spcAft>
            </a:pPr>
            <a:endParaRPr lang="en-US" sz="4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Aft>
                <a:spcPts val="800"/>
              </a:spcAft>
            </a:pPr>
            <a:r>
              <a:rPr lang="en-US" sz="4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9th Commandment is                                    You shall not covet your neighbor’s wife.                   </a:t>
            </a:r>
          </a:p>
          <a:p>
            <a:pPr marL="0" marR="0" algn="ctr">
              <a:spcAft>
                <a:spcPts val="800"/>
              </a:spcAft>
            </a:pPr>
            <a:r>
              <a:rPr lang="en-US" sz="3200" b="1" i="1" dirty="0">
                <a:latin typeface="Calibri" panose="020F0502020204030204" pitchFamily="34" charset="0"/>
                <a:ea typeface="Calibri" panose="020F0502020204030204" pitchFamily="34" charset="0"/>
                <a:cs typeface="Times New Roman" panose="02020603050405020304" pitchFamily="18" charset="0"/>
              </a:rPr>
              <a:t>What does COVET mean?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spcAft>
                <a:spcPts val="800"/>
              </a:spcAft>
            </a:pPr>
            <a:r>
              <a:rPr lang="en-US" sz="4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10th Commandment is </a:t>
            </a:r>
          </a:p>
          <a:p>
            <a:pPr marL="0" marR="0" algn="ctr">
              <a:spcAft>
                <a:spcPts val="800"/>
              </a:spcAft>
            </a:pPr>
            <a:r>
              <a:rPr lang="en-US" sz="4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You shall not covet your neighbor’s goods.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Covet means that we are jealous and, even more, envious of (saddened by) what someone    else has.    It is okay to see something that someone else has and decide,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if of course it is God’s will for you</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to work to get something good like that for yourself, but it is not okay to want the exact thing or person that belongs to another. That is coveting. </a:t>
            </a:r>
          </a:p>
          <a:p>
            <a:endParaRPr lang="en-US" sz="2400" b="1" dirty="0"/>
          </a:p>
        </p:txBody>
      </p:sp>
    </p:spTree>
    <p:extLst>
      <p:ext uri="{BB962C8B-B14F-4D97-AF65-F5344CB8AC3E}">
        <p14:creationId xmlns:p14="http://schemas.microsoft.com/office/powerpoint/2010/main" val="10949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3" end="3"/>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robe with his hand raised to the sky&#10;&#10;Description automatically generated">
            <a:extLst>
              <a:ext uri="{FF2B5EF4-FFF2-40B4-BE49-F238E27FC236}">
                <a16:creationId xmlns:a16="http://schemas.microsoft.com/office/drawing/2014/main" id="{8DC1C5FA-2A45-D528-D076-B1843428D6CB}"/>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B0CEEC6-353F-B150-165C-5CC074AD0C61}"/>
              </a:ext>
            </a:extLst>
          </p:cNvPr>
          <p:cNvSpPr txBox="1"/>
          <p:nvPr/>
        </p:nvSpPr>
        <p:spPr>
          <a:xfrm>
            <a:off x="5190836" y="423919"/>
            <a:ext cx="6636928" cy="6078074"/>
          </a:xfrm>
          <a:prstGeom prst="rect">
            <a:avLst/>
          </a:prstGeom>
          <a:noFill/>
        </p:spPr>
        <p:txBody>
          <a:bodyPr wrap="square" rtlCol="0">
            <a:spAutoFit/>
          </a:bodyPr>
          <a:lstStyle/>
          <a:p>
            <a:pPr marL="0" marR="0" algn="ctr">
              <a:lnSpc>
                <a:spcPct val="107000"/>
              </a:lnSpc>
              <a:spcAft>
                <a:spcPts val="800"/>
              </a:spcAft>
            </a:pPr>
            <a:r>
              <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God wants us to be grateful for the beautiful gifts that He has given to us and to trust that He cares for us as our loving Father. </a:t>
            </a:r>
          </a:p>
          <a:p>
            <a:pPr marL="0" marR="0" algn="ctr">
              <a:lnSpc>
                <a:spcPct val="107000"/>
              </a:lnSpc>
              <a:spcAft>
                <a:spcPts val="800"/>
              </a:spcAft>
            </a:pPr>
            <a:endParaRPr lang="en-US" sz="32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3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Make a list of the beautiful gifts God has given to your family so that you can live God’s order of love.</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7406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urch with many pews&#10;&#10;Description automatically generated">
            <a:extLst>
              <a:ext uri="{FF2B5EF4-FFF2-40B4-BE49-F238E27FC236}">
                <a16:creationId xmlns:a16="http://schemas.microsoft.com/office/drawing/2014/main" id="{28E7C373-C987-EBD7-9815-77D4430343F6}"/>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879152" y="-195944"/>
            <a:ext cx="13071152" cy="7352523"/>
          </a:xfrm>
          <a:prstGeom prst="rect">
            <a:avLst/>
          </a:prstGeom>
        </p:spPr>
      </p:pic>
      <p:sp>
        <p:nvSpPr>
          <p:cNvPr id="4" name="TextBox 3">
            <a:extLst>
              <a:ext uri="{FF2B5EF4-FFF2-40B4-BE49-F238E27FC236}">
                <a16:creationId xmlns:a16="http://schemas.microsoft.com/office/drawing/2014/main" id="{9FD6650C-B1C5-88B4-9E75-66D60D554FF3}"/>
              </a:ext>
            </a:extLst>
          </p:cNvPr>
          <p:cNvSpPr txBox="1"/>
          <p:nvPr/>
        </p:nvSpPr>
        <p:spPr>
          <a:xfrm>
            <a:off x="709127" y="821094"/>
            <a:ext cx="10880877" cy="5505290"/>
          </a:xfrm>
          <a:prstGeom prst="rect">
            <a:avLst/>
          </a:prstGeom>
          <a:noFill/>
        </p:spPr>
        <p:txBody>
          <a:bodyPr wrap="square" rtlCol="0">
            <a:spAutoFit/>
          </a:bodyPr>
          <a:lstStyle/>
          <a:p>
            <a:pPr marR="0" algn="ctr">
              <a:lnSpc>
                <a:spcPct val="107000"/>
              </a:lnSpc>
              <a:spcAft>
                <a:spcPts val="80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algn="ctr">
              <a:lnSpc>
                <a:spcPct val="107000"/>
              </a:lnSpc>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“Dear God, </a:t>
            </a:r>
          </a:p>
          <a:p>
            <a:pPr marR="0" algn="ctr">
              <a:lnSpc>
                <a:spcPct val="107000"/>
              </a:lnSpc>
              <a:spcAft>
                <a:spcPts val="800"/>
              </a:spcAft>
            </a:pPr>
            <a:r>
              <a:rPr lang="en-US" sz="4400" b="1" dirty="0">
                <a:latin typeface="Calibri" panose="020F0502020204030204" pitchFamily="34" charset="0"/>
                <a:ea typeface="Calibri" panose="020F0502020204030204" pitchFamily="34" charset="0"/>
                <a:cs typeface="Times New Roman" panose="02020603050405020304" pitchFamily="18" charset="0"/>
              </a:rPr>
              <a:t>H</a:t>
            </a:r>
            <a:r>
              <a:rPr lang="en-US" sz="4400" b="1" dirty="0">
                <a:effectLst/>
                <a:latin typeface="Calibri" panose="020F0502020204030204" pitchFamily="34" charset="0"/>
                <a:ea typeface="Calibri" panose="020F0502020204030204" pitchFamily="34" charset="0"/>
                <a:cs typeface="Times New Roman" panose="02020603050405020304" pitchFamily="18" charset="0"/>
              </a:rPr>
              <a:t>elp us to put You first. </a:t>
            </a:r>
          </a:p>
          <a:p>
            <a:pPr marR="0" algn="ctr">
              <a:lnSpc>
                <a:spcPct val="107000"/>
              </a:lnSpc>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Remove all the distractions that stop us from focusing all of our attention upon You.        Help us to recognize Your power and majesty in the world around us.”</a:t>
            </a:r>
            <a:endParaRPr lang="en-US" sz="4400" b="1" dirty="0"/>
          </a:p>
        </p:txBody>
      </p:sp>
      <p:sp>
        <p:nvSpPr>
          <p:cNvPr id="2" name="TextBox 1"/>
          <p:cNvSpPr txBox="1"/>
          <p:nvPr/>
        </p:nvSpPr>
        <p:spPr>
          <a:xfrm>
            <a:off x="1884784" y="-195943"/>
            <a:ext cx="7651102" cy="1569660"/>
          </a:xfrm>
          <a:prstGeom prst="rect">
            <a:avLst/>
          </a:prstGeom>
          <a:noFill/>
        </p:spPr>
        <p:txBody>
          <a:bodyPr wrap="square" rtlCol="0">
            <a:spAutoFit/>
          </a:bodyPr>
          <a:lstStyle/>
          <a:p>
            <a:pPr algn="ctr"/>
            <a:r>
              <a:rPr lang="en-US" sz="2400" dirty="0">
                <a:solidFill>
                  <a:srgbClr val="FF0000"/>
                </a:solidFill>
              </a:rPr>
              <a:t>        </a:t>
            </a:r>
          </a:p>
          <a:p>
            <a:pPr lvl="0" algn="ctr"/>
            <a:r>
              <a:rPr lang="en-US" sz="2400" dirty="0">
                <a:solidFill>
                  <a:srgbClr val="FF0000"/>
                </a:solidFill>
              </a:rPr>
              <a:t>Ten Commandments Prayer                                             </a:t>
            </a:r>
            <a:r>
              <a:rPr lang="en-US" sz="2400" dirty="0">
                <a:latin typeface="Calibri" panose="020F0502020204030204" pitchFamily="34" charset="0"/>
                <a:ea typeface="Calibri" panose="020F0502020204030204" pitchFamily="34" charset="0"/>
                <a:cs typeface="Times New Roman" panose="02020603050405020304" pitchFamily="18" charset="0"/>
              </a:rPr>
              <a:t>Adapted from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www.arnoldprays.co.uk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solidFill>
                <a:srgbClr val="FF0000"/>
              </a:solidFill>
            </a:endParaRPr>
          </a:p>
        </p:txBody>
      </p:sp>
    </p:spTree>
    <p:extLst>
      <p:ext uri="{BB962C8B-B14F-4D97-AF65-F5344CB8AC3E}">
        <p14:creationId xmlns:p14="http://schemas.microsoft.com/office/powerpoint/2010/main" val="118313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04EE4-47ED-EFDC-ABC9-7691CA6565FA}"/>
            </a:ext>
          </a:extLst>
        </p:cNvPr>
        <p:cNvGrpSpPr/>
        <p:nvPr/>
      </p:nvGrpSpPr>
      <p:grpSpPr>
        <a:xfrm>
          <a:off x="0" y="0"/>
          <a:ext cx="0" cy="0"/>
          <a:chOff x="0" y="0"/>
          <a:chExt cx="0" cy="0"/>
        </a:xfrm>
      </p:grpSpPr>
      <p:pic>
        <p:nvPicPr>
          <p:cNvPr id="3" name="Picture 2" descr="A church with many pews&#10;&#10;Description automatically generated">
            <a:extLst>
              <a:ext uri="{FF2B5EF4-FFF2-40B4-BE49-F238E27FC236}">
                <a16:creationId xmlns:a16="http://schemas.microsoft.com/office/drawing/2014/main" id="{E1F4E311-6A94-8825-4844-91558DD69EDF}"/>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F1DFA1D-DBD3-BCE6-29EE-39C43E059F20}"/>
              </a:ext>
            </a:extLst>
          </p:cNvPr>
          <p:cNvSpPr txBox="1"/>
          <p:nvPr/>
        </p:nvSpPr>
        <p:spPr>
          <a:xfrm>
            <a:off x="531845" y="0"/>
            <a:ext cx="11058159" cy="6760825"/>
          </a:xfrm>
          <a:prstGeom prst="rect">
            <a:avLst/>
          </a:prstGeom>
          <a:noFill/>
        </p:spPr>
        <p:txBody>
          <a:bodyPr wrap="square" rtlCol="0">
            <a:spAutoFit/>
          </a:bodyPr>
          <a:lstStyle/>
          <a:p>
            <a:pPr marR="0" lvl="0" algn="ctr">
              <a:spcAft>
                <a:spcPts val="800"/>
              </a:spcAft>
            </a:pP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“Dear God, </a:t>
            </a:r>
          </a:p>
          <a:p>
            <a:pPr marR="0" lvl="0" algn="ctr">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W</a:t>
            </a:r>
            <a:r>
              <a:rPr lang="en-US" sz="4000" b="1" dirty="0">
                <a:effectLst/>
                <a:latin typeface="Calibri" panose="020F0502020204030204" pitchFamily="34" charset="0"/>
                <a:ea typeface="Calibri" panose="020F0502020204030204" pitchFamily="34" charset="0"/>
                <a:cs typeface="Times New Roman" panose="02020603050405020304" pitchFamily="18" charset="0"/>
              </a:rPr>
              <a:t>e know that the words we say are powerful and can have a huge impact. </a:t>
            </a:r>
          </a:p>
          <a:p>
            <a:pPr marR="0" lvl="0" algn="ctr">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Help us to control the words we say and to think before we speak. </a:t>
            </a:r>
          </a:p>
          <a:p>
            <a:pPr marR="0" lvl="0" algn="ctr">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Help us to not misuse Your name and to value it above all other names. </a:t>
            </a:r>
          </a:p>
          <a:p>
            <a:pPr marR="0" lvl="0" algn="ctr">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Show us how we can glorify Your name, respect it and share it with other people.’ </a:t>
            </a:r>
          </a:p>
        </p:txBody>
      </p:sp>
    </p:spTree>
    <p:extLst>
      <p:ext uri="{BB962C8B-B14F-4D97-AF65-F5344CB8AC3E}">
        <p14:creationId xmlns:p14="http://schemas.microsoft.com/office/powerpoint/2010/main" val="2564265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E812C-B681-916A-2B74-B08926391C4F}"/>
            </a:ext>
          </a:extLst>
        </p:cNvPr>
        <p:cNvGrpSpPr/>
        <p:nvPr/>
      </p:nvGrpSpPr>
      <p:grpSpPr>
        <a:xfrm>
          <a:off x="0" y="0"/>
          <a:ext cx="0" cy="0"/>
          <a:chOff x="0" y="0"/>
          <a:chExt cx="0" cy="0"/>
        </a:xfrm>
      </p:grpSpPr>
      <p:pic>
        <p:nvPicPr>
          <p:cNvPr id="3" name="Picture 2" descr="A church with many pews&#10;&#10;Description automatically generated">
            <a:extLst>
              <a:ext uri="{FF2B5EF4-FFF2-40B4-BE49-F238E27FC236}">
                <a16:creationId xmlns:a16="http://schemas.microsoft.com/office/drawing/2014/main" id="{6E5DA0BA-02DE-2212-6763-7614A6271FCE}"/>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D7AF9F3-C72E-9B18-8AE3-99D97B1A0698}"/>
              </a:ext>
            </a:extLst>
          </p:cNvPr>
          <p:cNvSpPr txBox="1"/>
          <p:nvPr/>
        </p:nvSpPr>
        <p:spPr>
          <a:xfrm>
            <a:off x="541176" y="1222310"/>
            <a:ext cx="11048828" cy="4249368"/>
          </a:xfrm>
          <a:prstGeom prst="rect">
            <a:avLst/>
          </a:prstGeom>
          <a:noFill/>
        </p:spPr>
        <p:txBody>
          <a:bodyPr wrap="square" rtlCol="0">
            <a:spAutoFit/>
          </a:bodyPr>
          <a:lstStyle/>
          <a:p>
            <a:pPr marR="0" lvl="0" algn="ct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“Dear God, </a:t>
            </a:r>
          </a:p>
          <a:p>
            <a:pPr marR="0" lvl="0"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T</a:t>
            </a:r>
            <a:r>
              <a:rPr lang="en-US" sz="4000" b="1" dirty="0">
                <a:effectLst/>
                <a:latin typeface="Calibri" panose="020F0502020204030204" pitchFamily="34" charset="0"/>
                <a:ea typeface="Calibri" panose="020F0502020204030204" pitchFamily="34" charset="0"/>
                <a:cs typeface="Times New Roman" panose="02020603050405020304" pitchFamily="18" charset="0"/>
              </a:rPr>
              <a:t>hank you for the rest that You provide us.           Help us to take time out of our busy weeks to spend time with You. </a:t>
            </a:r>
          </a:p>
          <a:p>
            <a:pPr marR="0" lvl="0" algn="ct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We know that we need rest, help us to keep a regular time of Sabbath rest  and to use it well.”</a:t>
            </a:r>
          </a:p>
        </p:txBody>
      </p:sp>
    </p:spTree>
    <p:extLst>
      <p:ext uri="{BB962C8B-B14F-4D97-AF65-F5344CB8AC3E}">
        <p14:creationId xmlns:p14="http://schemas.microsoft.com/office/powerpoint/2010/main" val="5686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89C0E-C3A3-DEF8-A731-3EFEF6968E7A}"/>
            </a:ext>
          </a:extLst>
        </p:cNvPr>
        <p:cNvGrpSpPr/>
        <p:nvPr/>
      </p:nvGrpSpPr>
      <p:grpSpPr>
        <a:xfrm>
          <a:off x="0" y="0"/>
          <a:ext cx="0" cy="0"/>
          <a:chOff x="0" y="0"/>
          <a:chExt cx="0" cy="0"/>
        </a:xfrm>
      </p:grpSpPr>
      <p:pic>
        <p:nvPicPr>
          <p:cNvPr id="3" name="Picture 2" descr="A church with many pews&#10;&#10;Description automatically generated">
            <a:extLst>
              <a:ext uri="{FF2B5EF4-FFF2-40B4-BE49-F238E27FC236}">
                <a16:creationId xmlns:a16="http://schemas.microsoft.com/office/drawing/2014/main" id="{19FF634C-384E-FB90-2136-0D09B57FD48C}"/>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FC2285F-E6D6-1E59-E6AF-98C1EFB84B32}"/>
              </a:ext>
            </a:extLst>
          </p:cNvPr>
          <p:cNvSpPr txBox="1"/>
          <p:nvPr/>
        </p:nvSpPr>
        <p:spPr>
          <a:xfrm>
            <a:off x="457200" y="503853"/>
            <a:ext cx="11132804" cy="6122702"/>
          </a:xfrm>
          <a:prstGeom prst="rect">
            <a:avLst/>
          </a:prstGeom>
          <a:noFill/>
        </p:spPr>
        <p:txBody>
          <a:bodyPr wrap="square" rtlCol="0">
            <a:spAutoFit/>
          </a:bodyPr>
          <a:lstStyle/>
          <a:p>
            <a:pPr marR="0" lvl="0" algn="ct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“Dear God, </a:t>
            </a:r>
          </a:p>
          <a:p>
            <a:pPr marR="0" lvl="0"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T</a:t>
            </a:r>
            <a:r>
              <a:rPr lang="en-US" sz="4000" b="1" dirty="0">
                <a:effectLst/>
                <a:latin typeface="Calibri" panose="020F0502020204030204" pitchFamily="34" charset="0"/>
                <a:ea typeface="Calibri" panose="020F0502020204030204" pitchFamily="34" charset="0"/>
                <a:cs typeface="Times New Roman" panose="02020603050405020304" pitchFamily="18" charset="0"/>
              </a:rPr>
              <a:t>hank You for the people who care for me.       Thank You for my family and those people who have helped me to grow and learn.                                       Help me to care and respect each of these people. Guide the world to take better care of the elderly, stopping them from becoming isolated and lonely. Help us to remember that they have much to share with us.” </a:t>
            </a:r>
          </a:p>
        </p:txBody>
      </p:sp>
    </p:spTree>
    <p:extLst>
      <p:ext uri="{BB962C8B-B14F-4D97-AF65-F5344CB8AC3E}">
        <p14:creationId xmlns:p14="http://schemas.microsoft.com/office/powerpoint/2010/main" val="310972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BEF5E54-E712-01C1-E4C4-44CB19D275EF}"/>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2"/>
            <a:ext cx="12188952" cy="6858001"/>
          </a:xfrm>
          <a:prstGeom prst="rect">
            <a:avLst/>
          </a:prstGeom>
        </p:spPr>
      </p:pic>
      <p:sp>
        <p:nvSpPr>
          <p:cNvPr id="6" name="Title 1"/>
          <p:cNvSpPr txBox="1">
            <a:spLocks/>
          </p:cNvSpPr>
          <p:nvPr/>
        </p:nvSpPr>
        <p:spPr>
          <a:xfrm>
            <a:off x="397464" y="0"/>
            <a:ext cx="9883069" cy="2057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8800" cap="all" baseline="30000" dirty="0">
              <a:solidFill>
                <a:srgbClr val="FFFFFF"/>
              </a:solidFill>
              <a:latin typeface="Aptos Black" panose="020F0502020204030204" pitchFamily="34" charset="0"/>
            </a:endParaRPr>
          </a:p>
        </p:txBody>
      </p:sp>
      <p:sp>
        <p:nvSpPr>
          <p:cNvPr id="3" name="Rectangle 2"/>
          <p:cNvSpPr/>
          <p:nvPr/>
        </p:nvSpPr>
        <p:spPr>
          <a:xfrm>
            <a:off x="7912361" y="214604"/>
            <a:ext cx="4030824" cy="4002833"/>
          </a:xfrm>
          <a:prstGeom prst="rect">
            <a:avLst/>
          </a:prstGeom>
        </p:spPr>
        <p:txBody>
          <a:bodyPr vert="horz" lIns="91440" tIns="45720" rIns="91440" bIns="45720" rtlCol="0">
            <a:noAutofit/>
          </a:bodyPr>
          <a:lstStyle/>
          <a:p>
            <a:pPr algn="ctr">
              <a:lnSpc>
                <a:spcPct val="90000"/>
              </a:lnSpc>
              <a:spcAft>
                <a:spcPts val="600"/>
              </a:spcAft>
            </a:pPr>
            <a:endParaRPr lang="en-US" sz="2400" dirty="0">
              <a:solidFill>
                <a:srgbClr val="FFFFFF"/>
              </a:solidFill>
            </a:endParaRPr>
          </a:p>
          <a:p>
            <a:pPr algn="ctr">
              <a:lnSpc>
                <a:spcPct val="90000"/>
              </a:lnSpc>
              <a:spcAft>
                <a:spcPts val="600"/>
              </a:spcAft>
            </a:pPr>
            <a:r>
              <a:rPr lang="en-US" sz="2400" dirty="0">
                <a:solidFill>
                  <a:srgbClr val="FFFFFF"/>
                </a:solidFill>
              </a:rPr>
              <a:t>Lord Jesus Christ, </a:t>
            </a:r>
          </a:p>
          <a:p>
            <a:pPr algn="ctr">
              <a:lnSpc>
                <a:spcPct val="90000"/>
              </a:lnSpc>
              <a:spcAft>
                <a:spcPts val="600"/>
              </a:spcAft>
            </a:pPr>
            <a:r>
              <a:rPr lang="en-US" sz="2400" dirty="0">
                <a:solidFill>
                  <a:srgbClr val="FFFFFF"/>
                </a:solidFill>
              </a:rPr>
              <a:t>We entrust our family to You and ask for Your blessing and protection. </a:t>
            </a:r>
          </a:p>
          <a:p>
            <a:pPr algn="ctr">
              <a:lnSpc>
                <a:spcPct val="90000"/>
              </a:lnSpc>
              <a:spcAft>
                <a:spcPts val="600"/>
              </a:spcAft>
            </a:pPr>
            <a:endParaRPr lang="en-US" sz="2400" dirty="0">
              <a:solidFill>
                <a:srgbClr val="FFFFFF"/>
              </a:solidFill>
            </a:endParaRPr>
          </a:p>
          <a:p>
            <a:pPr algn="ctr">
              <a:lnSpc>
                <a:spcPct val="90000"/>
              </a:lnSpc>
              <a:spcAft>
                <a:spcPts val="600"/>
              </a:spcAft>
            </a:pPr>
            <a:r>
              <a:rPr lang="en-US" sz="2400" dirty="0">
                <a:solidFill>
                  <a:srgbClr val="FFFFFF"/>
                </a:solidFill>
              </a:rPr>
              <a:t>We love You Lord Jesus with all our hearts, and we ask that You help our family to become more like the Holy Family.</a:t>
            </a:r>
          </a:p>
          <a:p>
            <a:pPr algn="ctr">
              <a:lnSpc>
                <a:spcPct val="90000"/>
              </a:lnSpc>
              <a:spcAft>
                <a:spcPts val="600"/>
              </a:spcAft>
            </a:pPr>
            <a:endParaRPr lang="en-US" sz="2400" dirty="0">
              <a:solidFill>
                <a:srgbClr val="FFFFFF"/>
              </a:solidFill>
            </a:endParaRPr>
          </a:p>
          <a:p>
            <a:pPr algn="ctr">
              <a:lnSpc>
                <a:spcPct val="90000"/>
              </a:lnSpc>
              <a:spcAft>
                <a:spcPts val="600"/>
              </a:spcAft>
            </a:pPr>
            <a:r>
              <a:rPr lang="en-US" sz="2400" dirty="0">
                <a:solidFill>
                  <a:srgbClr val="FFFFFF"/>
                </a:solidFill>
              </a:rPr>
              <a:t>Help us to be kind, loving, and patient with one another.</a:t>
            </a:r>
          </a:p>
          <a:p>
            <a:pPr algn="ctr">
              <a:lnSpc>
                <a:spcPct val="90000"/>
              </a:lnSpc>
              <a:spcAft>
                <a:spcPts val="600"/>
              </a:spcAft>
            </a:pPr>
            <a:endParaRPr lang="en-US" sz="2400" dirty="0">
              <a:solidFill>
                <a:srgbClr val="FFFFFF"/>
              </a:solidFill>
            </a:endParaRPr>
          </a:p>
          <a:p>
            <a:pPr algn="ctr">
              <a:lnSpc>
                <a:spcPct val="90000"/>
              </a:lnSpc>
              <a:spcAft>
                <a:spcPts val="600"/>
              </a:spcAft>
            </a:pPr>
            <a:r>
              <a:rPr lang="en-US" sz="2400" dirty="0">
                <a:solidFill>
                  <a:srgbClr val="FFFFFF"/>
                </a:solidFill>
              </a:rPr>
              <a:t>Give us all the grace we need to become saints and Your faithful disciples.  Amen.</a:t>
            </a:r>
          </a:p>
        </p:txBody>
      </p:sp>
    </p:spTree>
    <p:extLst>
      <p:ext uri="{BB962C8B-B14F-4D97-AF65-F5344CB8AC3E}">
        <p14:creationId xmlns:p14="http://schemas.microsoft.com/office/powerpoint/2010/main" val="425599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48059-AE54-180B-4682-BC860CEE100B}"/>
            </a:ext>
          </a:extLst>
        </p:cNvPr>
        <p:cNvGrpSpPr/>
        <p:nvPr/>
      </p:nvGrpSpPr>
      <p:grpSpPr>
        <a:xfrm>
          <a:off x="0" y="0"/>
          <a:ext cx="0" cy="0"/>
          <a:chOff x="0" y="0"/>
          <a:chExt cx="0" cy="0"/>
        </a:xfrm>
      </p:grpSpPr>
      <p:pic>
        <p:nvPicPr>
          <p:cNvPr id="3" name="Picture 2" descr="A church with many pews&#10;&#10;Description automatically generated">
            <a:extLst>
              <a:ext uri="{FF2B5EF4-FFF2-40B4-BE49-F238E27FC236}">
                <a16:creationId xmlns:a16="http://schemas.microsoft.com/office/drawing/2014/main" id="{2CB92DEE-7B30-882E-ECC8-8FEDA911B9D2}"/>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67E41A-EA4D-0463-B345-62A7E7B97587}"/>
              </a:ext>
            </a:extLst>
          </p:cNvPr>
          <p:cNvSpPr txBox="1"/>
          <p:nvPr/>
        </p:nvSpPr>
        <p:spPr>
          <a:xfrm>
            <a:off x="205273" y="298580"/>
            <a:ext cx="11384731" cy="6122702"/>
          </a:xfrm>
          <a:prstGeom prst="rect">
            <a:avLst/>
          </a:prstGeom>
          <a:noFill/>
        </p:spPr>
        <p:txBody>
          <a:bodyPr wrap="square" rtlCol="0">
            <a:spAutoFit/>
          </a:bodyPr>
          <a:lstStyle/>
          <a:p>
            <a:pPr marR="0" lvl="0" algn="ct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“Dear God, </a:t>
            </a:r>
            <a:r>
              <a:rPr lang="en-US" sz="4000" b="1" dirty="0">
                <a:latin typeface="Calibri" panose="020F0502020204030204" pitchFamily="34" charset="0"/>
                <a:ea typeface="Calibri" panose="020F0502020204030204" pitchFamily="34" charset="0"/>
                <a:cs typeface="Times New Roman" panose="02020603050405020304" pitchFamily="18" charset="0"/>
              </a:rPr>
              <a:t>                                                          </a:t>
            </a:r>
          </a:p>
          <a:p>
            <a:pPr marR="0" lvl="0"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B</a:t>
            </a:r>
            <a:r>
              <a:rPr lang="en-US" sz="4000" b="1" dirty="0">
                <a:effectLst/>
                <a:latin typeface="Calibri" panose="020F0502020204030204" pitchFamily="34" charset="0"/>
                <a:ea typeface="Calibri" panose="020F0502020204030204" pitchFamily="34" charset="0"/>
                <a:cs typeface="Times New Roman" panose="02020603050405020304" pitchFamily="18" charset="0"/>
              </a:rPr>
              <a:t>e with those people who have been hurt by others and those who have harmed others too.                 Help them to see alternative solutions and to work for peace and help them to repent and turn to You for forgiveness. </a:t>
            </a:r>
            <a:r>
              <a:rPr lang="en-US" sz="4000" b="1" dirty="0">
                <a:latin typeface="Calibri" panose="020F0502020204030204" pitchFamily="34" charset="0"/>
                <a:ea typeface="Calibri" panose="020F0502020204030204" pitchFamily="34" charset="0"/>
                <a:cs typeface="Times New Roman" panose="02020603050405020304" pitchFamily="18" charset="0"/>
              </a:rPr>
              <a:t>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Comfort those who have lost loved ones;                          may they know your peace and                                   presence with them.”</a:t>
            </a:r>
          </a:p>
        </p:txBody>
      </p:sp>
    </p:spTree>
    <p:extLst>
      <p:ext uri="{BB962C8B-B14F-4D97-AF65-F5344CB8AC3E}">
        <p14:creationId xmlns:p14="http://schemas.microsoft.com/office/powerpoint/2010/main" val="143839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1A8CD-FCD5-D17F-9332-E0D2990A9133}"/>
            </a:ext>
          </a:extLst>
        </p:cNvPr>
        <p:cNvGrpSpPr/>
        <p:nvPr/>
      </p:nvGrpSpPr>
      <p:grpSpPr>
        <a:xfrm>
          <a:off x="0" y="0"/>
          <a:ext cx="0" cy="0"/>
          <a:chOff x="0" y="0"/>
          <a:chExt cx="0" cy="0"/>
        </a:xfrm>
      </p:grpSpPr>
      <p:pic>
        <p:nvPicPr>
          <p:cNvPr id="3" name="Picture 2" descr="A church with many pews&#10;&#10;Description automatically generated">
            <a:extLst>
              <a:ext uri="{FF2B5EF4-FFF2-40B4-BE49-F238E27FC236}">
                <a16:creationId xmlns:a16="http://schemas.microsoft.com/office/drawing/2014/main" id="{7E3313F3-E9C8-0141-B6EB-35A70145A62A}"/>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C1F6499-1870-6C2B-45D8-39DAB2A8B3F9}"/>
              </a:ext>
            </a:extLst>
          </p:cNvPr>
          <p:cNvSpPr txBox="1"/>
          <p:nvPr/>
        </p:nvSpPr>
        <p:spPr>
          <a:xfrm>
            <a:off x="186612" y="522514"/>
            <a:ext cx="11403392" cy="6020238"/>
          </a:xfrm>
          <a:prstGeom prst="rect">
            <a:avLst/>
          </a:prstGeom>
          <a:noFill/>
        </p:spPr>
        <p:txBody>
          <a:bodyPr wrap="square" rtlCol="0">
            <a:spAutoFit/>
          </a:bodyPr>
          <a:lstStyle/>
          <a:p>
            <a:pPr marR="0" lvl="0" algn="ctr">
              <a:lnSpc>
                <a:spcPct val="107000"/>
              </a:lnSpc>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“Dear God,                                                                                          Thank You for the gift of Holy Matrimony.                               Thank You that You bring people together in love and for the commitment that they make to each other and to You. Watch over and protect all marriages.                                  Help all families to remain focused upon You and upon each other; protect them from the temptations that try to pull them away. Help them to see the beauty in their relationships and give them the wisdom and courage to work to maintain them.” </a:t>
            </a:r>
          </a:p>
        </p:txBody>
      </p:sp>
    </p:spTree>
    <p:extLst>
      <p:ext uri="{BB962C8B-B14F-4D97-AF65-F5344CB8AC3E}">
        <p14:creationId xmlns:p14="http://schemas.microsoft.com/office/powerpoint/2010/main" val="12143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7E7A-087F-20C2-A2A4-FBB95A626340}"/>
            </a:ext>
          </a:extLst>
        </p:cNvPr>
        <p:cNvGrpSpPr/>
        <p:nvPr/>
      </p:nvGrpSpPr>
      <p:grpSpPr>
        <a:xfrm>
          <a:off x="0" y="0"/>
          <a:ext cx="0" cy="0"/>
          <a:chOff x="0" y="0"/>
          <a:chExt cx="0" cy="0"/>
        </a:xfrm>
      </p:grpSpPr>
      <p:pic>
        <p:nvPicPr>
          <p:cNvPr id="3" name="Picture 2" descr="A church with many pews&#10;&#10;Description automatically generated">
            <a:extLst>
              <a:ext uri="{FF2B5EF4-FFF2-40B4-BE49-F238E27FC236}">
                <a16:creationId xmlns:a16="http://schemas.microsoft.com/office/drawing/2014/main" id="{270D2DD1-C31B-BABB-8093-1F6CB30711FF}"/>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8EAA14C-BC35-37A8-ACE9-6D63A5B0C5D6}"/>
              </a:ext>
            </a:extLst>
          </p:cNvPr>
          <p:cNvSpPr txBox="1"/>
          <p:nvPr/>
        </p:nvSpPr>
        <p:spPr>
          <a:xfrm>
            <a:off x="93305" y="317240"/>
            <a:ext cx="11562013" cy="6225294"/>
          </a:xfrm>
          <a:prstGeom prst="rect">
            <a:avLst/>
          </a:prstGeom>
          <a:noFill/>
        </p:spPr>
        <p:txBody>
          <a:bodyPr wrap="square" rtlCol="0">
            <a:spAutoFit/>
          </a:bodyPr>
          <a:lstStyle/>
          <a:p>
            <a:pPr marR="0" lvl="0" algn="ct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“Dear God, </a:t>
            </a:r>
          </a:p>
          <a:p>
            <a:pPr marR="0" lvl="0"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T</a:t>
            </a:r>
            <a:r>
              <a:rPr lang="en-US" sz="4000" b="1" dirty="0">
                <a:effectLst/>
                <a:latin typeface="Calibri" panose="020F0502020204030204" pitchFamily="34" charset="0"/>
                <a:ea typeface="Calibri" panose="020F0502020204030204" pitchFamily="34" charset="0"/>
                <a:cs typeface="Times New Roman" panose="02020603050405020304" pitchFamily="18" charset="0"/>
              </a:rPr>
              <a:t>hank You for all the things that You have given              to us.                                                                                       Be with those who feel that they need to steal in order to survive. </a:t>
            </a:r>
          </a:p>
          <a:p>
            <a:pPr marR="0" lvl="0" algn="ct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           Provide them with the help and resources that they need.                                                                         Bless them with people to support them and            fair employment.” </a:t>
            </a:r>
          </a:p>
        </p:txBody>
      </p:sp>
    </p:spTree>
    <p:extLst>
      <p:ext uri="{BB962C8B-B14F-4D97-AF65-F5344CB8AC3E}">
        <p14:creationId xmlns:p14="http://schemas.microsoft.com/office/powerpoint/2010/main" val="691886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04447-F51C-2EFC-48D0-8FD762B44A07}"/>
            </a:ext>
          </a:extLst>
        </p:cNvPr>
        <p:cNvGrpSpPr/>
        <p:nvPr/>
      </p:nvGrpSpPr>
      <p:grpSpPr>
        <a:xfrm>
          <a:off x="0" y="0"/>
          <a:ext cx="0" cy="0"/>
          <a:chOff x="0" y="0"/>
          <a:chExt cx="0" cy="0"/>
        </a:xfrm>
      </p:grpSpPr>
      <p:pic>
        <p:nvPicPr>
          <p:cNvPr id="3" name="Picture 2" descr="A church with many pews&#10;&#10;Description automatically generated">
            <a:extLst>
              <a:ext uri="{FF2B5EF4-FFF2-40B4-BE49-F238E27FC236}">
                <a16:creationId xmlns:a16="http://schemas.microsoft.com/office/drawing/2014/main" id="{4687C7E0-39E6-6374-B1A4-1622A67908CA}"/>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6DA854E-86E8-1DA8-1D7C-1FDF67C46F4F}"/>
              </a:ext>
            </a:extLst>
          </p:cNvPr>
          <p:cNvSpPr txBox="1"/>
          <p:nvPr/>
        </p:nvSpPr>
        <p:spPr>
          <a:xfrm>
            <a:off x="65314" y="494522"/>
            <a:ext cx="12126685" cy="6122702"/>
          </a:xfrm>
          <a:prstGeom prst="rect">
            <a:avLst/>
          </a:prstGeom>
          <a:noFill/>
        </p:spPr>
        <p:txBody>
          <a:bodyPr wrap="square" rtlCol="0">
            <a:spAutoFit/>
          </a:bodyPr>
          <a:lstStyle/>
          <a:p>
            <a:pPr marR="0" lvl="0" algn="ct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“Dear God, </a:t>
            </a:r>
          </a:p>
          <a:p>
            <a:pPr marR="0" lvl="0" algn="ct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T</a:t>
            </a:r>
            <a:r>
              <a:rPr lang="en-US" sz="4000" b="1" dirty="0">
                <a:effectLst/>
                <a:latin typeface="Calibri" panose="020F0502020204030204" pitchFamily="34" charset="0"/>
                <a:ea typeface="Calibri" panose="020F0502020204030204" pitchFamily="34" charset="0"/>
                <a:cs typeface="Times New Roman" panose="02020603050405020304" pitchFamily="18" charset="0"/>
              </a:rPr>
              <a:t>hank You that you are the truth.                                              Help us to remain honest, even when it takes              great courage.                                                                                        Help us to admit our mistakes and to confess our sins before You.                                                                                            Guide us towards what is right and help us not to lie, whether for deception, personal gain or                                  self-preservation.” </a:t>
            </a:r>
          </a:p>
        </p:txBody>
      </p:sp>
    </p:spTree>
    <p:extLst>
      <p:ext uri="{BB962C8B-B14F-4D97-AF65-F5344CB8AC3E}">
        <p14:creationId xmlns:p14="http://schemas.microsoft.com/office/powerpoint/2010/main" val="978129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17365-EA24-F4EF-F158-E71CE58887DB}"/>
            </a:ext>
          </a:extLst>
        </p:cNvPr>
        <p:cNvGrpSpPr/>
        <p:nvPr/>
      </p:nvGrpSpPr>
      <p:grpSpPr>
        <a:xfrm>
          <a:off x="0" y="0"/>
          <a:ext cx="0" cy="0"/>
          <a:chOff x="0" y="0"/>
          <a:chExt cx="0" cy="0"/>
        </a:xfrm>
      </p:grpSpPr>
      <p:pic>
        <p:nvPicPr>
          <p:cNvPr id="3" name="Picture 2" descr="A church with many pews&#10;&#10;Description automatically generated">
            <a:extLst>
              <a:ext uri="{FF2B5EF4-FFF2-40B4-BE49-F238E27FC236}">
                <a16:creationId xmlns:a16="http://schemas.microsoft.com/office/drawing/2014/main" id="{4E80AA8C-2166-6ED7-2DAC-8546AC3A95E8}"/>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4BECF9B-3ECA-C8C8-C696-D5346B531D69}"/>
              </a:ext>
            </a:extLst>
          </p:cNvPr>
          <p:cNvSpPr txBox="1"/>
          <p:nvPr/>
        </p:nvSpPr>
        <p:spPr>
          <a:xfrm>
            <a:off x="0" y="0"/>
            <a:ext cx="12191999" cy="7282635"/>
          </a:xfrm>
          <a:prstGeom prst="rect">
            <a:avLst/>
          </a:prstGeom>
          <a:noFill/>
        </p:spPr>
        <p:txBody>
          <a:bodyPr wrap="square" rtlCol="0">
            <a:spAutoFit/>
          </a:bodyPr>
          <a:lstStyle/>
          <a:p>
            <a:pPr marR="0" lvl="0" algn="ctr">
              <a:lnSpc>
                <a:spcPct val="107000"/>
              </a:lnSpc>
              <a:spcAft>
                <a:spcPts val="800"/>
              </a:spcAft>
            </a:pPr>
            <a:r>
              <a:rPr lang="en-US" sz="3800" b="1" dirty="0">
                <a:effectLst/>
                <a:latin typeface="Calibri" panose="020F0502020204030204" pitchFamily="34" charset="0"/>
                <a:ea typeface="Calibri" panose="020F0502020204030204" pitchFamily="34" charset="0"/>
                <a:cs typeface="Times New Roman" panose="02020603050405020304" pitchFamily="18" charset="0"/>
              </a:rPr>
              <a:t>“Dear God, </a:t>
            </a:r>
          </a:p>
          <a:p>
            <a:pPr marR="0" lvl="0" algn="ctr">
              <a:lnSpc>
                <a:spcPct val="107000"/>
              </a:lnSpc>
              <a:spcAft>
                <a:spcPts val="800"/>
              </a:spcAft>
            </a:pPr>
            <a:r>
              <a:rPr lang="en-US" sz="3800" b="1" dirty="0">
                <a:latin typeface="Calibri" panose="020F0502020204030204" pitchFamily="34" charset="0"/>
                <a:ea typeface="Calibri" panose="020F0502020204030204" pitchFamily="34" charset="0"/>
                <a:cs typeface="Times New Roman" panose="02020603050405020304" pitchFamily="18" charset="0"/>
              </a:rPr>
              <a:t>T</a:t>
            </a:r>
            <a:r>
              <a:rPr lang="en-US" sz="3800" b="1" dirty="0">
                <a:effectLst/>
                <a:latin typeface="Calibri" panose="020F0502020204030204" pitchFamily="34" charset="0"/>
                <a:ea typeface="Calibri" panose="020F0502020204030204" pitchFamily="34" charset="0"/>
                <a:cs typeface="Times New Roman" panose="02020603050405020304" pitchFamily="18" charset="0"/>
              </a:rPr>
              <a:t>hank You for the many blessings that we receive each day from Your hands.                                                                            Help us to be grateful and content with the wondrous gifts we have.                                                                                       Keep our eyes fixed upon You, not upon the possessions of other people.                                                                                              Help us not to compare ourselves to other people, but help us to remember who we are,  Your beloved children.” </a:t>
            </a:r>
          </a:p>
          <a:p>
            <a:pPr algn="ctr">
              <a:lnSpc>
                <a:spcPct val="107000"/>
              </a:lnSpc>
              <a:spcAft>
                <a:spcPts val="800"/>
              </a:spcAft>
            </a:pPr>
            <a:r>
              <a:rPr lang="en-US" sz="3800" b="1" dirty="0">
                <a:latin typeface="Calibri" panose="020F0502020204030204" pitchFamily="34" charset="0"/>
                <a:ea typeface="Calibri" panose="020F0502020204030204" pitchFamily="34" charset="0"/>
                <a:cs typeface="Times New Roman" panose="02020603050405020304" pitchFamily="18" charset="0"/>
              </a:rPr>
              <a:t>We ask this in the Holy Name of Jesus.  Amen.  </a:t>
            </a:r>
          </a:p>
          <a:p>
            <a:pPr marR="0" lvl="0" algn="ctr">
              <a:lnSpc>
                <a:spcPct val="107000"/>
              </a:lnSpc>
              <a:spcAft>
                <a:spcPts val="800"/>
              </a:spcAft>
            </a:pP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15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3059978" y="428371"/>
            <a:ext cx="6072043" cy="1138773"/>
          </a:xfrm>
          <a:prstGeom prst="rect">
            <a:avLst/>
          </a:prstGeom>
          <a:noFill/>
        </p:spPr>
        <p:txBody>
          <a:bodyPr wrap="square" rtlCol="0">
            <a:spAutoFit/>
          </a:bodyPr>
          <a:lstStyle/>
          <a:p>
            <a:pPr algn="ctr"/>
            <a:endParaRPr lang="en-US" sz="4000" dirty="0"/>
          </a:p>
          <a:p>
            <a:pPr algn="ctr"/>
            <a:r>
              <a:rPr lang="en-US" sz="2800" b="1" i="1" dirty="0">
                <a:effectLst/>
                <a:latin typeface="Calibri" panose="020F0502020204030204" pitchFamily="34" charset="0"/>
                <a:ea typeface="Calibri" panose="020F0502020204030204" pitchFamily="34" charset="0"/>
                <a:cs typeface="Times New Roman" panose="02020603050405020304" pitchFamily="18" charset="0"/>
              </a:rPr>
              <a:t>I Have, Who Has 10 Commandments</a:t>
            </a:r>
            <a:endParaRPr lang="en-US" sz="11500" b="1"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1219200" y="6241853"/>
            <a:ext cx="10182012" cy="375552"/>
          </a:xfrm>
          <a:prstGeom prst="rect">
            <a:avLst/>
          </a:prstGeom>
          <a:noFill/>
        </p:spPr>
        <p:txBody>
          <a:bodyPr wrap="square" rtlCol="0">
            <a:spAutoFit/>
          </a:bodyPr>
          <a:lstStyle/>
          <a:p>
            <a:pPr marL="0" marR="0">
              <a:lnSpc>
                <a:spcPct val="107000"/>
              </a:lnSpc>
              <a:spcAft>
                <a:spcPts val="800"/>
              </a:spcAft>
            </a:pPr>
            <a:r>
              <a:rPr lang="en-US"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https://www.teacherspayteachers.com/Product/I-Have-Who-Has-10-Commandments-Catholic-4575485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group of children's commandments&#10;&#10;Description automatically generated">
            <a:extLst>
              <a:ext uri="{FF2B5EF4-FFF2-40B4-BE49-F238E27FC236}">
                <a16:creationId xmlns:a16="http://schemas.microsoft.com/office/drawing/2014/main" id="{2E5D2B11-D63E-5571-96F0-3E1C6DB4E4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9610" y="1849270"/>
            <a:ext cx="4112780" cy="4039772"/>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9944-FC67-2684-799C-618228DC1AAA}"/>
            </a:ext>
          </a:extLst>
        </p:cNvPr>
        <p:cNvGrpSpPr/>
        <p:nvPr/>
      </p:nvGrpSpPr>
      <p:grpSpPr>
        <a:xfrm>
          <a:off x="0" y="0"/>
          <a:ext cx="0" cy="0"/>
          <a:chOff x="0" y="0"/>
          <a:chExt cx="0" cy="0"/>
        </a:xfrm>
      </p:grpSpPr>
      <p:pic>
        <p:nvPicPr>
          <p:cNvPr id="8" name="Picture 7" descr="A heart shaped necklace with a cross on it&#10;&#10;Description automatically generated">
            <a:extLst>
              <a:ext uri="{FF2B5EF4-FFF2-40B4-BE49-F238E27FC236}">
                <a16:creationId xmlns:a16="http://schemas.microsoft.com/office/drawing/2014/main" id="{59428720-EE54-7D8E-86B5-76FDFB71CA19}"/>
              </a:ext>
            </a:extLst>
          </p:cNvPr>
          <p:cNvPicPr>
            <a:picLocks noChangeAspect="1"/>
          </p:cNvPicPr>
          <p:nvPr/>
        </p:nvPicPr>
        <p:blipFill>
          <a:blip r:embed="rId2" cstate="screen">
            <a:alphaModFix amt="50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1006764"/>
            <a:ext cx="12250883" cy="5851236"/>
          </a:xfrm>
          <a:prstGeom prst="rect">
            <a:avLst/>
          </a:prstGeom>
        </p:spPr>
      </p:pic>
      <p:sp>
        <p:nvSpPr>
          <p:cNvPr id="4" name="Rectangle 3">
            <a:extLst>
              <a:ext uri="{FF2B5EF4-FFF2-40B4-BE49-F238E27FC236}">
                <a16:creationId xmlns:a16="http://schemas.microsoft.com/office/drawing/2014/main" id="{201441F7-5385-AED6-7467-E489ED3ABCED}"/>
              </a:ext>
            </a:extLst>
          </p:cNvPr>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21C6CAA-9E8F-14BC-2B77-2F893B9D6309}"/>
              </a:ext>
            </a:extLst>
          </p:cNvPr>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Family Sharing</a:t>
            </a:r>
          </a:p>
        </p:txBody>
      </p:sp>
      <p:sp>
        <p:nvSpPr>
          <p:cNvPr id="7" name="TextBox 6">
            <a:extLst>
              <a:ext uri="{FF2B5EF4-FFF2-40B4-BE49-F238E27FC236}">
                <a16:creationId xmlns:a16="http://schemas.microsoft.com/office/drawing/2014/main" id="{432A6005-58E9-5BCD-5CC0-9CA372006CE3}"/>
              </a:ext>
            </a:extLst>
          </p:cNvPr>
          <p:cNvSpPr txBox="1"/>
          <p:nvPr/>
        </p:nvSpPr>
        <p:spPr>
          <a:xfrm>
            <a:off x="447869" y="2505608"/>
            <a:ext cx="11004468" cy="3612399"/>
          </a:xfrm>
          <a:prstGeom prst="rect">
            <a:avLst/>
          </a:prstGeom>
          <a:solidFill>
            <a:schemeClr val="bg1">
              <a:lumMod val="95000"/>
            </a:schemeClr>
          </a:solidFill>
        </p:spPr>
        <p:txBody>
          <a:bodyPr wrap="square" rtlCol="0">
            <a:spAutoFit/>
          </a:bodyPr>
          <a:lstStyle/>
          <a:p>
            <a:pPr marL="0" marR="0" algn="ct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last time we gathered your family made a list of special things you have displayed in your homes that show something about who you are and what your family likes. </a:t>
            </a:r>
          </a:p>
          <a:p>
            <a:pPr marL="0" marR="0" algn="ct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Then you made a list of holy items you have in your home that show that your family lives the First Commandment of loving God and giving Him first place                               in your lives and in your homes.</a:t>
            </a:r>
          </a:p>
          <a:p>
            <a:pPr marL="342900" marR="0" indent="-342900" algn="ctr">
              <a:spcAft>
                <a:spcPts val="800"/>
              </a:spcAft>
              <a:buFont typeface="Wingdings" panose="05000000000000000000" pitchFamily="2" charset="2"/>
              <a:buChar char="v"/>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What item did your family bring from your home?  </a:t>
            </a:r>
          </a:p>
          <a:p>
            <a:pPr marL="0" marR="0" algn="ctr">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dirty="0">
                <a:effectLst/>
                <a:latin typeface="Calibri" panose="020F0502020204030204" pitchFamily="34" charset="0"/>
                <a:ea typeface="Calibri" panose="020F0502020204030204" pitchFamily="34" charset="0"/>
                <a:cs typeface="Times New Roman" panose="02020603050405020304" pitchFamily="18" charset="0"/>
              </a:rPr>
              <a:t>Or if you don’t have an item with you, describe an item from your home.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indent="-342900" algn="ctr">
              <a:lnSpc>
                <a:spcPct val="107000"/>
              </a:lnSpc>
              <a:spcAft>
                <a:spcPts val="800"/>
              </a:spcAft>
              <a:buFont typeface="Wingdings" panose="05000000000000000000" pitchFamily="2" charset="2"/>
              <a:buChar char="v"/>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Why is it important to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32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holding a book and a staff&#10;&#10;Description automatically generated">
            <a:extLst>
              <a:ext uri="{FF2B5EF4-FFF2-40B4-BE49-F238E27FC236}">
                <a16:creationId xmlns:a16="http://schemas.microsoft.com/office/drawing/2014/main" id="{46B0EA9E-1100-16E6-9982-F52D07C9C495}"/>
              </a:ext>
            </a:extLst>
          </p:cNvPr>
          <p:cNvPicPr>
            <a:picLocks noChangeAspect="1"/>
          </p:cNvPicPr>
          <p:nvPr/>
        </p:nvPicPr>
        <p:blipFill>
          <a:blip r:embed="rId2">
            <a:alphaModFix amt="20000"/>
          </a:blip>
          <a:stretch>
            <a:fillRect/>
          </a:stretch>
        </p:blipFill>
        <p:spPr>
          <a:xfrm>
            <a:off x="0" y="293524"/>
            <a:ext cx="12192000" cy="656317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859916" y="1306"/>
            <a:ext cx="2472152" cy="923330"/>
          </a:xfrm>
          <a:prstGeom prst="rect">
            <a:avLst/>
          </a:prstGeom>
          <a:noFill/>
        </p:spPr>
        <p:txBody>
          <a:bodyPr wrap="none" rtlCol="0">
            <a:spAutoFit/>
          </a:bodyPr>
          <a:lstStyle/>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REVIEW</a:t>
            </a:r>
            <a:endParaRPr lang="es-MX" sz="8000" b="1" dirty="0">
              <a:solidFill>
                <a:schemeClr val="bg1"/>
              </a:solidFill>
            </a:endParaRPr>
          </a:p>
        </p:txBody>
      </p:sp>
      <p:sp>
        <p:nvSpPr>
          <p:cNvPr id="8" name="TextBox 7">
            <a:extLst>
              <a:ext uri="{FF2B5EF4-FFF2-40B4-BE49-F238E27FC236}">
                <a16:creationId xmlns:a16="http://schemas.microsoft.com/office/drawing/2014/main" id="{10B02F6D-BAE6-A5AD-0347-1D11C83D0455}"/>
              </a:ext>
            </a:extLst>
          </p:cNvPr>
          <p:cNvSpPr txBox="1"/>
          <p:nvPr/>
        </p:nvSpPr>
        <p:spPr>
          <a:xfrm>
            <a:off x="1595244" y="1305732"/>
            <a:ext cx="9526845" cy="5624681"/>
          </a:xfrm>
          <a:prstGeom prst="rect">
            <a:avLst/>
          </a:prstGeom>
          <a:noFill/>
        </p:spPr>
        <p:txBody>
          <a:bodyPr wrap="square" rtlCol="0">
            <a:spAutoFit/>
          </a:bodyPr>
          <a:lstStyle/>
          <a:p>
            <a:pPr marL="0" marR="0" algn="ctr">
              <a:lnSpc>
                <a:spcPct val="107000"/>
              </a:lnSpc>
              <a:spcAft>
                <a:spcPts val="800"/>
              </a:spcAf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In the Ten Commandments, the first three commandments are all about the ways in which we should show our love for whom?</a:t>
            </a:r>
          </a:p>
          <a:p>
            <a:pPr marL="0" marR="0" algn="ctr">
              <a:lnSpc>
                <a:spcPct val="107000"/>
              </a:lnSpc>
              <a:spcAft>
                <a:spcPts val="800"/>
              </a:spcAft>
            </a:pPr>
            <a:endParaRPr lang="en-US" sz="3200" b="1"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96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GOD!</a:t>
            </a:r>
          </a:p>
          <a:p>
            <a:pPr marL="0" marR="0" algn="ctr">
              <a:lnSpc>
                <a:spcPct val="107000"/>
              </a:lnSpc>
              <a:spcAft>
                <a:spcPts val="800"/>
              </a:spcAft>
            </a:pPr>
            <a:endParaRPr lang="en-US" sz="32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605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32FB5-AA08-783E-D7AD-BA803E03E296}"/>
            </a:ext>
          </a:extLst>
        </p:cNvPr>
        <p:cNvGrpSpPr/>
        <p:nvPr/>
      </p:nvGrpSpPr>
      <p:grpSpPr>
        <a:xfrm>
          <a:off x="0" y="0"/>
          <a:ext cx="0" cy="0"/>
          <a:chOff x="0" y="0"/>
          <a:chExt cx="0" cy="0"/>
        </a:xfrm>
      </p:grpSpPr>
      <p:pic>
        <p:nvPicPr>
          <p:cNvPr id="10" name="Picture 9" descr="A person holding a book and a staff&#10;&#10;Description automatically generated">
            <a:extLst>
              <a:ext uri="{FF2B5EF4-FFF2-40B4-BE49-F238E27FC236}">
                <a16:creationId xmlns:a16="http://schemas.microsoft.com/office/drawing/2014/main" id="{FBE0F2DC-A73E-9CD4-BA18-FA66C1F93497}"/>
              </a:ext>
            </a:extLst>
          </p:cNvPr>
          <p:cNvPicPr>
            <a:picLocks noChangeAspect="1"/>
          </p:cNvPicPr>
          <p:nvPr/>
        </p:nvPicPr>
        <p:blipFill>
          <a:blip r:embed="rId2">
            <a:alphaModFix amt="20000"/>
          </a:blip>
          <a:stretch>
            <a:fillRect/>
          </a:stretch>
        </p:blipFill>
        <p:spPr>
          <a:xfrm>
            <a:off x="0" y="293524"/>
            <a:ext cx="12192000" cy="6563170"/>
          </a:xfrm>
          <a:prstGeom prst="rect">
            <a:avLst/>
          </a:prstGeom>
        </p:spPr>
      </p:pic>
      <p:sp>
        <p:nvSpPr>
          <p:cNvPr id="5" name="Rectangle 4">
            <a:extLst>
              <a:ext uri="{FF2B5EF4-FFF2-40B4-BE49-F238E27FC236}">
                <a16:creationId xmlns:a16="http://schemas.microsoft.com/office/drawing/2014/main" id="{B68857B9-6D1B-C545-6833-63EAB5762BF6}"/>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4EC65DEF-6168-8BFD-54B2-88AC4AF606D5}"/>
              </a:ext>
            </a:extLst>
          </p:cNvPr>
          <p:cNvSpPr txBox="1"/>
          <p:nvPr/>
        </p:nvSpPr>
        <p:spPr>
          <a:xfrm>
            <a:off x="4859916" y="1306"/>
            <a:ext cx="2472152" cy="923330"/>
          </a:xfrm>
          <a:prstGeom prst="rect">
            <a:avLst/>
          </a:prstGeom>
          <a:noFill/>
        </p:spPr>
        <p:txBody>
          <a:bodyPr wrap="none" rtlCol="0">
            <a:spAutoFit/>
          </a:bodyPr>
          <a:lstStyle/>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REVIEW</a:t>
            </a:r>
            <a:endParaRPr lang="es-MX" sz="8000" b="1" dirty="0">
              <a:solidFill>
                <a:schemeClr val="bg1"/>
              </a:solidFill>
            </a:endParaRPr>
          </a:p>
        </p:txBody>
      </p:sp>
      <p:sp>
        <p:nvSpPr>
          <p:cNvPr id="8" name="TextBox 7">
            <a:extLst>
              <a:ext uri="{FF2B5EF4-FFF2-40B4-BE49-F238E27FC236}">
                <a16:creationId xmlns:a16="http://schemas.microsoft.com/office/drawing/2014/main" id="{8CBCD3B0-AD68-5D3C-A96C-2E752C6B52BE}"/>
              </a:ext>
            </a:extLst>
          </p:cNvPr>
          <p:cNvSpPr txBox="1"/>
          <p:nvPr/>
        </p:nvSpPr>
        <p:spPr>
          <a:xfrm>
            <a:off x="111967" y="1078524"/>
            <a:ext cx="12080033" cy="6424323"/>
          </a:xfrm>
          <a:prstGeom prst="rect">
            <a:avLst/>
          </a:prstGeom>
          <a:noFill/>
        </p:spPr>
        <p:txBody>
          <a:bodyPr wrap="square" rtlCol="0">
            <a:spAutoFit/>
          </a:bodyPr>
          <a:lstStyle/>
          <a:p>
            <a:pPr algn="ctr"/>
            <a:r>
              <a:rPr lang="en-US" sz="36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are the first three commandments?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00050" lvl="0" indent="-400050">
              <a:buFont typeface="+mj-lt"/>
              <a:buAutoNum type="romanUcPeriod"/>
            </a:pPr>
            <a:endParaRPr lang="en-US" sz="2800" b="1" dirty="0"/>
          </a:p>
          <a:p>
            <a:pPr marL="857250" lvl="0" indent="-857250" algn="ctr">
              <a:buAutoNum type="romanUcPeriod"/>
            </a:pPr>
            <a:r>
              <a:rPr lang="en-US" sz="4000" b="1" dirty="0">
                <a:solidFill>
                  <a:srgbClr val="CC3300"/>
                </a:solidFill>
              </a:rPr>
              <a:t>I am the Lord your God. You shall have no other gods before me. </a:t>
            </a:r>
          </a:p>
          <a:p>
            <a:pPr lvl="0" algn="ctr"/>
            <a:endParaRPr lang="en-US" sz="4000" b="1" dirty="0">
              <a:solidFill>
                <a:srgbClr val="CC3300"/>
              </a:solidFill>
            </a:endParaRPr>
          </a:p>
          <a:p>
            <a:pPr lvl="0" algn="ctr"/>
            <a:r>
              <a:rPr lang="en-US" sz="4000" b="1" dirty="0">
                <a:solidFill>
                  <a:srgbClr val="CC3300"/>
                </a:solidFill>
              </a:rPr>
              <a:t>II. You shall not take the name of the Lord your God       in vain. </a:t>
            </a:r>
          </a:p>
          <a:p>
            <a:pPr marL="400050" lvl="0" indent="-400050" algn="ctr">
              <a:buFont typeface="+mj-lt"/>
              <a:buAutoNum type="romanUcPeriod"/>
            </a:pPr>
            <a:endParaRPr lang="en-US" sz="4000" b="1" dirty="0">
              <a:solidFill>
                <a:srgbClr val="CC3300"/>
              </a:solidFill>
            </a:endParaRPr>
          </a:p>
          <a:p>
            <a:pPr lvl="0" algn="ctr"/>
            <a:r>
              <a:rPr lang="en-US" sz="4000" b="1" dirty="0">
                <a:solidFill>
                  <a:srgbClr val="CC3300"/>
                </a:solidFill>
              </a:rPr>
              <a:t>III. Remember to keep holy the Lord’s Day.</a:t>
            </a:r>
          </a:p>
          <a:p>
            <a:pPr marL="0" marR="0" algn="ctr">
              <a:lnSpc>
                <a:spcPct val="107000"/>
              </a:lnSpc>
              <a:spcAft>
                <a:spcPts val="8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62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p:cTn id="15"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 calcmode="lin" valueType="num">
                                      <p:cBhvr>
                                        <p:cTn id="23"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AF5A9-8E3D-D1BB-EC74-E79B31F842C8}"/>
            </a:ext>
          </a:extLst>
        </p:cNvPr>
        <p:cNvGrpSpPr/>
        <p:nvPr/>
      </p:nvGrpSpPr>
      <p:grpSpPr>
        <a:xfrm>
          <a:off x="0" y="0"/>
          <a:ext cx="0" cy="0"/>
          <a:chOff x="0" y="0"/>
          <a:chExt cx="0" cy="0"/>
        </a:xfrm>
      </p:grpSpPr>
      <p:pic>
        <p:nvPicPr>
          <p:cNvPr id="10" name="Picture 9" descr="A person holding a book and a staff&#10;&#10;Description automatically generated">
            <a:extLst>
              <a:ext uri="{FF2B5EF4-FFF2-40B4-BE49-F238E27FC236}">
                <a16:creationId xmlns:a16="http://schemas.microsoft.com/office/drawing/2014/main" id="{BF1433AB-191B-76E3-3268-AAE3A73D421C}"/>
              </a:ext>
            </a:extLst>
          </p:cNvPr>
          <p:cNvPicPr>
            <a:picLocks noChangeAspect="1"/>
          </p:cNvPicPr>
          <p:nvPr/>
        </p:nvPicPr>
        <p:blipFill>
          <a:blip r:embed="rId2">
            <a:alphaModFix amt="20000"/>
          </a:blip>
          <a:stretch>
            <a:fillRect/>
          </a:stretch>
        </p:blipFill>
        <p:spPr>
          <a:xfrm>
            <a:off x="0" y="294830"/>
            <a:ext cx="12192000" cy="6563170"/>
          </a:xfrm>
          <a:prstGeom prst="rect">
            <a:avLst/>
          </a:prstGeom>
        </p:spPr>
      </p:pic>
      <p:sp>
        <p:nvSpPr>
          <p:cNvPr id="5" name="Rectangle 4">
            <a:extLst>
              <a:ext uri="{FF2B5EF4-FFF2-40B4-BE49-F238E27FC236}">
                <a16:creationId xmlns:a16="http://schemas.microsoft.com/office/drawing/2014/main" id="{A24801B2-2E87-EB07-FF52-F570D86836DA}"/>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E34177EB-892E-5CF2-7FAD-BE6DD0DA6A6F}"/>
              </a:ext>
            </a:extLst>
          </p:cNvPr>
          <p:cNvSpPr txBox="1"/>
          <p:nvPr/>
        </p:nvSpPr>
        <p:spPr>
          <a:xfrm>
            <a:off x="421874" y="154541"/>
            <a:ext cx="11348235" cy="769441"/>
          </a:xfrm>
          <a:prstGeom prst="rect">
            <a:avLst/>
          </a:prstGeom>
          <a:noFill/>
        </p:spPr>
        <p:txBody>
          <a:bodyPr wrap="none" rtlCol="0">
            <a:spAutoFit/>
          </a:bodyPr>
          <a:lstStyle/>
          <a:p>
            <a:pPr algn="ctr"/>
            <a:r>
              <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 Our </a:t>
            </a:r>
            <a:r>
              <a:rPr lang="en-US"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Fam</a:t>
            </a:r>
            <a:r>
              <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ily </a:t>
            </a:r>
            <a:r>
              <a:rPr lang="en-US"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a:t>
            </a:r>
            <a:r>
              <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ollows the 10 Commandments</a:t>
            </a:r>
            <a:endParaRPr lang="es-MX" sz="6600" b="1" dirty="0">
              <a:solidFill>
                <a:schemeClr val="bg1"/>
              </a:solidFill>
            </a:endParaRPr>
          </a:p>
        </p:txBody>
      </p:sp>
      <p:pic>
        <p:nvPicPr>
          <p:cNvPr id="3" name="Picture 2" descr="A stone with text on it&#10;&#10;Description automatically generated">
            <a:extLst>
              <a:ext uri="{FF2B5EF4-FFF2-40B4-BE49-F238E27FC236}">
                <a16:creationId xmlns:a16="http://schemas.microsoft.com/office/drawing/2014/main" id="{04B9B29F-32DF-68F8-024A-93114FA8CA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37983" y="1233065"/>
            <a:ext cx="4516016" cy="5503637"/>
          </a:xfrm>
          <a:prstGeom prst="rect">
            <a:avLst/>
          </a:prstGeom>
          <a:ln w="57150">
            <a:solidFill>
              <a:schemeClr val="tx2">
                <a:lumMod val="60000"/>
                <a:lumOff val="40000"/>
              </a:schemeClr>
            </a:solidFill>
          </a:ln>
        </p:spPr>
      </p:pic>
    </p:spTree>
    <p:extLst>
      <p:ext uri="{BB962C8B-B14F-4D97-AF65-F5344CB8AC3E}">
        <p14:creationId xmlns:p14="http://schemas.microsoft.com/office/powerpoint/2010/main" val="314444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0" y="55379"/>
            <a:ext cx="12108407" cy="1878335"/>
          </a:xfrm>
          <a:prstGeom prst="rect">
            <a:avLst/>
          </a:prstGeom>
          <a:solidFill>
            <a:schemeClr val="tx2">
              <a:lumMod val="60000"/>
              <a:lumOff val="40000"/>
            </a:schemeClr>
          </a:solidFill>
        </p:spPr>
        <p:txBody>
          <a:bodyPr wrap="square" rtlCol="0">
            <a:spAutoFit/>
          </a:bodyPr>
          <a:lstStyle/>
          <a:p>
            <a:pPr marL="0" marR="0"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last seven commandments are all about the ways </a:t>
            </a:r>
          </a:p>
          <a:p>
            <a:pPr marL="0" marR="0"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which we should show love for our neighbor and for ourselves. </a:t>
            </a:r>
          </a:p>
          <a:p>
            <a:pPr marL="0" marR="0"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is God’s Order of Love.</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6536995" y="5643418"/>
            <a:ext cx="5451339" cy="375552"/>
          </a:xfrm>
          <a:prstGeom prst="rect">
            <a:avLst/>
          </a:prstGeom>
          <a:noFill/>
        </p:spPr>
        <p:txBody>
          <a:bodyPr wrap="square" rtlCol="0">
            <a:spAutoFit/>
          </a:bodyPr>
          <a:lstStyle/>
          <a:p>
            <a:pPr marL="0" marR="0" algn="ctr">
              <a:lnSpc>
                <a:spcPct val="107000"/>
              </a:lnSpc>
              <a:spcAft>
                <a:spcPts val="80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https://www.youtube.com/watch?v=iF4wa8WIMyw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nline Media 2" title="The Fourth Commandment">
            <a:hlinkClick r:id="" action="ppaction://media"/>
            <a:extLst>
              <a:ext uri="{FF2B5EF4-FFF2-40B4-BE49-F238E27FC236}">
                <a16:creationId xmlns:a16="http://schemas.microsoft.com/office/drawing/2014/main" id="{88630739-5ECF-EAA7-A83F-8745C562C71D}"/>
              </a:ext>
            </a:extLst>
          </p:cNvPr>
          <p:cNvPicPr>
            <a:picLocks noRot="1" noChangeAspect="1"/>
          </p:cNvPicPr>
          <p:nvPr>
            <a:videoFile r:link="rId1"/>
          </p:nvPr>
        </p:nvPicPr>
        <p:blipFill>
          <a:blip r:embed="rId4"/>
          <a:stretch>
            <a:fillRect/>
          </a:stretch>
        </p:blipFill>
        <p:spPr>
          <a:xfrm>
            <a:off x="280843" y="2438400"/>
            <a:ext cx="5439812" cy="3071091"/>
          </a:xfrm>
          <a:prstGeom prst="rect">
            <a:avLst/>
          </a:prstGeom>
          <a:ln w="57150">
            <a:solidFill>
              <a:schemeClr val="tx2">
                <a:lumMod val="40000"/>
                <a:lumOff val="60000"/>
              </a:schemeClr>
            </a:solidFill>
          </a:ln>
        </p:spPr>
      </p:pic>
      <p:pic>
        <p:nvPicPr>
          <p:cNvPr id="6" name="Online Media 5" title="CATECHISM OF THE CATHOLIC CHURCH #28  The 4th Commandment">
            <a:hlinkClick r:id="" action="ppaction://media"/>
            <a:extLst>
              <a:ext uri="{FF2B5EF4-FFF2-40B4-BE49-F238E27FC236}">
                <a16:creationId xmlns:a16="http://schemas.microsoft.com/office/drawing/2014/main" id="{4B3D3714-B8E4-3E0C-E989-2BF1B82F3272}"/>
              </a:ext>
            </a:extLst>
          </p:cNvPr>
          <p:cNvPicPr>
            <a:picLocks noRot="1" noChangeAspect="1"/>
          </p:cNvPicPr>
          <p:nvPr>
            <a:videoFile r:link="rId2"/>
          </p:nvPr>
        </p:nvPicPr>
        <p:blipFill>
          <a:blip r:embed="rId5"/>
          <a:stretch>
            <a:fillRect/>
          </a:stretch>
        </p:blipFill>
        <p:spPr>
          <a:xfrm>
            <a:off x="6471344" y="2413319"/>
            <a:ext cx="5439813" cy="3071091"/>
          </a:xfrm>
          <a:prstGeom prst="rect">
            <a:avLst/>
          </a:prstGeom>
          <a:ln w="57150">
            <a:solidFill>
              <a:schemeClr val="tx2">
                <a:lumMod val="40000"/>
                <a:lumOff val="60000"/>
              </a:schemeClr>
            </a:solidFill>
          </a:ln>
        </p:spPr>
      </p:pic>
      <p:sp>
        <p:nvSpPr>
          <p:cNvPr id="8" name="TextBox 7">
            <a:extLst>
              <a:ext uri="{FF2B5EF4-FFF2-40B4-BE49-F238E27FC236}">
                <a16:creationId xmlns:a16="http://schemas.microsoft.com/office/drawing/2014/main" id="{A5032BF0-E9B0-F205-1B60-9BC31106F62D}"/>
              </a:ext>
            </a:extLst>
          </p:cNvPr>
          <p:cNvSpPr txBox="1"/>
          <p:nvPr/>
        </p:nvSpPr>
        <p:spPr>
          <a:xfrm>
            <a:off x="203666" y="5643418"/>
            <a:ext cx="5451339" cy="375552"/>
          </a:xfrm>
          <a:prstGeom prst="rect">
            <a:avLst/>
          </a:prstGeom>
          <a:noFill/>
        </p:spPr>
        <p:txBody>
          <a:bodyPr wrap="square" rtlCol="0">
            <a:spAutoFit/>
          </a:bodyPr>
          <a:lstStyle/>
          <a:p>
            <a:pPr marL="0" marR="0" algn="ctr">
              <a:lnSpc>
                <a:spcPct val="107000"/>
              </a:lnSpc>
              <a:spcAft>
                <a:spcPts val="80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https://www.youtube.com/watch?v=LrxwZNnIUWI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70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book with text on it&#10;&#10;Description automatically generated">
            <a:extLst>
              <a:ext uri="{FF2B5EF4-FFF2-40B4-BE49-F238E27FC236}">
                <a16:creationId xmlns:a16="http://schemas.microsoft.com/office/drawing/2014/main" id="{3C2625C5-1580-6E2A-2B79-93DA46CC28C0}"/>
              </a:ext>
            </a:extLst>
          </p:cNvPr>
          <p:cNvPicPr>
            <a:picLocks noChangeAspect="1"/>
          </p:cNvPicPr>
          <p:nvPr/>
        </p:nvPicPr>
        <p:blipFill>
          <a:blip r:embed="rId2">
            <a:alphaModFix amt="20000"/>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8360" y="1078524"/>
            <a:ext cx="12210360" cy="8129630"/>
          </a:xfrm>
          <a:prstGeom prst="rect">
            <a:avLst/>
          </a:prstGeom>
        </p:spPr>
      </p:pic>
      <p:sp>
        <p:nvSpPr>
          <p:cNvPr id="7" name="TextBox 6">
            <a:extLst>
              <a:ext uri="{FF2B5EF4-FFF2-40B4-BE49-F238E27FC236}">
                <a16:creationId xmlns:a16="http://schemas.microsoft.com/office/drawing/2014/main" id="{2109A422-111A-60E2-B47F-F99D42255637}"/>
              </a:ext>
            </a:extLst>
          </p:cNvPr>
          <p:cNvSpPr txBox="1"/>
          <p:nvPr/>
        </p:nvSpPr>
        <p:spPr>
          <a:xfrm>
            <a:off x="118872" y="8548816"/>
            <a:ext cx="12073128" cy="230832"/>
          </a:xfrm>
          <a:prstGeom prst="rect">
            <a:avLst/>
          </a:prstGeom>
          <a:noFill/>
        </p:spPr>
        <p:txBody>
          <a:bodyPr wrap="square" rtlCol="0">
            <a:spAutoFit/>
          </a:bodyPr>
          <a:lstStyle/>
          <a:p>
            <a:r>
              <a:rPr lang="en-US" sz="900">
                <a:hlinkClick r:id="rId3" tooltip="https://www.thymindoman.com/hebrews-101-bht-commandments-are-insufficient/"/>
              </a:rPr>
              <a:t>This Photo</a:t>
            </a:r>
            <a:r>
              <a:rPr lang="en-US" sz="900"/>
              <a:t> by Unknown Author is licensed under </a:t>
            </a:r>
            <a:r>
              <a:rPr lang="en-US" sz="900">
                <a:hlinkClick r:id="rId4" tooltip="https://creativecommons.org/licenses/by-sa/3.0/"/>
              </a:rPr>
              <a:t>CC BY-SA</a:t>
            </a:r>
            <a:endParaRPr lang="en-US" sz="90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84674" y="217546"/>
            <a:ext cx="11822660" cy="1538883"/>
          </a:xfrm>
          <a:prstGeom prst="rect">
            <a:avLst/>
          </a:prstGeom>
          <a:noFill/>
        </p:spPr>
        <p:txBody>
          <a:bodyPr wrap="none" rtlCol="0">
            <a:spAutoFit/>
          </a:bodyPr>
          <a:lstStyle/>
          <a:p>
            <a:pPr algn="ctr"/>
            <a:r>
              <a:rPr lang="en-US"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OPEN YOUR BIBLES to </a:t>
            </a:r>
            <a:r>
              <a:rPr lang="en-US" sz="4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Ephesians 6:1-3 </a:t>
            </a:r>
            <a:r>
              <a:rPr lang="en-US"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read along! </a:t>
            </a:r>
          </a:p>
          <a:p>
            <a:pPr algn="ctr"/>
            <a:endParaRPr lang="es-MX" sz="5400" b="1" dirty="0">
              <a:solidFill>
                <a:srgbClr val="FF0000"/>
              </a:solidFill>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118871" y="1362456"/>
            <a:ext cx="11297274" cy="5982985"/>
          </a:xfrm>
          <a:prstGeom prst="rect">
            <a:avLst/>
          </a:prstGeom>
          <a:noFill/>
        </p:spPr>
        <p:txBody>
          <a:bodyPr wrap="square" rtlCol="0">
            <a:spAutoFit/>
          </a:bodyPr>
          <a:lstStyle/>
          <a:p>
            <a:pPr marL="0" marR="0" algn="ctr">
              <a:lnSpc>
                <a:spcPct val="107000"/>
              </a:lnSpc>
              <a:spcAft>
                <a:spcPts val="800"/>
              </a:spcAft>
            </a:pPr>
            <a:r>
              <a:rPr lang="en-US" sz="4000" b="1" dirty="0">
                <a:solidFill>
                  <a:srgbClr val="CC3300"/>
                </a:solidFill>
                <a:latin typeface="Calibri" panose="020F0502020204030204" pitchFamily="34" charset="0"/>
                <a:ea typeface="Calibri" panose="020F0502020204030204" pitchFamily="34" charset="0"/>
                <a:cs typeface="Times New Roman" panose="02020603050405020304" pitchFamily="18" charset="0"/>
              </a:rPr>
              <a:t>T</a:t>
            </a:r>
            <a:r>
              <a:rPr lang="en-US" sz="4000" b="1"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he </a:t>
            </a:r>
            <a:r>
              <a:rPr lang="en-US"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4</a:t>
            </a:r>
            <a:r>
              <a:rPr lang="en-US" sz="4000" b="1" baseline="30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Commandment</a:t>
            </a:r>
            <a:r>
              <a:rPr lang="en-US" sz="40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r>
              <a:rPr lang="en-US" sz="3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“Children, obey your parents in the Lord, for this is right. ‘Honor your father and mother.’                                           This is the first commandment with a promise,               ‘that it may go well with you and that you may have a long life on earth.’”</a:t>
            </a:r>
          </a:p>
          <a:p>
            <a:pPr marL="0" marR="0" algn="ctr">
              <a:lnSpc>
                <a:spcPct val="107000"/>
              </a:lnSpc>
              <a:spcAft>
                <a:spcPts val="800"/>
              </a:spcAft>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Make a list of ways that your family can follow the fourth commandment to honor your father and mother to live God’s order of love.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595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p:cTn id="1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20929</TotalTime>
  <Words>1559</Words>
  <Application>Microsoft Office PowerPoint</Application>
  <PresentationFormat>Widescreen</PresentationFormat>
  <Paragraphs>109</Paragraphs>
  <Slides>24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Antenna Black</vt:lpstr>
      <vt:lpstr>Aptos Black</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147</cp:revision>
  <dcterms:created xsi:type="dcterms:W3CDTF">2021-11-19T16:04:10Z</dcterms:created>
  <dcterms:modified xsi:type="dcterms:W3CDTF">2025-01-22T14:42:15Z</dcterms:modified>
</cp:coreProperties>
</file>