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0" r:id="rId6"/>
    <p:sldId id="262" r:id="rId7"/>
    <p:sldId id="261" r:id="rId8"/>
    <p:sldId id="263" r:id="rId9"/>
    <p:sldId id="271" r:id="rId10"/>
    <p:sldId id="264" r:id="rId11"/>
    <p:sldId id="269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31/01/2022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dqrwGJYePQ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onicurlprotection-sjl.com/click?PV=2&amp;MSGID=202201311705347501236&amp;URLID=8&amp;ESV=10.0.13.7217&amp;IV=A7AEC1B08E8B4BFFFAE9D7EE981A6003&amp;TT=1643648736795&amp;ESN=MoEAX0vV9b4jAXlyuBXjXob5q4VelfNvDwGciGLJfzY%3D&amp;KV=1536961729280&amp;B64_ENCODED_URL=aHR0cHM6Ly93d3cueW91dHViZS5jb20vZW1iZWQvNHExbnROYlFJUDg_c3RhcnQ9MCZhbXA7ZW5kPTI0MQ&amp;HK=BE2316E044A94B07003E62E866E9604470BCBA7D76A756C9625F201346E205E4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q1ntNbQIP8?start=0&amp;end=241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620"/>
            <a:ext cx="12192000" cy="686562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5752" y="747130"/>
            <a:ext cx="11508204" cy="1863065"/>
          </a:xfrm>
        </p:spPr>
        <p:txBody>
          <a:bodyPr>
            <a:normAutofit fontScale="90000"/>
          </a:bodyPr>
          <a:lstStyle/>
          <a:p>
            <a:r>
              <a:rPr lang="en-US" sz="8000" b="1" cap="all" baseline="30000" dirty="0">
                <a:solidFill>
                  <a:schemeClr val="bg1"/>
                </a:solidFill>
                <a:latin typeface="Antenna Black" panose="02000505000000020004" pitchFamily="2" charset="0"/>
              </a:rPr>
              <a:t>Families Forming Disciples</a:t>
            </a:r>
            <a:r>
              <a:rPr lang="en-US" b="1" baseline="30000" dirty="0"/>
              <a:t/>
            </a:r>
            <a:br>
              <a:rPr lang="en-US" b="1" baseline="30000" dirty="0"/>
            </a:b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220746" y="4309693"/>
            <a:ext cx="5750508" cy="424404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r>
              <a:rPr lang="es-MX" sz="2800" dirty="0">
                <a:solidFill>
                  <a:schemeClr val="bg1"/>
                </a:solidFill>
              </a:rPr>
              <a:t>GOD’S COVENANT WITH ABRAHAM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9" y="5859379"/>
            <a:ext cx="2657226" cy="99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20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401" y="631767"/>
            <a:ext cx="12227024" cy="6234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88111" y="2625732"/>
            <a:ext cx="5433752" cy="224676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M</a:t>
            </a:r>
            <a:r>
              <a:rPr lang="en-US" sz="2800" dirty="0" smtClean="0"/>
              <a:t>ake </a:t>
            </a:r>
            <a:r>
              <a:rPr lang="en-US" sz="2800" dirty="0"/>
              <a:t>a list of all the ways that you can think of that </a:t>
            </a:r>
            <a:r>
              <a:rPr lang="en-US" sz="2800" dirty="0" smtClean="0"/>
              <a:t>you are </a:t>
            </a:r>
            <a:r>
              <a:rPr lang="en-US" sz="2800" dirty="0"/>
              <a:t>living as disciples of Christ, and as blessings to one another and the </a:t>
            </a:r>
            <a:r>
              <a:rPr lang="en-US" sz="2800" dirty="0" smtClean="0"/>
              <a:t>world around </a:t>
            </a:r>
            <a:r>
              <a:rPr lang="en-US" sz="2800" dirty="0"/>
              <a:t>you.</a:t>
            </a:r>
            <a:endParaRPr lang="es-MX" sz="40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8815" y="185319"/>
            <a:ext cx="3314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Family Activity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238426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050" y="1785681"/>
            <a:ext cx="79781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/>
              <a:t>Prayer of St. Francis of Assisi</a:t>
            </a:r>
          </a:p>
          <a:p>
            <a:r>
              <a:rPr lang="en-US" sz="2800" dirty="0"/>
              <a:t>Lord, make me an instrument of your peace;</a:t>
            </a:r>
          </a:p>
          <a:p>
            <a:r>
              <a:rPr lang="en-US" sz="2800" dirty="0"/>
              <a:t>where there is hatred, let me sow love;</a:t>
            </a:r>
          </a:p>
          <a:p>
            <a:r>
              <a:rPr lang="en-US" sz="2800" dirty="0"/>
              <a:t>where there is injury, pardon;</a:t>
            </a:r>
          </a:p>
          <a:p>
            <a:r>
              <a:rPr lang="en-US" sz="2800" dirty="0"/>
              <a:t>where there is discord, union;</a:t>
            </a:r>
          </a:p>
          <a:p>
            <a:r>
              <a:rPr lang="en-US" sz="2800" dirty="0"/>
              <a:t>where there is doubt, faith;</a:t>
            </a:r>
          </a:p>
          <a:p>
            <a:r>
              <a:rPr lang="en-US" sz="2800" dirty="0"/>
              <a:t>where there is despair, hope;</a:t>
            </a:r>
          </a:p>
          <a:p>
            <a:r>
              <a:rPr lang="en-US" sz="2800" dirty="0"/>
              <a:t>where there is darkness, light;</a:t>
            </a:r>
          </a:p>
          <a:p>
            <a:r>
              <a:rPr lang="en-US" sz="2800" dirty="0"/>
              <a:t>and where there is sadness, joy.</a:t>
            </a:r>
            <a:endParaRPr lang="es-MX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1360" y="314710"/>
            <a:ext cx="566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Closing Prayer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855" y="624840"/>
            <a:ext cx="5776145" cy="623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54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8494" y="1309254"/>
            <a:ext cx="63072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Lord </a:t>
            </a:r>
            <a:r>
              <a:rPr lang="en-US" sz="2800" dirty="0"/>
              <a:t>Jesus Christ</a:t>
            </a:r>
            <a:r>
              <a:rPr lang="en-US" sz="2800" dirty="0" smtClean="0"/>
              <a:t>,</a:t>
            </a:r>
          </a:p>
          <a:p>
            <a:endParaRPr lang="en-US" sz="2800" dirty="0"/>
          </a:p>
          <a:p>
            <a:r>
              <a:rPr lang="en-US" sz="2800" dirty="0"/>
              <a:t>We entrust our family to You and ask for Your blessing and protection. We </a:t>
            </a:r>
            <a:r>
              <a:rPr lang="en-US" sz="2800" dirty="0" smtClean="0"/>
              <a:t>love You </a:t>
            </a:r>
            <a:r>
              <a:rPr lang="en-US" sz="2800" dirty="0"/>
              <a:t>Lord Jesus with all our hearts and we ask that You help our family </a:t>
            </a:r>
            <a:r>
              <a:rPr lang="en-US" sz="2800" dirty="0" smtClean="0"/>
              <a:t>become more </a:t>
            </a:r>
            <a:r>
              <a:rPr lang="en-US" sz="2800" dirty="0"/>
              <a:t>like the Holy Family. Help us to be kind, loving, and patient with </a:t>
            </a:r>
            <a:r>
              <a:rPr lang="en-US" sz="2800" dirty="0" smtClean="0"/>
              <a:t>one another</a:t>
            </a:r>
            <a:r>
              <a:rPr lang="en-US" sz="2800" dirty="0"/>
              <a:t>. Give us all the grace we need to become saints and Your faithful disciples.</a:t>
            </a:r>
          </a:p>
          <a:p>
            <a:endParaRPr lang="en-US" sz="2800" dirty="0" smtClean="0"/>
          </a:p>
          <a:p>
            <a:r>
              <a:rPr lang="en-US" sz="2800" dirty="0" smtClean="0"/>
              <a:t>Amen</a:t>
            </a:r>
            <a:r>
              <a:rPr lang="en-US" sz="2800" dirty="0"/>
              <a:t>.</a:t>
            </a:r>
            <a:endParaRPr lang="es-MX" sz="2000" i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all" baseline="30000" dirty="0" smtClean="0">
                <a:latin typeface="Antenna Black" panose="02000505000000020004" pitchFamily="2" charset="0"/>
              </a:rPr>
              <a:t>Opening Prayer</a:t>
            </a:r>
            <a:endParaRPr lang="en-US" cap="all" baseline="30000" dirty="0">
              <a:latin typeface="Antenna Black" panose="02000505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23" y="1936864"/>
            <a:ext cx="2940109" cy="455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9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5367" y="1379025"/>
            <a:ext cx="32212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smtClean="0"/>
              <a:t>Crocodile </a:t>
            </a:r>
            <a:r>
              <a:rPr lang="en-US" sz="4000" i="1" dirty="0"/>
              <a:t>Race</a:t>
            </a:r>
            <a:endParaRPr lang="es-MX" sz="88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82586" y="117062"/>
            <a:ext cx="3626828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cap="all" baseline="30000" dirty="0" smtClean="0">
                <a:latin typeface="Antenna Black" panose="02000505000000020004" pitchFamily="2" charset="0"/>
              </a:rPr>
              <a:t>Ice Breaker</a:t>
            </a:r>
            <a:endParaRPr lang="en-US" sz="4800" cap="all" baseline="30000" dirty="0">
              <a:latin typeface="Antenna Black" panose="02000505000000020004" pitchFamily="2" charset="0"/>
            </a:endParaRPr>
          </a:p>
        </p:txBody>
      </p:sp>
      <p:pic>
        <p:nvPicPr>
          <p:cNvPr id="9" name="Picture 8" descr="Alligator Green Reptile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20" y="2888437"/>
            <a:ext cx="60960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5766" y="2318158"/>
            <a:ext cx="64084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Each family shares </a:t>
            </a:r>
            <a:r>
              <a:rPr lang="en-US" sz="3600" dirty="0"/>
              <a:t>about their </a:t>
            </a:r>
            <a:endParaRPr lang="en-US" sz="3600" dirty="0" smtClean="0"/>
          </a:p>
          <a:p>
            <a:pPr algn="ctr"/>
            <a:r>
              <a:rPr lang="en-US" sz="3600" dirty="0" smtClean="0"/>
              <a:t>Family </a:t>
            </a:r>
            <a:r>
              <a:rPr lang="en-US" sz="3600" dirty="0"/>
              <a:t>Epiphany Blessing experience </a:t>
            </a:r>
            <a:r>
              <a:rPr lang="en-US" sz="3600" dirty="0" smtClean="0"/>
              <a:t>and </a:t>
            </a:r>
            <a:r>
              <a:rPr lang="en-US" sz="3600" dirty="0"/>
              <a:t>show </a:t>
            </a:r>
            <a:r>
              <a:rPr lang="en-US" sz="3600" dirty="0" smtClean="0"/>
              <a:t>the pictures </a:t>
            </a:r>
            <a:r>
              <a:rPr lang="en-US" sz="3600" dirty="0"/>
              <a:t>of their front </a:t>
            </a:r>
            <a:r>
              <a:rPr lang="en-US" sz="3600" dirty="0" smtClean="0"/>
              <a:t>door.</a:t>
            </a:r>
            <a:endParaRPr lang="en-US" sz="3600" b="0" i="0" dirty="0">
              <a:effectLst/>
              <a:latin typeface="Robot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6456" y="185319"/>
            <a:ext cx="5099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ntenna Black" panose="02000505000000020004" pitchFamily="2" charset="0"/>
              </a:rPr>
              <a:t>FAMILY SHARING</a:t>
            </a:r>
            <a:endParaRPr lang="es-MX" sz="4000" dirty="0">
              <a:latin typeface="Antenna Black" panose="0200050500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98" y="1661160"/>
            <a:ext cx="2661922" cy="429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59017" y="6018706"/>
            <a:ext cx="3294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https://youtu.be/NdqrwGJYePQ</a:t>
            </a:r>
          </a:p>
        </p:txBody>
      </p:sp>
      <p:sp>
        <p:nvSpPr>
          <p:cNvPr id="3" name="Rectangle 2"/>
          <p:cNvSpPr/>
          <p:nvPr/>
        </p:nvSpPr>
        <p:spPr>
          <a:xfrm>
            <a:off x="3172088" y="5649374"/>
            <a:ext cx="584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God’s Story: Abraham and </a:t>
            </a:r>
            <a:r>
              <a:rPr lang="en-US" dirty="0" smtClean="0"/>
              <a:t>Sarah “God </a:t>
            </a:r>
            <a:r>
              <a:rPr lang="en-US" dirty="0"/>
              <a:t>Keeps His Promises”</a:t>
            </a:r>
            <a:endParaRPr lang="en-US" b="0" i="0" dirty="0">
              <a:effectLst/>
              <a:latin typeface="Robot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8436" y="185319"/>
            <a:ext cx="7055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ntenna Black" panose="02000505000000020004" pitchFamily="2" charset="0"/>
              </a:rPr>
              <a:t>REVIEW MAIN CONCEPT</a:t>
            </a:r>
            <a:endParaRPr lang="es-MX" sz="4000" dirty="0">
              <a:latin typeface="Antenna Black" panose="02000505000000020004" pitchFamily="2" charset="0"/>
            </a:endParaRPr>
          </a:p>
        </p:txBody>
      </p:sp>
      <p:pic>
        <p:nvPicPr>
          <p:cNvPr id="7" name="NdqrwGJYeP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89723" y="1447856"/>
            <a:ext cx="6233332" cy="350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02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9"/>
          <a:stretch/>
        </p:blipFill>
        <p:spPr>
          <a:xfrm>
            <a:off x="2" y="1078524"/>
            <a:ext cx="12191998" cy="57961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0664" y="1668250"/>
            <a:ext cx="11210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God told Abraham that we, his children, would be like the stars in the sky. As</a:t>
            </a:r>
          </a:p>
          <a:p>
            <a:pPr algn="ctr"/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Christians, we have the brilliant light of Jesus within us. In Baptism, we receive</a:t>
            </a:r>
          </a:p>
          <a:p>
            <a:pPr algn="ctr"/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Jesus into our hearts and souls by the Holy Spirit. Just as the three Magi followed</a:t>
            </a:r>
          </a:p>
          <a:p>
            <a:pPr algn="ctr"/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the light of the star that led them to the Christ Child, we must allow our love for</a:t>
            </a:r>
          </a:p>
          <a:p>
            <a:pPr algn="ctr"/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God to shine brightly too, because that is how we lead one another to Christ.</a:t>
            </a:r>
          </a:p>
          <a:p>
            <a:pPr algn="ctr"/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Jesus tells us: 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</a:rPr>
              <a:t>Let your light shine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(see Mt 5:16).</a:t>
            </a:r>
            <a:endParaRPr lang="es-MX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6618" y="196071"/>
            <a:ext cx="2978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ntenna Black" panose="02000505000000020004" pitchFamily="2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66114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turgyTools.net: Prayer to Jesus, Mary and Josep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842"/>
            <a:ext cx="12201293" cy="64111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64872" y="119092"/>
            <a:ext cx="5662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tenna Black" panose="02000505000000020004" pitchFamily="2" charset="0"/>
              </a:rPr>
              <a:t>FAMILY CONVERSATION</a:t>
            </a:r>
            <a:endParaRPr lang="es-MX" sz="3200" dirty="0">
              <a:latin typeface="Antenna Black" panose="02000505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007" y="2128927"/>
            <a:ext cx="6216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dirty="0" smtClean="0">
                <a:solidFill>
                  <a:schemeClr val="bg1"/>
                </a:solidFill>
              </a:rPr>
              <a:t>ach person names </a:t>
            </a:r>
            <a:r>
              <a:rPr lang="en-US" sz="2800" dirty="0">
                <a:solidFill>
                  <a:schemeClr val="bg1"/>
                </a:solidFill>
              </a:rPr>
              <a:t>two positive qualities in the person on their right that show the light </a:t>
            </a:r>
            <a:r>
              <a:rPr lang="en-US" sz="2800" dirty="0" smtClean="0">
                <a:solidFill>
                  <a:schemeClr val="bg1"/>
                </a:solidFill>
              </a:rPr>
              <a:t>of Christ </a:t>
            </a:r>
            <a:r>
              <a:rPr lang="en-US" sz="2800" dirty="0">
                <a:solidFill>
                  <a:schemeClr val="bg1"/>
                </a:solidFill>
              </a:rPr>
              <a:t>within them. Examples of these qualities could be: joy, humor, </a:t>
            </a:r>
            <a:r>
              <a:rPr lang="en-US" sz="2800" dirty="0" smtClean="0">
                <a:solidFill>
                  <a:schemeClr val="bg1"/>
                </a:solidFill>
              </a:rPr>
              <a:t>caring, sacrifices</a:t>
            </a:r>
            <a:r>
              <a:rPr lang="en-US" sz="2800" dirty="0">
                <a:solidFill>
                  <a:schemeClr val="bg1"/>
                </a:solidFill>
              </a:rPr>
              <a:t>, listening well, compassion, generosity, etc…</a:t>
            </a:r>
            <a:endParaRPr lang="es-MX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40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0664" y="301336"/>
            <a:ext cx="3087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Let’s read the Bible!</a:t>
            </a:r>
            <a:endParaRPr lang="es-MX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374092" y="1914163"/>
            <a:ext cx="479458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Matthew 1:1-17</a:t>
            </a:r>
            <a:endParaRPr lang="es-MX" sz="5400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8692" y="301336"/>
            <a:ext cx="6554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ntenna Black" panose="02000505000000020004" pitchFamily="2" charset="0"/>
              </a:rPr>
              <a:t>LET’S READ THE BIBLE</a:t>
            </a:r>
            <a:endParaRPr lang="es-MX" sz="4000" dirty="0">
              <a:latin typeface="Antenna Black" panose="0200050500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01" y="1168044"/>
            <a:ext cx="3676686" cy="548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3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2287" y="290252"/>
            <a:ext cx="4444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What is a Covenant?</a:t>
            </a:r>
            <a:endParaRPr lang="es-MX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716672" y="6325502"/>
            <a:ext cx="655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3"/>
              </a:rPr>
              <a:t>https://www.youtube.com/embed/4q1ntNbQIP8?start=0&amp;end=241</a:t>
            </a:r>
            <a:endParaRPr lang="en-US" dirty="0"/>
          </a:p>
          <a:p>
            <a:endParaRPr lang="en-US" dirty="0"/>
          </a:p>
        </p:txBody>
      </p:sp>
      <p:pic>
        <p:nvPicPr>
          <p:cNvPr id="6" name="4q1ntNbQIP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33047" y="1192357"/>
            <a:ext cx="8923222" cy="501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401</Words>
  <Application>Microsoft Office PowerPoint</Application>
  <PresentationFormat>Widescreen</PresentationFormat>
  <Paragraphs>42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Antenna Black</vt:lpstr>
      <vt:lpstr>Arial</vt:lpstr>
      <vt:lpstr>Calibri</vt:lpstr>
      <vt:lpstr>Calibri Light</vt:lpstr>
      <vt:lpstr>Roboto</vt:lpstr>
      <vt:lpstr>Office Theme</vt:lpstr>
      <vt:lpstr>Families Forming Disciples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Patrick Metts</cp:lastModifiedBy>
  <cp:revision>22</cp:revision>
  <dcterms:created xsi:type="dcterms:W3CDTF">2021-11-19T16:04:10Z</dcterms:created>
  <dcterms:modified xsi:type="dcterms:W3CDTF">2022-01-31T19:36:36Z</dcterms:modified>
</cp:coreProperties>
</file>