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86" r:id="rId6"/>
    <p:sldId id="285" r:id="rId7"/>
    <p:sldId id="271" r:id="rId8"/>
    <p:sldId id="284" r:id="rId9"/>
    <p:sldId id="277"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86" d="100"/>
          <a:sy n="86" d="100"/>
        </p:scale>
        <p:origin x="42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05/01/2023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05/01/2023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05/01/2023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05/01/2023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05/01/2023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05/01/2023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05/01/2023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05/01/2023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3251" y="0"/>
            <a:ext cx="12236335" cy="6874625"/>
          </a:xfrm>
          <a:prstGeom prst="rect">
            <a:avLst/>
          </a:prstGeom>
        </p:spPr>
      </p:pic>
      <p:sp>
        <p:nvSpPr>
          <p:cNvPr id="2" name="Subtitle 1"/>
          <p:cNvSpPr>
            <a:spLocks noGrp="1"/>
          </p:cNvSpPr>
          <p:nvPr>
            <p:ph type="subTitle" idx="1"/>
          </p:nvPr>
        </p:nvSpPr>
        <p:spPr>
          <a:xfrm>
            <a:off x="838201" y="5497350"/>
            <a:ext cx="10364708" cy="448888"/>
          </a:xfrm>
          <a:solidFill>
            <a:schemeClr val="bg1">
              <a:lumMod val="65000"/>
              <a:alpha val="78000"/>
            </a:schemeClr>
          </a:solidFill>
        </p:spPr>
        <p:txBody>
          <a:bodyPr>
            <a:noAutofit/>
          </a:bodyPr>
          <a:lstStyle/>
          <a:p>
            <a:r>
              <a:rPr lang="en-US" sz="2800" dirty="0">
                <a:latin typeface="Antenna Black" panose="02000505000000020004" pitchFamily="2" charset="0"/>
              </a:rPr>
              <a:t>THE LIFE OF CHRIST: THE LUMINOUS MYSTERIES</a:t>
            </a:r>
          </a:p>
        </p:txBody>
      </p:sp>
      <p:sp>
        <p:nvSpPr>
          <p:cNvPr id="8" name="Subtitle 1"/>
          <p:cNvSpPr txBox="1">
            <a:spLocks/>
          </p:cNvSpPr>
          <p:nvPr/>
        </p:nvSpPr>
        <p:spPr>
          <a:xfrm>
            <a:off x="2398437" y="6169598"/>
            <a:ext cx="7372958" cy="481666"/>
          </a:xfrm>
          <a:prstGeom prst="rect">
            <a:avLst/>
          </a:prstGeom>
          <a:solidFill>
            <a:schemeClr val="bg1">
              <a:lumMod val="65000"/>
              <a:alpha val="78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ntenna Black" panose="02000505000000020004" pitchFamily="2" charset="0"/>
              </a:rPr>
              <a:t>THE TRANSFIGURATION &amp; EPIPHANY</a:t>
            </a:r>
            <a:endParaRPr lang="en-US" sz="2800" dirty="0">
              <a:latin typeface="Antenna Black" panose="02000505000000020004"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354" y="1886159"/>
            <a:ext cx="8874034" cy="1319592"/>
          </a:xfrm>
          <a:prstGeom prst="rect">
            <a:avLst/>
          </a:prstGeom>
        </p:spPr>
      </p:pic>
    </p:spTree>
    <p:extLst>
      <p:ext uri="{BB962C8B-B14F-4D97-AF65-F5344CB8AC3E}">
        <p14:creationId xmlns:p14="http://schemas.microsoft.com/office/powerpoint/2010/main" val="294822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St. Mary Png HQ PNG Image | FreePNGIm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457" y="2242457"/>
            <a:ext cx="4615543" cy="4615543"/>
          </a:xfrm>
          <a:prstGeom prst="rect">
            <a:avLst/>
          </a:prstGeom>
        </p:spPr>
      </p:pic>
      <p:sp>
        <p:nvSpPr>
          <p:cNvPr id="3" name="Rectangle 2"/>
          <p:cNvSpPr/>
          <p:nvPr/>
        </p:nvSpPr>
        <p:spPr>
          <a:xfrm>
            <a:off x="1518082" y="1434145"/>
            <a:ext cx="7532612" cy="4401205"/>
          </a:xfrm>
          <a:prstGeom prst="rect">
            <a:avLst/>
          </a:prstGeom>
        </p:spPr>
        <p:txBody>
          <a:bodyPr wrap="square">
            <a:spAutoFit/>
          </a:bodyPr>
          <a:lstStyle/>
          <a:p>
            <a:endParaRPr lang="en-US" sz="2800" dirty="0"/>
          </a:p>
          <a:p>
            <a:r>
              <a:rPr lang="en-US" sz="2800" dirty="0"/>
              <a:t>Lord Jesus Christ, we entrust our family to You and ask for Your blessing and protection. We love You Lord Jesus with all our hearts and we ask that You help our family become more like the Holy Family. Help us to be kind, loving, and patient with one another. Give us all the grace we need to become saints and Your faithful disciples. </a:t>
            </a:r>
          </a:p>
          <a:p>
            <a:endParaRPr lang="en-US" sz="2800" dirty="0"/>
          </a:p>
          <a:p>
            <a:r>
              <a:rPr lang="en-US" sz="2800" dirty="0"/>
              <a:t>Amen.</a:t>
            </a:r>
            <a:endParaRPr lang="en-US" sz="3600" dirty="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a:latin typeface="Antenna Black" panose="02000505000000020004" pitchFamily="2" charset="0"/>
              </a:rPr>
              <a:t>Opening Prayer</a:t>
            </a:r>
            <a:endParaRPr lang="en-US" cap="all" baseline="30000" dirty="0">
              <a:latin typeface="Antenna Black" panose="02000505000000020004" pitchFamily="2" charset="0"/>
            </a:endParaRPr>
          </a:p>
        </p:txBody>
      </p:sp>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82586" y="141102"/>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3" name="Rectangle 2"/>
          <p:cNvSpPr/>
          <p:nvPr/>
        </p:nvSpPr>
        <p:spPr>
          <a:xfrm>
            <a:off x="-53340" y="1231068"/>
            <a:ext cx="12298679" cy="1015663"/>
          </a:xfrm>
          <a:prstGeom prst="rect">
            <a:avLst/>
          </a:prstGeom>
          <a:noFill/>
        </p:spPr>
        <p:txBody>
          <a:bodyPr wrap="square" lIns="91440" tIns="45720" rIns="91440" bIns="45720">
            <a:spAutoFit/>
          </a:bodyPr>
          <a:lstStyle/>
          <a:p>
            <a:pPr algn="ctr"/>
            <a:r>
              <a:rPr lang="en-US" sz="6000" b="1" i="1" dirty="0">
                <a:solidFill>
                  <a:srgbClr val="FF0000"/>
                </a:solidFill>
              </a:rPr>
              <a:t>FIND SOMEONE WHO…</a:t>
            </a:r>
            <a:endParaRPr lang="en-US" sz="6000" b="1" cap="none" spc="0" dirty="0">
              <a:ln w="22225">
                <a:solidFill>
                  <a:schemeClr val="accent2"/>
                </a:solidFill>
                <a:prstDash val="solid"/>
              </a:ln>
              <a:solidFill>
                <a:srgbClr val="FF0000"/>
              </a:solidFill>
              <a:effectLst/>
            </a:endParaRPr>
          </a:p>
        </p:txBody>
      </p:sp>
      <p:sp>
        <p:nvSpPr>
          <p:cNvPr id="7" name="TextBox 6"/>
          <p:cNvSpPr txBox="1"/>
          <p:nvPr/>
        </p:nvSpPr>
        <p:spPr>
          <a:xfrm>
            <a:off x="1957690" y="2139373"/>
            <a:ext cx="8340407" cy="1754326"/>
          </a:xfrm>
          <a:prstGeom prst="rect">
            <a:avLst/>
          </a:prstGeom>
          <a:noFill/>
        </p:spPr>
        <p:txBody>
          <a:bodyPr wrap="square" rtlCol="0">
            <a:spAutoFit/>
          </a:bodyPr>
          <a:lstStyle/>
          <a:p>
            <a:pPr algn="ctr"/>
            <a:endParaRPr lang="en-US" sz="3600" dirty="0">
              <a:solidFill>
                <a:schemeClr val="accent6">
                  <a:lumMod val="75000"/>
                </a:schemeClr>
              </a:solidFill>
            </a:endParaRPr>
          </a:p>
          <a:p>
            <a:pPr algn="ctr"/>
            <a:r>
              <a:rPr lang="en-US" sz="3600" dirty="0">
                <a:solidFill>
                  <a:schemeClr val="accent6">
                    <a:lumMod val="75000"/>
                  </a:schemeClr>
                </a:solidFill>
              </a:rPr>
              <a:t>Find a different person for each box.</a:t>
            </a:r>
          </a:p>
          <a:p>
            <a:pPr algn="ctr"/>
            <a:r>
              <a:rPr lang="en-US" sz="3600" dirty="0">
                <a:solidFill>
                  <a:srgbClr val="FFC000"/>
                </a:solidFill>
              </a:rPr>
              <a:t>Can you get a bingo?</a:t>
            </a:r>
          </a:p>
        </p:txBody>
      </p:sp>
      <p:pic>
        <p:nvPicPr>
          <p:cNvPr id="2" name="Picture 1" descr="AMIGOS PROMOVEM BINGO BENEFICENTE EM PROL DE IVAN MECÂNICO - Claudio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498" y="4606213"/>
            <a:ext cx="5715000" cy="1981200"/>
          </a:xfrm>
          <a:prstGeom prst="rect">
            <a:avLst/>
          </a:prstGeom>
        </p:spPr>
      </p:pic>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776531" y="-50909"/>
            <a:ext cx="10638938" cy="1015663"/>
          </a:xfrm>
          <a:prstGeom prst="rect">
            <a:avLst/>
          </a:prstGeom>
          <a:noFill/>
        </p:spPr>
        <p:txBody>
          <a:bodyPr wrap="none" rtlCol="0">
            <a:spAutoFit/>
          </a:bodyPr>
          <a:lstStyle/>
          <a:p>
            <a:r>
              <a:rPr lang="en-US" sz="6000" dirty="0"/>
              <a:t> </a:t>
            </a:r>
            <a:r>
              <a:rPr lang="en-US" sz="3600" b="1" dirty="0"/>
              <a:t>THE TRANSFIGURATION OF JESUS AND THE EPIPHANY</a:t>
            </a:r>
            <a:endParaRPr lang="es-MX" sz="7200" b="1"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32440" y="-50909"/>
            <a:ext cx="7714001" cy="6900596"/>
          </a:xfrm>
          <a:prstGeom prst="rect">
            <a:avLst/>
          </a:prstGeom>
        </p:spPr>
      </p:pic>
    </p:spTree>
    <p:extLst>
      <p:ext uri="{BB962C8B-B14F-4D97-AF65-F5344CB8AC3E}">
        <p14:creationId xmlns:p14="http://schemas.microsoft.com/office/powerpoint/2010/main" val="401633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g Pananaw ng Isang Simpleng Inhinyero: THE CIVIL ENGINEER'S PRAYE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814647"/>
            <a:ext cx="12192000" cy="6113507"/>
          </a:xfrm>
          <a:prstGeom prst="rect">
            <a:avLst/>
          </a:prstGeom>
        </p:spPr>
      </p:pic>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155403" y="195313"/>
            <a:ext cx="3869264" cy="769441"/>
          </a:xfrm>
          <a:prstGeom prst="rect">
            <a:avLst/>
          </a:prstGeom>
          <a:noFill/>
        </p:spPr>
        <p:txBody>
          <a:bodyPr wrap="none" rtlCol="0">
            <a:spAutoFit/>
          </a:bodyPr>
          <a:lstStyle/>
          <a:p>
            <a:r>
              <a:rPr lang="en-US" sz="4400" dirty="0"/>
              <a:t> </a:t>
            </a:r>
            <a:r>
              <a:rPr lang="en-US" sz="4400" b="1" dirty="0"/>
              <a:t>SMALL GROUP</a:t>
            </a:r>
            <a:endParaRPr lang="es-MX" sz="4400" b="1" dirty="0"/>
          </a:p>
        </p:txBody>
      </p:sp>
      <p:sp>
        <p:nvSpPr>
          <p:cNvPr id="2" name="TextBox 1"/>
          <p:cNvSpPr txBox="1"/>
          <p:nvPr/>
        </p:nvSpPr>
        <p:spPr>
          <a:xfrm>
            <a:off x="568171" y="1429305"/>
            <a:ext cx="7744557" cy="3293209"/>
          </a:xfrm>
          <a:prstGeom prst="rect">
            <a:avLst/>
          </a:prstGeom>
          <a:noFill/>
        </p:spPr>
        <p:txBody>
          <a:bodyPr wrap="square" rtlCol="0">
            <a:spAutoFit/>
          </a:bodyPr>
          <a:lstStyle/>
          <a:p>
            <a:r>
              <a:rPr lang="en-US" sz="3200" dirty="0">
                <a:solidFill>
                  <a:schemeClr val="bg1"/>
                </a:solidFill>
              </a:rPr>
              <a:t>Have you ever gone through a difficult time and something you remembered about God gave you hope and helped you? </a:t>
            </a:r>
          </a:p>
          <a:p>
            <a:endParaRPr lang="en-US" sz="3200" dirty="0">
              <a:solidFill>
                <a:schemeClr val="bg1"/>
              </a:solidFill>
            </a:endParaRPr>
          </a:p>
          <a:p>
            <a:r>
              <a:rPr lang="en-US" sz="3200" dirty="0">
                <a:solidFill>
                  <a:schemeClr val="bg1"/>
                </a:solidFill>
              </a:rPr>
              <a:t>Share about that time.</a:t>
            </a:r>
            <a:endParaRPr lang="en-US" sz="4800" i="1" dirty="0">
              <a:solidFill>
                <a:schemeClr val="bg1"/>
              </a:solidFill>
            </a:endParaRPr>
          </a:p>
          <a:p>
            <a:endParaRPr lang="en-US" sz="2400" i="1" dirty="0">
              <a:solidFill>
                <a:schemeClr val="tx2">
                  <a:lumMod val="75000"/>
                </a:schemeClr>
              </a:solidFill>
            </a:endParaRPr>
          </a:p>
          <a:p>
            <a:endParaRPr lang="en-US" sz="2400" i="1" dirty="0">
              <a:solidFill>
                <a:schemeClr val="tx2">
                  <a:lumMod val="75000"/>
                </a:schemeClr>
              </a:solidFill>
            </a:endParaRPr>
          </a:p>
        </p:txBody>
      </p:sp>
    </p:spTree>
    <p:extLst>
      <p:ext uri="{BB962C8B-B14F-4D97-AF65-F5344CB8AC3E}">
        <p14:creationId xmlns:p14="http://schemas.microsoft.com/office/powerpoint/2010/main" val="149834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708679" y="1830608"/>
            <a:ext cx="6323887" cy="4401205"/>
          </a:xfrm>
          <a:prstGeom prst="rect">
            <a:avLst/>
          </a:prstGeom>
          <a:noFill/>
        </p:spPr>
        <p:txBody>
          <a:bodyPr wrap="square" rtlCol="0">
            <a:spAutoFit/>
          </a:bodyPr>
          <a:lstStyle/>
          <a:p>
            <a:pPr algn="ctr"/>
            <a:r>
              <a:rPr lang="en-US" sz="2800" b="1" dirty="0">
                <a:solidFill>
                  <a:schemeClr val="accent6">
                    <a:lumMod val="50000"/>
                  </a:schemeClr>
                </a:solidFill>
              </a:rPr>
              <a:t>Each family shares about their </a:t>
            </a:r>
          </a:p>
          <a:p>
            <a:pPr algn="ctr"/>
            <a:r>
              <a:rPr lang="en-US" sz="2800" b="1" i="1" dirty="0">
                <a:solidFill>
                  <a:schemeClr val="accent6">
                    <a:lumMod val="50000"/>
                  </a:schemeClr>
                </a:solidFill>
              </a:rPr>
              <a:t>Family Epiphany Blessing</a:t>
            </a:r>
            <a:r>
              <a:rPr lang="en-US" sz="2800" b="1" dirty="0">
                <a:solidFill>
                  <a:schemeClr val="accent6">
                    <a:lumMod val="50000"/>
                  </a:schemeClr>
                </a:solidFill>
              </a:rPr>
              <a:t> experience</a:t>
            </a:r>
          </a:p>
          <a:p>
            <a:pPr algn="ctr"/>
            <a:r>
              <a:rPr lang="en-US" sz="2800" b="1" dirty="0">
                <a:solidFill>
                  <a:schemeClr val="accent6">
                    <a:lumMod val="50000"/>
                  </a:schemeClr>
                </a:solidFill>
              </a:rPr>
              <a:t>and shows the picture of their </a:t>
            </a:r>
          </a:p>
          <a:p>
            <a:pPr algn="ctr"/>
            <a:r>
              <a:rPr lang="en-US" sz="2800" b="1" dirty="0">
                <a:solidFill>
                  <a:schemeClr val="accent6">
                    <a:lumMod val="50000"/>
                  </a:schemeClr>
                </a:solidFill>
              </a:rPr>
              <a:t>front doors. </a:t>
            </a:r>
          </a:p>
          <a:p>
            <a:endParaRPr lang="en-US" sz="2800" dirty="0">
              <a:solidFill>
                <a:schemeClr val="accent6">
                  <a:lumMod val="50000"/>
                </a:schemeClr>
              </a:solidFill>
            </a:endParaRPr>
          </a:p>
          <a:p>
            <a:pPr algn="ctr"/>
            <a:r>
              <a:rPr lang="en-US" sz="2800" b="1" i="1" dirty="0">
                <a:solidFill>
                  <a:schemeClr val="accent6">
                    <a:lumMod val="50000"/>
                  </a:schemeClr>
                </a:solidFill>
              </a:rPr>
              <a:t>How would you describe your experience? </a:t>
            </a:r>
          </a:p>
          <a:p>
            <a:pPr algn="ctr"/>
            <a:endParaRPr lang="en-US" sz="2800" b="1" i="1" dirty="0">
              <a:solidFill>
                <a:schemeClr val="accent6">
                  <a:lumMod val="50000"/>
                </a:schemeClr>
              </a:solidFill>
            </a:endParaRPr>
          </a:p>
          <a:p>
            <a:pPr algn="ctr"/>
            <a:r>
              <a:rPr lang="en-US" sz="2800" b="1" i="1" dirty="0">
                <a:solidFill>
                  <a:schemeClr val="accent6">
                    <a:lumMod val="50000"/>
                  </a:schemeClr>
                </a:solidFill>
              </a:rPr>
              <a:t>How did it make you feel, about your family, your home, yourselves?</a:t>
            </a:r>
          </a:p>
        </p:txBody>
      </p:sp>
      <p:sp>
        <p:nvSpPr>
          <p:cNvPr id="7" name="TextBox 6"/>
          <p:cNvSpPr txBox="1"/>
          <p:nvPr/>
        </p:nvSpPr>
        <p:spPr>
          <a:xfrm>
            <a:off x="2932320" y="216096"/>
            <a:ext cx="6327359" cy="769441"/>
          </a:xfrm>
          <a:prstGeom prst="rect">
            <a:avLst/>
          </a:prstGeom>
          <a:noFill/>
        </p:spPr>
        <p:txBody>
          <a:bodyPr wrap="square" rtlCol="0">
            <a:spAutoFit/>
          </a:bodyPr>
          <a:lstStyle/>
          <a:p>
            <a:pPr algn="ctr"/>
            <a:r>
              <a:rPr lang="en-US" sz="4400" dirty="0"/>
              <a:t>LARGE GROUP</a:t>
            </a:r>
            <a:endParaRPr lang="es-MX" sz="4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230" y="1294620"/>
            <a:ext cx="3317943" cy="5350070"/>
          </a:xfrm>
          <a:prstGeom prst="rect">
            <a:avLst/>
          </a:prstGeom>
        </p:spPr>
      </p:pic>
    </p:spTree>
    <p:extLst>
      <p:ext uri="{BB962C8B-B14F-4D97-AF65-F5344CB8AC3E}">
        <p14:creationId xmlns:p14="http://schemas.microsoft.com/office/powerpoint/2010/main" val="3033703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932320" y="154541"/>
            <a:ext cx="6327359" cy="769441"/>
          </a:xfrm>
          <a:prstGeom prst="rect">
            <a:avLst/>
          </a:prstGeom>
          <a:noFill/>
        </p:spPr>
        <p:txBody>
          <a:bodyPr wrap="square" rtlCol="0">
            <a:spAutoFit/>
          </a:bodyPr>
          <a:lstStyle/>
          <a:p>
            <a:pPr algn="ctr"/>
            <a:r>
              <a:rPr lang="en-US" sz="4400" dirty="0"/>
              <a:t>READ MATTHEW 2:1-12</a:t>
            </a:r>
            <a:endParaRPr lang="es-MX" sz="16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0025" y="2491898"/>
            <a:ext cx="6819307" cy="4667437"/>
          </a:xfrm>
          <a:prstGeom prst="rect">
            <a:avLst/>
          </a:prstGeom>
          <a:scene3d>
            <a:camera prst="orthographicFront">
              <a:rot lat="0" lon="10799999" rev="0"/>
            </a:camera>
            <a:lightRig rig="threePt" dir="t"/>
          </a:scene3d>
        </p:spPr>
      </p:pic>
      <p:sp>
        <p:nvSpPr>
          <p:cNvPr id="4" name="TextBox 3"/>
          <p:cNvSpPr txBox="1"/>
          <p:nvPr/>
        </p:nvSpPr>
        <p:spPr>
          <a:xfrm>
            <a:off x="457201" y="1357053"/>
            <a:ext cx="6168043" cy="5416868"/>
          </a:xfrm>
          <a:prstGeom prst="rect">
            <a:avLst/>
          </a:prstGeom>
          <a:noFill/>
        </p:spPr>
        <p:txBody>
          <a:bodyPr wrap="square" rtlCol="0">
            <a:spAutoFit/>
          </a:bodyPr>
          <a:lstStyle/>
          <a:p>
            <a:pPr algn="ctr"/>
            <a:r>
              <a:rPr lang="en-US" sz="2400" b="1" u="sng" dirty="0"/>
              <a:t>Family Conversation</a:t>
            </a:r>
            <a:r>
              <a:rPr lang="en-US" sz="2400" dirty="0"/>
              <a:t>: </a:t>
            </a:r>
          </a:p>
          <a:p>
            <a:endParaRPr lang="en-US" sz="2400" dirty="0"/>
          </a:p>
          <a:p>
            <a:r>
              <a:rPr lang="en-US" sz="2000" dirty="0"/>
              <a:t>The three kings followed a bright star that was shining in the darkness and that led them to the Baby Jesus. Light was important here for the wise men, as it was for Peter, James, and John during Jesus’ Transfiguration. </a:t>
            </a:r>
          </a:p>
          <a:p>
            <a:endParaRPr lang="en-US" sz="2000" dirty="0"/>
          </a:p>
          <a:p>
            <a:r>
              <a:rPr lang="en-US" sz="2000" dirty="0"/>
              <a:t>What are some examples of how the light of God’s grace leads you and your family to Jesus? </a:t>
            </a:r>
          </a:p>
          <a:p>
            <a:endParaRPr lang="en-US" sz="2000" dirty="0"/>
          </a:p>
          <a:p>
            <a:r>
              <a:rPr lang="en-US" sz="2000" dirty="0"/>
              <a:t>Does His grace lead you to pray together as a family? </a:t>
            </a:r>
          </a:p>
          <a:p>
            <a:endParaRPr lang="en-US" sz="2000" dirty="0"/>
          </a:p>
          <a:p>
            <a:r>
              <a:rPr lang="en-US" sz="2000" dirty="0"/>
              <a:t>Does His grace lead you to forgive one another? </a:t>
            </a:r>
          </a:p>
          <a:p>
            <a:endParaRPr lang="en-US" sz="2000" dirty="0"/>
          </a:p>
          <a:p>
            <a:r>
              <a:rPr lang="en-US" sz="2000" dirty="0"/>
              <a:t>Does His grace lead you to help each other? </a:t>
            </a:r>
          </a:p>
          <a:p>
            <a:r>
              <a:rPr lang="en-US" sz="2000" dirty="0"/>
              <a:t>Give some examples.</a:t>
            </a:r>
          </a:p>
          <a:p>
            <a:endParaRPr lang="en-US" dirty="0"/>
          </a:p>
        </p:txBody>
      </p:sp>
    </p:spTree>
    <p:extLst>
      <p:ext uri="{BB962C8B-B14F-4D97-AF65-F5344CB8AC3E}">
        <p14:creationId xmlns:p14="http://schemas.microsoft.com/office/powerpoint/2010/main" val="156514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gregational Renewal Stories and Resourc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41344"/>
            <a:ext cx="5216236" cy="4816656"/>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759825" y="1294620"/>
            <a:ext cx="6672347" cy="646331"/>
          </a:xfrm>
          <a:prstGeom prst="rect">
            <a:avLst/>
          </a:prstGeom>
          <a:solidFill>
            <a:schemeClr val="bg2"/>
          </a:solidFill>
          <a:ln>
            <a:solidFill>
              <a:schemeClr val="accent1">
                <a:lumMod val="60000"/>
                <a:lumOff val="40000"/>
              </a:schemeClr>
            </a:solidFill>
          </a:ln>
        </p:spPr>
        <p:txBody>
          <a:bodyPr wrap="square" rtlCol="0">
            <a:spAutoFit/>
          </a:bodyPr>
          <a:lstStyle/>
          <a:p>
            <a:pPr algn="ctr"/>
            <a:r>
              <a:rPr lang="en-US" sz="3600" b="1" dirty="0"/>
              <a:t>What Gift Will You Give to Jesus?</a:t>
            </a:r>
            <a:endParaRPr lang="en-US" sz="4800" dirty="0"/>
          </a:p>
        </p:txBody>
      </p:sp>
      <p:sp>
        <p:nvSpPr>
          <p:cNvPr id="7" name="TextBox 6"/>
          <p:cNvSpPr txBox="1"/>
          <p:nvPr/>
        </p:nvSpPr>
        <p:spPr>
          <a:xfrm>
            <a:off x="2932320" y="216096"/>
            <a:ext cx="6327359" cy="769441"/>
          </a:xfrm>
          <a:prstGeom prst="rect">
            <a:avLst/>
          </a:prstGeom>
          <a:noFill/>
        </p:spPr>
        <p:txBody>
          <a:bodyPr wrap="square" rtlCol="0">
            <a:spAutoFit/>
          </a:bodyPr>
          <a:lstStyle/>
          <a:p>
            <a:pPr algn="ctr"/>
            <a:r>
              <a:rPr lang="en-US" sz="4400" dirty="0"/>
              <a:t>FAMILY ACTIVITY</a:t>
            </a:r>
            <a:endParaRPr lang="es-MX" sz="4400" b="1" dirty="0"/>
          </a:p>
        </p:txBody>
      </p:sp>
      <p:sp>
        <p:nvSpPr>
          <p:cNvPr id="6" name="TextBox 5"/>
          <p:cNvSpPr txBox="1"/>
          <p:nvPr/>
        </p:nvSpPr>
        <p:spPr>
          <a:xfrm>
            <a:off x="4882719" y="2271541"/>
            <a:ext cx="7182034" cy="4801314"/>
          </a:xfrm>
          <a:prstGeom prst="rect">
            <a:avLst/>
          </a:prstGeom>
          <a:noFill/>
        </p:spPr>
        <p:txBody>
          <a:bodyPr wrap="square" rtlCol="0">
            <a:spAutoFit/>
          </a:bodyPr>
          <a:lstStyle/>
          <a:p>
            <a:r>
              <a:rPr lang="en-US" dirty="0"/>
              <a:t>Prayerfully think about what you can bring to Jesus Christ our King this year. Spend a few minutes praying and asking God to show you. </a:t>
            </a:r>
          </a:p>
          <a:p>
            <a:endParaRPr lang="en-US" dirty="0"/>
          </a:p>
          <a:p>
            <a:r>
              <a:rPr lang="en-US" dirty="0"/>
              <a:t>Write a prayer and begin the sentence with, “</a:t>
            </a:r>
            <a:r>
              <a:rPr lang="en-US" i="1" dirty="0"/>
              <a:t>Because Jesus is the King of my life, I will ______________.” </a:t>
            </a:r>
            <a:r>
              <a:rPr lang="en-US" dirty="0"/>
              <a:t>Then fill in the blank. </a:t>
            </a:r>
          </a:p>
          <a:p>
            <a:endParaRPr lang="en-US" dirty="0"/>
          </a:p>
          <a:p>
            <a:r>
              <a:rPr lang="en-US" dirty="0"/>
              <a:t>(Examples: </a:t>
            </a:r>
            <a:r>
              <a:rPr lang="en-US" i="1" dirty="0"/>
              <a:t>“Because Jesus is the King of my life, I will show kindness to        those who I sometimes find difficult to love.” </a:t>
            </a:r>
            <a:r>
              <a:rPr lang="en-US" dirty="0"/>
              <a:t>or, “</a:t>
            </a:r>
            <a:r>
              <a:rPr lang="en-US" i="1" dirty="0"/>
              <a:t>Because Jesus is the King of my life, I will spend more time in prayer talking to Jesus.” </a:t>
            </a:r>
            <a:r>
              <a:rPr lang="en-US" dirty="0"/>
              <a:t>or</a:t>
            </a:r>
            <a:r>
              <a:rPr lang="en-US" i="1" dirty="0"/>
              <a:t>, “Because Jesus is the King of my life, I will spend more time reading the Bible.”)</a:t>
            </a:r>
          </a:p>
          <a:p>
            <a:r>
              <a:rPr lang="en-US" dirty="0"/>
              <a:t> </a:t>
            </a:r>
          </a:p>
          <a:p>
            <a:r>
              <a:rPr lang="en-US" dirty="0"/>
              <a:t>Families decorate a small cardboard or tin box and place your prayers into the box</a:t>
            </a:r>
            <a:r>
              <a:rPr lang="en-US"/>
              <a:t>. </a:t>
            </a:r>
          </a:p>
          <a:p>
            <a:endParaRPr lang="en-US" dirty="0"/>
          </a:p>
          <a:p>
            <a:r>
              <a:rPr lang="en-US" dirty="0"/>
              <a:t>Take the boxes home and place them on your home altars as a reminder of the gifts you will bring to Jesus this year.</a:t>
            </a:r>
          </a:p>
          <a:p>
            <a:endParaRPr lang="en-US" dirty="0"/>
          </a:p>
        </p:txBody>
      </p:sp>
    </p:spTree>
    <p:extLst>
      <p:ext uri="{BB962C8B-B14F-4D97-AF65-F5344CB8AC3E}">
        <p14:creationId xmlns:p14="http://schemas.microsoft.com/office/powerpoint/2010/main" val="121387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p:blipFill>
        <p:spPr>
          <a:xfrm>
            <a:off x="0" y="871323"/>
            <a:ext cx="12192000" cy="6005946"/>
          </a:xfrm>
          <a:prstGeom prst="rect">
            <a:avLst/>
          </a:prstGeom>
        </p:spPr>
      </p:pic>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853736" y="154541"/>
            <a:ext cx="10484528" cy="769441"/>
          </a:xfrm>
          <a:prstGeom prst="rect">
            <a:avLst/>
          </a:prstGeom>
          <a:noFill/>
        </p:spPr>
        <p:txBody>
          <a:bodyPr wrap="square" rtlCol="0">
            <a:spAutoFit/>
          </a:bodyPr>
          <a:lstStyle/>
          <a:p>
            <a:pPr algn="ctr"/>
            <a:r>
              <a:rPr lang="en-US" sz="4400" dirty="0"/>
              <a:t>CLOSING PRAYER</a:t>
            </a:r>
            <a:endParaRPr lang="en-US" sz="4400" i="1" dirty="0"/>
          </a:p>
        </p:txBody>
      </p:sp>
      <p:sp>
        <p:nvSpPr>
          <p:cNvPr id="2" name="TextBox 1"/>
          <p:cNvSpPr txBox="1"/>
          <p:nvPr/>
        </p:nvSpPr>
        <p:spPr>
          <a:xfrm>
            <a:off x="239697" y="1640763"/>
            <a:ext cx="5406501" cy="4339650"/>
          </a:xfrm>
          <a:prstGeom prst="rect">
            <a:avLst/>
          </a:prstGeom>
          <a:noFill/>
        </p:spPr>
        <p:txBody>
          <a:bodyPr wrap="square" rtlCol="0">
            <a:spAutoFit/>
          </a:bodyPr>
          <a:lstStyle/>
          <a:p>
            <a:pPr algn="ctr"/>
            <a:r>
              <a:rPr lang="en-US" sz="2400" dirty="0">
                <a:solidFill>
                  <a:schemeClr val="bg1"/>
                </a:solidFill>
              </a:rPr>
              <a:t>O God, by the leading of a star You manifested Your only Son to the peoples of the earth: </a:t>
            </a:r>
          </a:p>
          <a:p>
            <a:pPr algn="ctr"/>
            <a:r>
              <a:rPr lang="en-US" sz="2400" dirty="0">
                <a:solidFill>
                  <a:schemeClr val="bg1"/>
                </a:solidFill>
              </a:rPr>
              <a:t>Lead us, who know You now by faith and not by sight, to Your presence, where we may see Your glory face to face; </a:t>
            </a:r>
          </a:p>
          <a:p>
            <a:pPr algn="ctr"/>
            <a:r>
              <a:rPr lang="en-US" sz="2400" dirty="0">
                <a:solidFill>
                  <a:schemeClr val="bg1"/>
                </a:solidFill>
              </a:rPr>
              <a:t>through Jesus Christ our Lord, </a:t>
            </a:r>
          </a:p>
          <a:p>
            <a:pPr algn="ctr"/>
            <a:r>
              <a:rPr lang="en-US" sz="2400" dirty="0">
                <a:solidFill>
                  <a:schemeClr val="bg1"/>
                </a:solidFill>
              </a:rPr>
              <a:t>Who lives and reigns with You in the unity of the Holy Spirit, God, forever and forever. Amen. </a:t>
            </a:r>
          </a:p>
          <a:p>
            <a:pPr algn="ctr"/>
            <a:endParaRPr lang="en-US" dirty="0">
              <a:solidFill>
                <a:schemeClr val="bg1"/>
              </a:solidFill>
            </a:endParaRPr>
          </a:p>
          <a:p>
            <a:pPr algn="ctr"/>
            <a:r>
              <a:rPr lang="en-US" dirty="0">
                <a:solidFill>
                  <a:schemeClr val="bg1"/>
                </a:solidFill>
              </a:rPr>
              <a:t>Adapted from KathyrnShirey.com</a:t>
            </a:r>
          </a:p>
        </p:txBody>
      </p:sp>
    </p:spTree>
    <p:extLst>
      <p:ext uri="{BB962C8B-B14F-4D97-AF65-F5344CB8AC3E}">
        <p14:creationId xmlns:p14="http://schemas.microsoft.com/office/powerpoint/2010/main" val="3882569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18368</TotalTime>
  <Words>556</Words>
  <Application>Microsoft Office PowerPoint</Application>
  <PresentationFormat>Widescreen</PresentationFormat>
  <Paragraphs>57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Antenna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Patrice Spirou</cp:lastModifiedBy>
  <cp:revision>147</cp:revision>
  <dcterms:created xsi:type="dcterms:W3CDTF">2021-11-19T16:04:10Z</dcterms:created>
  <dcterms:modified xsi:type="dcterms:W3CDTF">2023-01-05T15:28:49Z</dcterms:modified>
</cp:coreProperties>
</file>