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2" r:id="rId2"/>
    <p:sldId id="273" r:id="rId3"/>
    <p:sldId id="275" r:id="rId4"/>
    <p:sldId id="276" r:id="rId5"/>
    <p:sldId id="274" r:id="rId6"/>
    <p:sldId id="271" r:id="rId7"/>
    <p:sldId id="283" r:id="rId8"/>
    <p:sldId id="284" r:id="rId9"/>
    <p:sldId id="285" r:id="rId10"/>
    <p:sldId id="278" r:id="rId11"/>
    <p:sldId id="260" r:id="rId12"/>
    <p:sldId id="280" r:id="rId13"/>
    <p:sldId id="286"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9B"/>
    <a:srgbClr val="BDB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94"/>
  </p:normalViewPr>
  <p:slideViewPr>
    <p:cSldViewPr snapToGrid="0" snapToObjects="1">
      <p:cViewPr varScale="1">
        <p:scale>
          <a:sx n="122" d="100"/>
          <a:sy n="122" d="100"/>
        </p:scale>
        <p:origin x="17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9B55E-70DB-4F76-AC2F-0F4A4F3AA83D}"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F80E8-07EC-4C68-BFDE-B6D6F59B0E8E}" type="slidenum">
              <a:rPr lang="en-US" smtClean="0"/>
              <a:t>‹#›</a:t>
            </a:fld>
            <a:endParaRPr lang="en-US"/>
          </a:p>
        </p:txBody>
      </p:sp>
    </p:spTree>
    <p:extLst>
      <p:ext uri="{BB962C8B-B14F-4D97-AF65-F5344CB8AC3E}">
        <p14:creationId xmlns:p14="http://schemas.microsoft.com/office/powerpoint/2010/main" val="271127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712B-DDA5-CC47-B2D0-3DF40D068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3FA72E-1523-204F-BDF9-2B6DE73D7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3DBB7-36B3-4540-9D09-816FD558A59E}"/>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5" name="Footer Placeholder 4">
            <a:extLst>
              <a:ext uri="{FF2B5EF4-FFF2-40B4-BE49-F238E27FC236}">
                <a16:creationId xmlns:a16="http://schemas.microsoft.com/office/drawing/2014/main" id="{2CB83EE1-0F25-8C41-8AD1-E5204966D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BFFDB-9813-504E-BD16-3734FEE9325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26571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519-3CC9-5B4F-BDAC-A6DB9C77E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03AF5-EB26-6F4C-975C-13800D740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F8BA5-DC73-4B44-AEBA-7DA76688D532}"/>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5" name="Footer Placeholder 4">
            <a:extLst>
              <a:ext uri="{FF2B5EF4-FFF2-40B4-BE49-F238E27FC236}">
                <a16:creationId xmlns:a16="http://schemas.microsoft.com/office/drawing/2014/main" id="{2D4BFF3F-487C-3646-913B-E8A437C04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29831-1ADB-8D4F-8C47-1B34A6AC93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0443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EF3DB-2601-1B47-BC1F-4885541F6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848E33-13AB-754D-BFBE-7964C2219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49A31-016C-0743-896A-26503F23E305}"/>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5" name="Footer Placeholder 4">
            <a:extLst>
              <a:ext uri="{FF2B5EF4-FFF2-40B4-BE49-F238E27FC236}">
                <a16:creationId xmlns:a16="http://schemas.microsoft.com/office/drawing/2014/main" id="{76953BF3-F943-D347-B6F8-7F853BBCF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D6A48-8E4E-B24E-BFFC-F42ADF18B93C}"/>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92569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CC55-4DB0-BB45-A097-DE24BD626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A003B-895E-3740-A9D6-DE20D686E6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7D6C7-4DB6-E141-9185-A2C963F9910E}"/>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5" name="Footer Placeholder 4">
            <a:extLst>
              <a:ext uri="{FF2B5EF4-FFF2-40B4-BE49-F238E27FC236}">
                <a16:creationId xmlns:a16="http://schemas.microsoft.com/office/drawing/2014/main" id="{7851A40E-8DD5-B741-B8A3-44F01F260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48BFF-2250-5941-A5F1-6BBD9A17B5C0}"/>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4894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3361-3C29-A844-8290-022097CA5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72FDB-F99C-DF41-B7AD-40EFA86DC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A5C5B-C773-9F49-A8D0-CD2CFE4CE9A6}"/>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5" name="Footer Placeholder 4">
            <a:extLst>
              <a:ext uri="{FF2B5EF4-FFF2-40B4-BE49-F238E27FC236}">
                <a16:creationId xmlns:a16="http://schemas.microsoft.com/office/drawing/2014/main" id="{32741C20-51FE-E94E-A263-44FF6C30E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D0726-488A-DA43-BB76-AAD0DE60632F}"/>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1232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1823-BDE7-A047-B9CF-4220552AF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51785-1469-6547-BAB3-BF7929D53F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33042-E78A-104A-8C27-0B05FEEFE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3732D-3F10-4C45-878B-670ADC384B48}"/>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6" name="Footer Placeholder 5">
            <a:extLst>
              <a:ext uri="{FF2B5EF4-FFF2-40B4-BE49-F238E27FC236}">
                <a16:creationId xmlns:a16="http://schemas.microsoft.com/office/drawing/2014/main" id="{9F220372-B2F0-004A-8A1E-D6A2176FA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D4FCB-BC59-5848-BAA3-A038544127F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8992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C9D1-D54E-A441-B986-31F2FC927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DFB83-8FA8-F24C-9730-C1C350B29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7B4B0-F9C7-5A43-B1B3-0A890170D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F3D00D-A597-0D48-850F-6A91F2770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75FAD-7DFB-864F-A64A-5B8AF37F89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99E6A-6383-5640-8607-463F56742FC7}"/>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8" name="Footer Placeholder 7">
            <a:extLst>
              <a:ext uri="{FF2B5EF4-FFF2-40B4-BE49-F238E27FC236}">
                <a16:creationId xmlns:a16="http://schemas.microsoft.com/office/drawing/2014/main" id="{DAC93FCE-B0DB-AC47-804A-4B6BA9E76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E82357-2205-5B4C-98ED-41E418DCE345}"/>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7793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6D5A-4D32-E449-ADF7-747B5152D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89067-94AC-6E43-AB45-034371C82298}"/>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4" name="Footer Placeholder 3">
            <a:extLst>
              <a:ext uri="{FF2B5EF4-FFF2-40B4-BE49-F238E27FC236}">
                <a16:creationId xmlns:a16="http://schemas.microsoft.com/office/drawing/2014/main" id="{00AB2099-4ADD-FE47-A3FE-D9ED28CFF2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FB585-B7AD-954C-B664-8FF117DD0041}"/>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326357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2DBCB-D410-2E44-A951-794F3B8C2BF6}"/>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3" name="Footer Placeholder 2">
            <a:extLst>
              <a:ext uri="{FF2B5EF4-FFF2-40B4-BE49-F238E27FC236}">
                <a16:creationId xmlns:a16="http://schemas.microsoft.com/office/drawing/2014/main" id="{E35D64F9-D0D8-F046-8CA8-834B3D702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97A98-2EC1-1146-827B-F38E5D55AFBB}"/>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931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6B52-5E4A-934F-BA64-E470C6C52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4E9F3-E39E-364D-8C23-B4524460E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FD021-8FC6-D746-837C-6BD3C5912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A7CA9-17D4-FE45-AA92-056E02BE3B44}"/>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6" name="Footer Placeholder 5">
            <a:extLst>
              <a:ext uri="{FF2B5EF4-FFF2-40B4-BE49-F238E27FC236}">
                <a16:creationId xmlns:a16="http://schemas.microsoft.com/office/drawing/2014/main" id="{62091F5A-36EC-5440-99B6-1B5D80470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35E81-9CE0-F84F-85BA-E61806CC3E18}"/>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7594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EBC1-E460-5A4A-B9B0-B5CCDB95B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E9F64-F1BC-8B47-B9C6-2DB6E5315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6AE00-523C-B646-A789-8033265B9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4DCFC-C10E-F34D-996A-48B2F7E5A379}"/>
              </a:ext>
            </a:extLst>
          </p:cNvPr>
          <p:cNvSpPr>
            <a:spLocks noGrp="1"/>
          </p:cNvSpPr>
          <p:nvPr>
            <p:ph type="dt" sz="half" idx="10"/>
          </p:nvPr>
        </p:nvSpPr>
        <p:spPr/>
        <p:txBody>
          <a:bodyPr/>
          <a:lstStyle/>
          <a:p>
            <a:fld id="{419E51ED-BDCC-374E-835E-575319CFFB66}" type="datetimeFigureOut">
              <a:rPr lang="en-US" smtClean="0"/>
              <a:t>4/19/2021</a:t>
            </a:fld>
            <a:endParaRPr lang="en-US"/>
          </a:p>
        </p:txBody>
      </p:sp>
      <p:sp>
        <p:nvSpPr>
          <p:cNvPr id="6" name="Footer Placeholder 5">
            <a:extLst>
              <a:ext uri="{FF2B5EF4-FFF2-40B4-BE49-F238E27FC236}">
                <a16:creationId xmlns:a16="http://schemas.microsoft.com/office/drawing/2014/main" id="{D36419D5-1DC7-FC45-9DC5-12888F304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8BCF8-E9FE-064D-967A-9E4BC262C0ED}"/>
              </a:ext>
            </a:extLst>
          </p:cNvPr>
          <p:cNvSpPr>
            <a:spLocks noGrp="1"/>
          </p:cNvSpPr>
          <p:nvPr>
            <p:ph type="sldNum" sz="quarter" idx="12"/>
          </p:nvPr>
        </p:nvSpPr>
        <p:spPr/>
        <p:txBody>
          <a:bodyPr/>
          <a:lstStyle/>
          <a:p>
            <a:fld id="{6D9F1099-5B96-294D-89FF-981B0F43A16A}" type="slidenum">
              <a:rPr lang="en-US" smtClean="0"/>
              <a:t>‹#›</a:t>
            </a:fld>
            <a:endParaRPr lang="en-US"/>
          </a:p>
        </p:txBody>
      </p:sp>
    </p:spTree>
    <p:extLst>
      <p:ext uri="{BB962C8B-B14F-4D97-AF65-F5344CB8AC3E}">
        <p14:creationId xmlns:p14="http://schemas.microsoft.com/office/powerpoint/2010/main" val="114455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0B5EC-A58E-C842-90E6-FC1E2186D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4827A-C998-3E47-9955-1C85CD264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20DBA-39BB-8740-82D6-0439D7FFE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E51ED-BDCC-374E-835E-575319CFFB66}" type="datetimeFigureOut">
              <a:rPr lang="en-US" smtClean="0"/>
              <a:t>4/19/2021</a:t>
            </a:fld>
            <a:endParaRPr lang="en-US"/>
          </a:p>
        </p:txBody>
      </p:sp>
      <p:sp>
        <p:nvSpPr>
          <p:cNvPr id="5" name="Footer Placeholder 4">
            <a:extLst>
              <a:ext uri="{FF2B5EF4-FFF2-40B4-BE49-F238E27FC236}">
                <a16:creationId xmlns:a16="http://schemas.microsoft.com/office/drawing/2014/main" id="{4F945A95-FE18-694F-A892-F78F4C67E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2F04A-3889-BF47-8695-FF9B6E04A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F1099-5B96-294D-89FF-981B0F43A16A}" type="slidenum">
              <a:rPr lang="en-US" smtClean="0"/>
              <a:t>‹#›</a:t>
            </a:fld>
            <a:endParaRPr lang="en-US"/>
          </a:p>
        </p:txBody>
      </p:sp>
    </p:spTree>
    <p:extLst>
      <p:ext uri="{BB962C8B-B14F-4D97-AF65-F5344CB8AC3E}">
        <p14:creationId xmlns:p14="http://schemas.microsoft.com/office/powerpoint/2010/main" val="353787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a4EiXCUAmDo" TargetMode="External"/><Relationship Id="rId2" Type="http://schemas.openxmlformats.org/officeDocument/2006/relationships/slideLayout" Target="../slideLayouts/slideLayout6.xml"/><Relationship Id="rId1" Type="http://schemas.openxmlformats.org/officeDocument/2006/relationships/video" Target="https://www.youtube.com/embed/a4EiXCUAmDo"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dxBGdcmHdWE" TargetMode="External"/><Relationship Id="rId2" Type="http://schemas.openxmlformats.org/officeDocument/2006/relationships/slideLayout" Target="../slideLayouts/slideLayout6.xml"/><Relationship Id="rId1" Type="http://schemas.openxmlformats.org/officeDocument/2006/relationships/video" Target="https://www.youtube.com/embed/dxBGdcmHdWE"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b="2222"/>
          <a:stretch/>
        </p:blipFill>
        <p:spPr>
          <a:xfrm>
            <a:off x="-26306" y="-175260"/>
            <a:ext cx="12218305" cy="7033260"/>
          </a:xfrm>
          <a:prstGeom prst="rect">
            <a:avLst/>
          </a:prstGeom>
        </p:spPr>
      </p:pic>
      <p:sp>
        <p:nvSpPr>
          <p:cNvPr id="7" name="Rectangle 6"/>
          <p:cNvSpPr/>
          <p:nvPr/>
        </p:nvSpPr>
        <p:spPr>
          <a:xfrm>
            <a:off x="1524000" y="375511"/>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453423" y="2678838"/>
            <a:ext cx="53613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30000" noProof="0" dirty="0" smtClean="0">
                <a:ln>
                  <a:noFill/>
                </a:ln>
                <a:solidFill>
                  <a:prstClr val="white"/>
                </a:solidFill>
                <a:effectLst/>
                <a:uLnTx/>
                <a:uFillTx/>
                <a:latin typeface="Calibri" panose="020F0502020204030204"/>
                <a:ea typeface="+mn-ea"/>
                <a:cs typeface="+mn-cs"/>
              </a:rPr>
              <a:t>Lesson 9 – Week 3</a:t>
            </a:r>
            <a:endParaRPr kumimoji="0" lang="en-US" sz="4800" b="1" i="0" u="none" strike="noStrike" kern="1200" cap="none" spc="0" normalizeH="0" baseline="3000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1562100" y="160511"/>
            <a:ext cx="9144000" cy="1108445"/>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Calibri Light" panose="020F0302020204030204"/>
                <a:ea typeface="+mj-ea"/>
                <a:cs typeface="+mj-cs"/>
              </a:rPr>
              <a:t>FAMILIES FORMING DISCIPLES</a:t>
            </a:r>
          </a:p>
        </p:txBody>
      </p:sp>
    </p:spTree>
    <p:extLst>
      <p:ext uri="{BB962C8B-B14F-4D97-AF65-F5344CB8AC3E}">
        <p14:creationId xmlns:p14="http://schemas.microsoft.com/office/powerpoint/2010/main" val="218813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t="12575" b="46734"/>
          <a:stretch/>
        </p:blipFill>
        <p:spPr>
          <a:xfrm>
            <a:off x="-22860" y="-95249"/>
            <a:ext cx="12214860" cy="6991350"/>
          </a:xfrm>
          <a:prstGeom prst="rect">
            <a:avLst/>
          </a:prstGeom>
        </p:spPr>
      </p:pic>
      <p:sp>
        <p:nvSpPr>
          <p:cNvPr id="6" name="Rectangle 5"/>
          <p:cNvSpPr/>
          <p:nvPr/>
        </p:nvSpPr>
        <p:spPr>
          <a:xfrm>
            <a:off x="-22860" y="-12352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Prayer</a:t>
            </a:r>
            <a:endParaRPr lang="en-US" dirty="0"/>
          </a:p>
        </p:txBody>
      </p:sp>
      <p:sp>
        <p:nvSpPr>
          <p:cNvPr id="2" name="TextBox 1"/>
          <p:cNvSpPr txBox="1"/>
          <p:nvPr/>
        </p:nvSpPr>
        <p:spPr>
          <a:xfrm>
            <a:off x="490537" y="1387880"/>
            <a:ext cx="11210926" cy="4832092"/>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Come </a:t>
            </a:r>
            <a:r>
              <a:rPr lang="en-US" sz="2800" b="1" dirty="0">
                <a:solidFill>
                  <a:schemeClr val="bg1"/>
                </a:solidFill>
                <a:effectLst>
                  <a:outerShdw blurRad="38100" dist="38100" dir="2700000" algn="tl">
                    <a:srgbClr val="000000">
                      <a:alpha val="43137"/>
                    </a:srgbClr>
                  </a:outerShdw>
                </a:effectLst>
              </a:rPr>
              <a:t>Holy Spirit, come</a:t>
            </a:r>
          </a:p>
          <a:p>
            <a:pPr algn="ctr"/>
            <a:r>
              <a:rPr lang="en-US" sz="2800" b="1" dirty="0">
                <a:solidFill>
                  <a:schemeClr val="bg1"/>
                </a:solidFill>
                <a:effectLst>
                  <a:outerShdw blurRad="38100" dist="38100" dir="2700000" algn="tl">
                    <a:srgbClr val="000000">
                      <a:alpha val="43137"/>
                    </a:srgbClr>
                  </a:outerShdw>
                </a:effectLst>
              </a:rPr>
              <a:t> </a:t>
            </a:r>
          </a:p>
          <a:p>
            <a:pPr algn="ctr"/>
            <a:r>
              <a:rPr lang="en-US" sz="2800" b="1" dirty="0" smtClean="0">
                <a:solidFill>
                  <a:schemeClr val="bg1"/>
                </a:solidFill>
                <a:effectLst>
                  <a:outerShdw blurRad="38100" dist="38100" dir="2700000" algn="tl">
                    <a:srgbClr val="000000">
                      <a:alpha val="43137"/>
                    </a:srgbClr>
                  </a:outerShdw>
                </a:effectLst>
              </a:rPr>
              <a:t>Fill </a:t>
            </a:r>
            <a:r>
              <a:rPr lang="en-US" sz="2800" b="1" dirty="0">
                <a:solidFill>
                  <a:schemeClr val="bg1"/>
                </a:solidFill>
                <a:effectLst>
                  <a:outerShdw blurRad="38100" dist="38100" dir="2700000" algn="tl">
                    <a:srgbClr val="000000">
                      <a:alpha val="43137"/>
                    </a:srgbClr>
                  </a:outerShdw>
                </a:effectLst>
              </a:rPr>
              <a:t>us with the grace that the Apostles experienced in the Upper Room</a:t>
            </a:r>
          </a:p>
          <a:p>
            <a:pPr algn="ctr"/>
            <a:r>
              <a:rPr lang="en-US" sz="2800" b="1" dirty="0" smtClean="0">
                <a:solidFill>
                  <a:schemeClr val="bg1"/>
                </a:solidFill>
                <a:effectLst>
                  <a:outerShdw blurRad="38100" dist="38100" dir="2700000" algn="tl">
                    <a:srgbClr val="000000">
                      <a:alpha val="43137"/>
                    </a:srgbClr>
                  </a:outerShdw>
                </a:effectLst>
              </a:rPr>
              <a:t>Renew </a:t>
            </a:r>
            <a:r>
              <a:rPr lang="en-US" sz="2800" b="1" dirty="0">
                <a:solidFill>
                  <a:schemeClr val="bg1"/>
                </a:solidFill>
                <a:effectLst>
                  <a:outerShdw blurRad="38100" dist="38100" dir="2700000" algn="tl">
                    <a:srgbClr val="000000">
                      <a:alpha val="43137"/>
                    </a:srgbClr>
                  </a:outerShdw>
                </a:effectLst>
              </a:rPr>
              <a:t>our baptismal consecration and transform us</a:t>
            </a:r>
          </a:p>
          <a:p>
            <a:pPr algn="ctr"/>
            <a:r>
              <a:rPr lang="en-US" sz="2800" b="1" dirty="0" smtClean="0">
                <a:solidFill>
                  <a:schemeClr val="bg1"/>
                </a:solidFill>
                <a:effectLst>
                  <a:outerShdw blurRad="38100" dist="38100" dir="2700000" algn="tl">
                    <a:srgbClr val="000000">
                      <a:alpha val="43137"/>
                    </a:srgbClr>
                  </a:outerShdw>
                </a:effectLst>
              </a:rPr>
              <a:t>Anoint </a:t>
            </a:r>
            <a:r>
              <a:rPr lang="en-US" sz="2800" b="1" dirty="0">
                <a:solidFill>
                  <a:schemeClr val="bg1"/>
                </a:solidFill>
                <a:effectLst>
                  <a:outerShdw blurRad="38100" dist="38100" dir="2700000" algn="tl">
                    <a:srgbClr val="000000">
                      <a:alpha val="43137"/>
                    </a:srgbClr>
                  </a:outerShdw>
                </a:effectLst>
              </a:rPr>
              <a:t>us with the fire of Your love</a:t>
            </a:r>
          </a:p>
          <a:p>
            <a:pPr algn="ctr"/>
            <a:r>
              <a:rPr lang="en-US" sz="2800" b="1" dirty="0" smtClean="0">
                <a:solidFill>
                  <a:schemeClr val="bg1"/>
                </a:solidFill>
                <a:effectLst>
                  <a:outerShdw blurRad="38100" dist="38100" dir="2700000" algn="tl">
                    <a:srgbClr val="000000">
                      <a:alpha val="43137"/>
                    </a:srgbClr>
                  </a:outerShdw>
                </a:effectLst>
              </a:rPr>
              <a:t>Release </a:t>
            </a:r>
            <a:r>
              <a:rPr lang="en-US" sz="2800" b="1" dirty="0">
                <a:solidFill>
                  <a:schemeClr val="bg1"/>
                </a:solidFill>
                <a:effectLst>
                  <a:outerShdw blurRad="38100" dist="38100" dir="2700000" algn="tl">
                    <a:srgbClr val="000000">
                      <a:alpha val="43137"/>
                    </a:srgbClr>
                  </a:outerShdw>
                </a:effectLst>
              </a:rPr>
              <a:t>and pour out the fullness of Your Spirit within our family life</a:t>
            </a:r>
          </a:p>
          <a:p>
            <a:pPr algn="ctr"/>
            <a:r>
              <a:rPr lang="en-US" sz="2800" b="1" dirty="0" smtClean="0">
                <a:solidFill>
                  <a:schemeClr val="bg1"/>
                </a:solidFill>
                <a:effectLst>
                  <a:outerShdw blurRad="38100" dist="38100" dir="2700000" algn="tl">
                    <a:srgbClr val="000000">
                      <a:alpha val="43137"/>
                    </a:srgbClr>
                  </a:outerShdw>
                </a:effectLst>
              </a:rPr>
              <a:t>So </a:t>
            </a:r>
            <a:r>
              <a:rPr lang="en-US" sz="2800" b="1" dirty="0">
                <a:solidFill>
                  <a:schemeClr val="bg1"/>
                </a:solidFill>
                <a:effectLst>
                  <a:outerShdw blurRad="38100" dist="38100" dir="2700000" algn="tl">
                    <a:srgbClr val="000000">
                      <a:alpha val="43137"/>
                    </a:srgbClr>
                  </a:outerShdw>
                </a:effectLst>
              </a:rPr>
              <a:t>that we may go out and preach the Good News</a:t>
            </a:r>
          </a:p>
          <a:p>
            <a:pPr algn="ctr"/>
            <a:r>
              <a:rPr lang="en-US" sz="2800" b="1" dirty="0" smtClean="0">
                <a:solidFill>
                  <a:schemeClr val="bg1"/>
                </a:solidFill>
                <a:effectLst>
                  <a:outerShdw blurRad="38100" dist="38100" dir="2700000" algn="tl">
                    <a:srgbClr val="000000">
                      <a:alpha val="43137"/>
                    </a:srgbClr>
                  </a:outerShdw>
                </a:effectLst>
              </a:rPr>
              <a:t>Holy </a:t>
            </a:r>
            <a:r>
              <a:rPr lang="en-US" sz="2800" b="1" dirty="0">
                <a:solidFill>
                  <a:schemeClr val="bg1"/>
                </a:solidFill>
                <a:effectLst>
                  <a:outerShdw blurRad="38100" dist="38100" dir="2700000" algn="tl">
                    <a:srgbClr val="000000">
                      <a:alpha val="43137"/>
                    </a:srgbClr>
                  </a:outerShdw>
                </a:effectLst>
              </a:rPr>
              <a:t>Spirit, come</a:t>
            </a:r>
          </a:p>
          <a:p>
            <a:pPr algn="ctr"/>
            <a:r>
              <a:rPr lang="en-US" sz="2800" b="1" dirty="0" smtClean="0">
                <a:solidFill>
                  <a:schemeClr val="bg1"/>
                </a:solidFill>
                <a:effectLst>
                  <a:outerShdw blurRad="38100" dist="38100" dir="2700000" algn="tl">
                    <a:srgbClr val="000000">
                      <a:alpha val="43137"/>
                    </a:srgbClr>
                  </a:outerShdw>
                </a:effectLst>
              </a:rPr>
              <a:t>Holy </a:t>
            </a:r>
            <a:r>
              <a:rPr lang="en-US" sz="2800" b="1" dirty="0">
                <a:solidFill>
                  <a:schemeClr val="bg1"/>
                </a:solidFill>
                <a:effectLst>
                  <a:outerShdw blurRad="38100" dist="38100" dir="2700000" algn="tl">
                    <a:srgbClr val="000000">
                      <a:alpha val="43137"/>
                    </a:srgbClr>
                  </a:outerShdw>
                </a:effectLst>
              </a:rPr>
              <a:t>Spirit, come</a:t>
            </a:r>
          </a:p>
          <a:p>
            <a:pPr algn="ctr"/>
            <a:r>
              <a:rPr lang="en-US" sz="2800" b="1" dirty="0" smtClean="0">
                <a:solidFill>
                  <a:schemeClr val="bg1"/>
                </a:solidFill>
                <a:effectLst>
                  <a:outerShdw blurRad="38100" dist="38100" dir="2700000" algn="tl">
                    <a:srgbClr val="000000">
                      <a:alpha val="43137"/>
                    </a:srgbClr>
                  </a:outerShdw>
                </a:effectLst>
              </a:rPr>
              <a:t>Holy </a:t>
            </a:r>
            <a:r>
              <a:rPr lang="en-US" sz="2800" b="1" dirty="0">
                <a:solidFill>
                  <a:schemeClr val="bg1"/>
                </a:solidFill>
                <a:effectLst>
                  <a:outerShdw blurRad="38100" dist="38100" dir="2700000" algn="tl">
                    <a:srgbClr val="000000">
                      <a:alpha val="43137"/>
                    </a:srgbClr>
                  </a:outerShdw>
                </a:effectLst>
              </a:rPr>
              <a:t>Spirit, come</a:t>
            </a:r>
          </a:p>
          <a:p>
            <a:pPr algn="ctr"/>
            <a:r>
              <a:rPr lang="en-US" sz="2800" b="1" dirty="0" smtClean="0">
                <a:solidFill>
                  <a:schemeClr val="bg1"/>
                </a:solidFill>
                <a:effectLst>
                  <a:outerShdw blurRad="38100" dist="38100" dir="2700000" algn="tl">
                    <a:srgbClr val="000000">
                      <a:alpha val="43137"/>
                    </a:srgbClr>
                  </a:outerShdw>
                </a:effectLst>
              </a:rPr>
              <a:t>Glory </a:t>
            </a:r>
            <a:r>
              <a:rPr lang="en-US" sz="2800" b="1" dirty="0">
                <a:solidFill>
                  <a:schemeClr val="bg1"/>
                </a:solidFill>
                <a:effectLst>
                  <a:outerShdw blurRad="38100" dist="38100" dir="2700000" algn="tl">
                    <a:srgbClr val="000000">
                      <a:alpha val="43137"/>
                    </a:srgbClr>
                  </a:outerShdw>
                </a:effectLst>
              </a:rPr>
              <a:t>Be…</a:t>
            </a:r>
          </a:p>
        </p:txBody>
      </p:sp>
    </p:spTree>
    <p:extLst>
      <p:ext uri="{BB962C8B-B14F-4D97-AF65-F5344CB8AC3E}">
        <p14:creationId xmlns:p14="http://schemas.microsoft.com/office/powerpoint/2010/main" val="2628779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0150" y="4303567"/>
            <a:ext cx="5556948" cy="3031063"/>
          </a:xfrm>
          <a:prstGeom prst="rect">
            <a:avLst/>
          </a:prstGeom>
        </p:spPr>
      </p:pic>
      <p:sp>
        <p:nvSpPr>
          <p:cNvPr id="6" name="Rectangle 5"/>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8C117D11-71AF-1C47-AEA4-0D87E3DA926C}"/>
              </a:ext>
            </a:extLst>
          </p:cNvPr>
          <p:cNvSpPr txBox="1"/>
          <p:nvPr/>
        </p:nvSpPr>
        <p:spPr>
          <a:xfrm>
            <a:off x="780859" y="1325564"/>
            <a:ext cx="10357346" cy="3970318"/>
          </a:xfrm>
          <a:prstGeom prst="rect">
            <a:avLst/>
          </a:prstGeom>
          <a:noFill/>
        </p:spPr>
        <p:txBody>
          <a:bodyPr wrap="square" rtlCol="0">
            <a:spAutoFit/>
          </a:bodyPr>
          <a:lstStyle/>
          <a:p>
            <a:r>
              <a:rPr lang="en-US" sz="3600" dirty="0"/>
              <a:t>How did receiving the Holy Spirit at Pentecost change the Apostles?  </a:t>
            </a:r>
          </a:p>
          <a:p>
            <a:endParaRPr lang="en-US" sz="3600" dirty="0"/>
          </a:p>
          <a:p>
            <a:r>
              <a:rPr lang="en-US" sz="3600" dirty="0"/>
              <a:t>For those who are Confirmed, has receiving the Holy Spirit at your Confirmation changed you or given you strength to share in the Church’s mission of witnessing to Christ?  If so, how? </a:t>
            </a: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Family Sharing</a:t>
            </a:r>
            <a:endParaRPr lang="en-US" dirty="0"/>
          </a:p>
        </p:txBody>
      </p:sp>
    </p:spTree>
    <p:extLst>
      <p:ext uri="{BB962C8B-B14F-4D97-AF65-F5344CB8AC3E}">
        <p14:creationId xmlns:p14="http://schemas.microsoft.com/office/powerpoint/2010/main" val="123360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15" y="-634662"/>
            <a:ext cx="12268715" cy="8178462"/>
          </a:xfrm>
          <a:prstGeom prst="rect">
            <a:avLst/>
          </a:prstGeom>
        </p:spPr>
      </p:pic>
      <p:sp>
        <p:nvSpPr>
          <p:cNvPr id="4" name="TextBox 3"/>
          <p:cNvSpPr txBox="1"/>
          <p:nvPr/>
        </p:nvSpPr>
        <p:spPr>
          <a:xfrm>
            <a:off x="1533267" y="293132"/>
            <a:ext cx="9048750" cy="1323439"/>
          </a:xfrm>
          <a:prstGeom prst="rect">
            <a:avLst/>
          </a:prstGeom>
          <a:noFill/>
        </p:spPr>
        <p:txBody>
          <a:bodyPr wrap="square" rtlCol="0">
            <a:spAutoFit/>
          </a:bodyPr>
          <a:lstStyle/>
          <a:p>
            <a:pPr algn="ctr"/>
            <a:r>
              <a:rPr lang="en-US" sz="8000" dirty="0" smtClean="0">
                <a:solidFill>
                  <a:schemeClr val="bg1"/>
                </a:solidFill>
                <a:latin typeface="Antenna Black" panose="02000505000000020004" pitchFamily="2" charset="0"/>
              </a:rPr>
              <a:t>Open Mic! </a:t>
            </a:r>
            <a:endParaRPr lang="en-US" sz="8000"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346885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38100"/>
            <a:ext cx="12192000" cy="6896100"/>
          </a:xfrm>
          <a:prstGeom prst="rect">
            <a:avLst/>
          </a:prstGeom>
        </p:spPr>
      </p:pic>
      <p:sp>
        <p:nvSpPr>
          <p:cNvPr id="3" name="TextBox 2"/>
          <p:cNvSpPr txBox="1"/>
          <p:nvPr/>
        </p:nvSpPr>
        <p:spPr>
          <a:xfrm>
            <a:off x="942974" y="1668603"/>
            <a:ext cx="10410826" cy="5755422"/>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May Crowning Directions:</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Decorate an outside altar (weather permitting, otherwise inside) where you have placed a statue of Mary.</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Make a crown of flowers that will fit the statue. Let the smallest child carry the crown.</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Give everyone else a flower to be placed in a vase on the altar.</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Tell the children that the flower is a symbol of their love for their heavenly Mother.</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Line up in a procession and sing a Marian song, like “Immaculate Mary,” as each family processes to the altar and places their flowers in the vase(s).</a:t>
            </a:r>
          </a:p>
          <a:p>
            <a:pPr marL="457200" indent="-457200">
              <a:buFont typeface="Arial" panose="020B0604020202020204" pitchFamily="34" charset="0"/>
              <a:buChar char="•"/>
            </a:pPr>
            <a:endParaRPr lang="en-US" sz="2400" b="1" u="sng" dirty="0" smtClean="0">
              <a:solidFill>
                <a:schemeClr val="bg1"/>
              </a:solidFill>
              <a:effectLst>
                <a:outerShdw blurRad="38100" dist="38100" dir="2700000" algn="tl">
                  <a:srgbClr val="000000">
                    <a:alpha val="43137"/>
                  </a:srgbClr>
                </a:outerShdw>
              </a:effectLst>
            </a:endParaRPr>
          </a:p>
          <a:p>
            <a:r>
              <a:rPr lang="en-US" sz="2400" b="1" u="sng" dirty="0" smtClean="0">
                <a:solidFill>
                  <a:schemeClr val="bg1"/>
                </a:solidFill>
                <a:effectLst>
                  <a:outerShdw blurRad="38100" dist="38100" dir="2700000" algn="tl">
                    <a:srgbClr val="000000">
                      <a:alpha val="43137"/>
                    </a:srgbClr>
                  </a:outerShdw>
                </a:effectLst>
              </a:rPr>
              <a:t>Pray</a:t>
            </a:r>
            <a:r>
              <a:rPr lang="en-US" sz="2400" b="1" u="sng" dirty="0">
                <a:solidFill>
                  <a:schemeClr val="bg1"/>
                </a:solidFill>
                <a:effectLst>
                  <a:outerShdw blurRad="38100" dist="38100" dir="2700000" algn="tl">
                    <a:srgbClr val="000000">
                      <a:alpha val="43137"/>
                    </a:srgbClr>
                  </a:outerShdw>
                </a:effectLst>
              </a:rPr>
              <a:t>:</a:t>
            </a:r>
            <a:r>
              <a:rPr lang="en-US" sz="2400" b="1" dirty="0">
                <a:solidFill>
                  <a:schemeClr val="bg1"/>
                </a:solidFill>
                <a:effectLst>
                  <a:outerShdw blurRad="38100" dist="38100" dir="2700000" algn="tl">
                    <a:srgbClr val="000000">
                      <a:alpha val="43137"/>
                    </a:srgbClr>
                  </a:outerShdw>
                </a:effectLst>
              </a:rPr>
              <a:t> After the crowning, gather around the altar and pray the Fifth Glorious Mystery of the Coronation of Mary as Queen of Heaven and Earth. </a:t>
            </a:r>
          </a:p>
          <a:p>
            <a:pPr marL="457200" indent="-457200">
              <a:buFont typeface="Arial" panose="020B0604020202020204" pitchFamily="34" charset="0"/>
              <a:buChar char="•"/>
            </a:pPr>
            <a:endParaRPr lang="en-US" sz="2800" b="1" dirty="0" smtClean="0">
              <a:solidFill>
                <a:schemeClr val="bg1"/>
              </a:solidFill>
              <a:effectLst>
                <a:outerShdw blurRad="38100" dist="38100" dir="2700000" algn="tl">
                  <a:srgbClr val="000000">
                    <a:alpha val="43137"/>
                  </a:srgbClr>
                </a:outerShdw>
              </a:effectLst>
            </a:endParaRPr>
          </a:p>
          <a:p>
            <a:endParaRPr lang="en-US" sz="2800" dirty="0"/>
          </a:p>
        </p:txBody>
      </p:sp>
      <p:sp>
        <p:nvSpPr>
          <p:cNvPr id="5" name="Rectangle 4"/>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780859" y="-86448"/>
            <a:ext cx="10572941" cy="14120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May Crowning</a:t>
            </a:r>
            <a:endParaRPr lang="en-US" dirty="0"/>
          </a:p>
        </p:txBody>
      </p:sp>
    </p:spTree>
    <p:extLst>
      <p:ext uri="{BB962C8B-B14F-4D97-AF65-F5344CB8AC3E}">
        <p14:creationId xmlns:p14="http://schemas.microsoft.com/office/powerpoint/2010/main" val="159318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00100"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latin typeface="+mn-lt"/>
              </a:rPr>
              <a:t>Conclude</a:t>
            </a:r>
            <a:endParaRPr lang="en-US" sz="3600" b="1" dirty="0">
              <a:latin typeface="+mn-lt"/>
            </a:endParaRPr>
          </a:p>
        </p:txBody>
      </p:sp>
      <p:sp>
        <p:nvSpPr>
          <p:cNvPr id="2" name="TextBox 1"/>
          <p:cNvSpPr txBox="1"/>
          <p:nvPr/>
        </p:nvSpPr>
        <p:spPr>
          <a:xfrm>
            <a:off x="1992701" y="1325563"/>
            <a:ext cx="8048445" cy="2554545"/>
          </a:xfrm>
          <a:prstGeom prst="rect">
            <a:avLst/>
          </a:prstGeom>
          <a:noFill/>
        </p:spPr>
        <p:txBody>
          <a:bodyPr wrap="square" rtlCol="0">
            <a:spAutoFit/>
          </a:bodyPr>
          <a:lstStyle/>
          <a:p>
            <a:pPr algn="ctr"/>
            <a:r>
              <a:rPr lang="en-US" sz="3200" dirty="0"/>
              <a:t>Since we have learned about Pentecost, the Birthday/Baptism of the Church, </a:t>
            </a:r>
          </a:p>
          <a:p>
            <a:pPr algn="ctr"/>
            <a:r>
              <a:rPr lang="en-US" sz="3200" dirty="0"/>
              <a:t>conclude the Families Forming Disciples year by thanking God for the gift of faith and celebrating with birthday cake!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235374" y="2755857"/>
            <a:ext cx="9563100" cy="4083094"/>
          </a:xfrm>
          <a:prstGeom prst="rect">
            <a:avLst/>
          </a:prstGeom>
        </p:spPr>
      </p:pic>
    </p:spTree>
    <p:extLst>
      <p:ext uri="{BB962C8B-B14F-4D97-AF65-F5344CB8AC3E}">
        <p14:creationId xmlns:p14="http://schemas.microsoft.com/office/powerpoint/2010/main" val="260938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4" name="Rectangle 3"/>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smtClean="0"/>
              <a:t>Opening Prayer</a:t>
            </a:r>
            <a:endParaRPr lang="en-US" sz="8000" b="1" baseline="30000" dirty="0"/>
          </a:p>
        </p:txBody>
      </p:sp>
      <p:sp>
        <p:nvSpPr>
          <p:cNvPr id="8" name="Rectangle 7">
            <a:extLst>
              <a:ext uri="{FF2B5EF4-FFF2-40B4-BE49-F238E27FC236}">
                <a16:creationId xmlns:a16="http://schemas.microsoft.com/office/drawing/2014/main" id="{00930B41-B0FF-7944-9C52-1DEFBE8F6834}"/>
              </a:ext>
            </a:extLst>
          </p:cNvPr>
          <p:cNvSpPr/>
          <p:nvPr/>
        </p:nvSpPr>
        <p:spPr>
          <a:xfrm>
            <a:off x="2385559" y="1253565"/>
            <a:ext cx="7388027" cy="6227346"/>
          </a:xfrm>
          <a:prstGeom prst="rect">
            <a:avLst/>
          </a:prstGeom>
        </p:spPr>
        <p:txBody>
          <a:bodyPr wrap="square">
            <a:spAutoFit/>
          </a:bodyPr>
          <a:lstStyle/>
          <a:p>
            <a:pPr algn="ctr"/>
            <a:r>
              <a:rPr lang="en-US" sz="3600" b="1" baseline="30000" dirty="0"/>
              <a:t>Prayer to the Holy Spirit</a:t>
            </a:r>
            <a:endParaRPr lang="en-US" sz="3600" baseline="30000" dirty="0"/>
          </a:p>
          <a:p>
            <a:r>
              <a:rPr lang="en-US" sz="3600" baseline="30000" dirty="0"/>
              <a:t>Come, Holy Spirit, fill the hearts of Your faithful.</a:t>
            </a:r>
          </a:p>
          <a:p>
            <a:r>
              <a:rPr lang="en-US" sz="3600" baseline="30000" dirty="0"/>
              <a:t>And kindle in them the fire of Your love.</a:t>
            </a:r>
          </a:p>
          <a:p>
            <a:r>
              <a:rPr lang="en-US" sz="3600" baseline="30000" dirty="0"/>
              <a:t>Send forth Your Spirit and they shall be created.</a:t>
            </a:r>
          </a:p>
          <a:p>
            <a:r>
              <a:rPr lang="en-US" sz="3600" baseline="30000" dirty="0"/>
              <a:t>And You will renew the face of the earth</a:t>
            </a:r>
            <a:r>
              <a:rPr lang="en-US" sz="3600" baseline="30000" dirty="0" smtClean="0"/>
              <a:t>.</a:t>
            </a:r>
          </a:p>
          <a:p>
            <a:endParaRPr lang="en-US" sz="3600" baseline="30000" dirty="0"/>
          </a:p>
          <a:p>
            <a:r>
              <a:rPr lang="en-US" sz="3600" baseline="30000" dirty="0"/>
              <a:t>Lord,</a:t>
            </a:r>
          </a:p>
          <a:p>
            <a:r>
              <a:rPr lang="en-US" sz="3600" baseline="30000" dirty="0"/>
              <a:t>by the light of the Holy Spirit</a:t>
            </a:r>
          </a:p>
          <a:p>
            <a:r>
              <a:rPr lang="en-US" sz="3600" baseline="30000" dirty="0"/>
              <a:t>You have taught the hearts of Your faithful.</a:t>
            </a:r>
          </a:p>
          <a:p>
            <a:r>
              <a:rPr lang="en-US" sz="3600" baseline="30000" dirty="0"/>
              <a:t>In the same Spirit</a:t>
            </a:r>
          </a:p>
          <a:p>
            <a:r>
              <a:rPr lang="en-US" sz="3600" baseline="30000" dirty="0"/>
              <a:t>help us to relish what is right</a:t>
            </a:r>
          </a:p>
          <a:p>
            <a:r>
              <a:rPr lang="en-US" sz="3600" baseline="30000" dirty="0"/>
              <a:t>and always rejoice in Your consolation.</a:t>
            </a:r>
          </a:p>
          <a:p>
            <a:r>
              <a:rPr lang="en-US" sz="3600" baseline="30000" dirty="0"/>
              <a:t>We ask this through Christ our Lord.</a:t>
            </a:r>
          </a:p>
          <a:p>
            <a:r>
              <a:rPr lang="en-US" sz="3600" baseline="30000" dirty="0"/>
              <a:t>Amen.</a:t>
            </a:r>
          </a:p>
          <a:p>
            <a:endParaRPr lang="en-US" sz="4000" baseline="30000" dirty="0"/>
          </a:p>
          <a:p>
            <a:r>
              <a:rPr lang="en-US" dirty="0"/>
              <a:t/>
            </a:r>
            <a:br>
              <a:rPr lang="en-US" dirty="0"/>
            </a:br>
            <a:endParaRPr lang="en-US" dirty="0" smtClean="0"/>
          </a:p>
        </p:txBody>
      </p:sp>
    </p:spTree>
    <p:extLst>
      <p:ext uri="{BB962C8B-B14F-4D97-AF65-F5344CB8AC3E}">
        <p14:creationId xmlns:p14="http://schemas.microsoft.com/office/powerpoint/2010/main" val="124263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12192000" cy="6858000"/>
          </a:xfrm>
          <a:prstGeom prst="rect">
            <a:avLst/>
          </a:prstGeom>
        </p:spPr>
      </p:pic>
      <p:sp>
        <p:nvSpPr>
          <p:cNvPr id="3" name="Rectangle 2">
            <a:extLst>
              <a:ext uri="{FF2B5EF4-FFF2-40B4-BE49-F238E27FC236}">
                <a16:creationId xmlns:a16="http://schemas.microsoft.com/office/drawing/2014/main" id="{6112F9F5-58CB-2847-8189-10F73D5CF1F9}"/>
              </a:ext>
            </a:extLst>
          </p:cNvPr>
          <p:cNvSpPr/>
          <p:nvPr/>
        </p:nvSpPr>
        <p:spPr>
          <a:xfrm>
            <a:off x="476250" y="1328443"/>
            <a:ext cx="6161650" cy="4832092"/>
          </a:xfrm>
          <a:prstGeom prst="rect">
            <a:avLst/>
          </a:prstGeom>
        </p:spPr>
        <p:txBody>
          <a:bodyPr wrap="square">
            <a:spAutoFit/>
          </a:bodyPr>
          <a:lstStyle/>
          <a:p>
            <a:pPr marL="285750" indent="-285750">
              <a:buFont typeface="Arial" panose="020B0604020202020204" pitchFamily="34" charset="0"/>
              <a:buChar char="•"/>
            </a:pPr>
            <a:r>
              <a:rPr lang="en-US" sz="2800" dirty="0"/>
              <a:t>Rosaries</a:t>
            </a:r>
          </a:p>
          <a:p>
            <a:pPr marL="285750" indent="-285750">
              <a:buFont typeface="Arial" panose="020B0604020202020204" pitchFamily="34" charset="0"/>
              <a:buChar char="•"/>
            </a:pPr>
            <a:r>
              <a:rPr lang="en-US" sz="2800" dirty="0"/>
              <a:t>Rosary for Children Pamphlet</a:t>
            </a:r>
          </a:p>
          <a:p>
            <a:pPr marL="285750" indent="-285750">
              <a:buFont typeface="Arial" panose="020B0604020202020204" pitchFamily="34" charset="0"/>
              <a:buChar char="•"/>
            </a:pPr>
            <a:r>
              <a:rPr lang="en-US" sz="2800" dirty="0"/>
              <a:t>Music</a:t>
            </a:r>
          </a:p>
          <a:p>
            <a:pPr marL="285750" indent="-285750">
              <a:buFont typeface="Arial" panose="020B0604020202020204" pitchFamily="34" charset="0"/>
              <a:buChar char="•"/>
            </a:pPr>
            <a:r>
              <a:rPr lang="en-US" sz="2800" dirty="0"/>
              <a:t>Altar</a:t>
            </a:r>
          </a:p>
          <a:p>
            <a:pPr marL="285750" indent="-285750">
              <a:buFont typeface="Arial" panose="020B0604020202020204" pitchFamily="34" charset="0"/>
              <a:buChar char="•"/>
            </a:pPr>
            <a:r>
              <a:rPr lang="en-US" sz="2800" dirty="0"/>
              <a:t>Statue of Mary</a:t>
            </a:r>
          </a:p>
          <a:p>
            <a:pPr marL="285750" indent="-285750">
              <a:buFont typeface="Arial" panose="020B0604020202020204" pitchFamily="34" charset="0"/>
              <a:buChar char="•"/>
            </a:pPr>
            <a:r>
              <a:rPr lang="en-US" sz="2800" dirty="0"/>
              <a:t>One flower per person</a:t>
            </a:r>
          </a:p>
          <a:p>
            <a:pPr marL="285750" indent="-285750">
              <a:buFont typeface="Arial" panose="020B0604020202020204" pitchFamily="34" charset="0"/>
              <a:buChar char="•"/>
            </a:pPr>
            <a:r>
              <a:rPr lang="en-US" sz="2800" dirty="0"/>
              <a:t>Large vase(s)</a:t>
            </a:r>
          </a:p>
          <a:p>
            <a:pPr marL="285750" indent="-285750">
              <a:buFont typeface="Arial" panose="020B0604020202020204" pitchFamily="34" charset="0"/>
              <a:buChar char="•"/>
            </a:pPr>
            <a:r>
              <a:rPr lang="en-US" sz="2800" dirty="0"/>
              <a:t>Crown for Mary</a:t>
            </a:r>
          </a:p>
          <a:p>
            <a:pPr marL="285750" indent="-285750">
              <a:buFont typeface="Arial" panose="020B0604020202020204" pitchFamily="34" charset="0"/>
              <a:buChar char="•"/>
            </a:pPr>
            <a:r>
              <a:rPr lang="en-US" sz="2800" dirty="0"/>
              <a:t>Birthday Cake with plates, napkins, utensils </a:t>
            </a:r>
          </a:p>
          <a:p>
            <a:pPr marL="285750" indent="-285750">
              <a:buFont typeface="Arial" panose="020B0604020202020204" pitchFamily="34" charset="0"/>
              <a:buChar char="•"/>
            </a:pPr>
            <a:r>
              <a:rPr lang="en-US" sz="2800" dirty="0"/>
              <a:t>Ice cream is optional but preferred!</a:t>
            </a:r>
          </a:p>
        </p:txBody>
      </p:sp>
      <p:sp>
        <p:nvSpPr>
          <p:cNvPr id="4" name="Rectangle 3"/>
          <p:cNvSpPr/>
          <p:nvPr/>
        </p:nvSpPr>
        <p:spPr>
          <a:xfrm>
            <a:off x="-76200" y="-1"/>
            <a:ext cx="122682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Materials</a:t>
            </a:r>
            <a:endParaRPr lang="en-US" dirty="0"/>
          </a:p>
        </p:txBody>
      </p:sp>
    </p:spTree>
    <p:extLst>
      <p:ext uri="{BB962C8B-B14F-4D97-AF65-F5344CB8AC3E}">
        <p14:creationId xmlns:p14="http://schemas.microsoft.com/office/powerpoint/2010/main" val="1606278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6F3A0F-14A7-794D-ABA7-D957D7E8C505}"/>
              </a:ext>
            </a:extLst>
          </p:cNvPr>
          <p:cNvSpPr/>
          <p:nvPr/>
        </p:nvSpPr>
        <p:spPr>
          <a:xfrm>
            <a:off x="1248287" y="1328802"/>
            <a:ext cx="9688498" cy="1446550"/>
          </a:xfrm>
          <a:prstGeom prst="rect">
            <a:avLst/>
          </a:prstGeom>
        </p:spPr>
        <p:txBody>
          <a:bodyPr wrap="square">
            <a:spAutoFit/>
          </a:bodyPr>
          <a:lstStyle/>
          <a:p>
            <a:pPr algn="ctr"/>
            <a:r>
              <a:rPr lang="en-US" sz="4400" dirty="0"/>
              <a:t>See which family can line up in order of the month of their birthdays the </a:t>
            </a:r>
            <a:r>
              <a:rPr lang="en-US" sz="4400" dirty="0" smtClean="0"/>
              <a:t>fastest</a:t>
            </a:r>
            <a:endParaRPr lang="en-US" sz="4400" baseline="30000" dirty="0"/>
          </a:p>
        </p:txBody>
      </p:sp>
      <p:sp>
        <p:nvSpPr>
          <p:cNvPr id="5" name="Rectangle 4"/>
          <p:cNvSpPr/>
          <p:nvPr/>
        </p:nvSpPr>
        <p:spPr>
          <a:xfrm>
            <a:off x="-29817" y="0"/>
            <a:ext cx="122682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834736"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Ice Breaker</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2425" y="2952750"/>
            <a:ext cx="2400222" cy="3581400"/>
          </a:xfrm>
          <a:prstGeom prst="rect">
            <a:avLst/>
          </a:prstGeom>
        </p:spPr>
      </p:pic>
    </p:spTree>
    <p:extLst>
      <p:ext uri="{BB962C8B-B14F-4D97-AF65-F5344CB8AC3E}">
        <p14:creationId xmlns:p14="http://schemas.microsoft.com/office/powerpoint/2010/main" val="3799865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137" y="4321147"/>
            <a:ext cx="2437757" cy="2536853"/>
          </a:xfrm>
          <a:prstGeom prst="rect">
            <a:avLst/>
          </a:prstGeom>
        </p:spPr>
      </p:pic>
      <p:sp>
        <p:nvSpPr>
          <p:cNvPr id="4" name="Rectangle 3"/>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a:extLst>
              <a:ext uri="{FF2B5EF4-FFF2-40B4-BE49-F238E27FC236}">
                <a16:creationId xmlns:a16="http://schemas.microsoft.com/office/drawing/2014/main" id="{3DD6F857-897C-8443-9D88-160D081BE820}"/>
              </a:ext>
            </a:extLst>
          </p:cNvPr>
          <p:cNvSpPr>
            <a:spLocks noGrp="1"/>
          </p:cNvSpPr>
          <p:nvPr>
            <p:ph type="title"/>
          </p:nvPr>
        </p:nvSpPr>
        <p:spPr>
          <a:xfrm>
            <a:off x="838200" y="227965"/>
            <a:ext cx="10515600" cy="1325563"/>
          </a:xfrm>
        </p:spPr>
        <p:txBody>
          <a:bodyPr>
            <a:normAutofit fontScale="90000"/>
          </a:bodyPr>
          <a:lstStyle/>
          <a:p>
            <a:pPr algn="ctr"/>
            <a:r>
              <a:rPr lang="en-US" sz="6700" b="1" dirty="0" smtClean="0">
                <a:latin typeface="+mn-lt"/>
              </a:rPr>
              <a:t>Family Sharing</a:t>
            </a:r>
            <a:r>
              <a:rPr lang="en-US" dirty="0"/>
              <a:t/>
            </a:r>
            <a:br>
              <a:rPr lang="en-US" dirty="0"/>
            </a:br>
            <a:endParaRPr lang="en-US" dirty="0"/>
          </a:p>
        </p:txBody>
      </p:sp>
      <p:sp>
        <p:nvSpPr>
          <p:cNvPr id="3" name="Rectangle 2">
            <a:extLst>
              <a:ext uri="{FF2B5EF4-FFF2-40B4-BE49-F238E27FC236}">
                <a16:creationId xmlns:a16="http://schemas.microsoft.com/office/drawing/2014/main" id="{83E12D71-EFDE-CF44-BEFD-72F0C8FAC6D3}"/>
              </a:ext>
            </a:extLst>
          </p:cNvPr>
          <p:cNvSpPr/>
          <p:nvPr/>
        </p:nvSpPr>
        <p:spPr>
          <a:xfrm>
            <a:off x="714894" y="1545908"/>
            <a:ext cx="10194521" cy="2062103"/>
          </a:xfrm>
          <a:prstGeom prst="rect">
            <a:avLst/>
          </a:prstGeom>
        </p:spPr>
        <p:txBody>
          <a:bodyPr wrap="square">
            <a:spAutoFit/>
          </a:bodyPr>
          <a:lstStyle/>
          <a:p>
            <a:pPr algn="ctr"/>
            <a:r>
              <a:rPr lang="en-US" sz="4400" dirty="0"/>
              <a:t>What do you like best about </a:t>
            </a:r>
          </a:p>
          <a:p>
            <a:pPr algn="ctr"/>
            <a:r>
              <a:rPr lang="en-US" sz="4400" dirty="0"/>
              <a:t>birthdays? </a:t>
            </a:r>
          </a:p>
          <a:p>
            <a:pPr algn="ctr"/>
            <a:endParaRPr lang="en-US" sz="4000" i="1" dirty="0"/>
          </a:p>
        </p:txBody>
      </p:sp>
    </p:spTree>
    <p:extLst>
      <p:ext uri="{BB962C8B-B14F-4D97-AF65-F5344CB8AC3E}">
        <p14:creationId xmlns:p14="http://schemas.microsoft.com/office/powerpoint/2010/main" val="378726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0" y="857250"/>
            <a:ext cx="12214860" cy="6381750"/>
          </a:xfrm>
          <a:prstGeom prst="rect">
            <a:avLst/>
          </a:prstGeom>
        </p:spPr>
      </p:pic>
      <p:sp>
        <p:nvSpPr>
          <p:cNvPr id="6" name="Rectangle 5"/>
          <p:cNvSpPr/>
          <p:nvPr/>
        </p:nvSpPr>
        <p:spPr>
          <a:xfrm>
            <a:off x="-2286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a:extLst>
              <a:ext uri="{FF2B5EF4-FFF2-40B4-BE49-F238E27FC236}">
                <a16:creationId xmlns:a16="http://schemas.microsoft.com/office/drawing/2014/main" id="{6112F9F5-58CB-2847-8189-10F73D5CF1F9}"/>
              </a:ext>
            </a:extLst>
          </p:cNvPr>
          <p:cNvSpPr/>
          <p:nvPr/>
        </p:nvSpPr>
        <p:spPr>
          <a:xfrm>
            <a:off x="1510664" y="1417748"/>
            <a:ext cx="9114985" cy="2185214"/>
          </a:xfrm>
          <a:prstGeom prst="rect">
            <a:avLst/>
          </a:prstGeom>
        </p:spPr>
        <p:txBody>
          <a:bodyPr wrap="square">
            <a:spAutoFit/>
          </a:bodyPr>
          <a:lstStyle/>
          <a:p>
            <a:pPr algn="ctr"/>
            <a:r>
              <a:rPr lang="en-US" sz="4000" dirty="0"/>
              <a:t>What is sometimes called the </a:t>
            </a:r>
          </a:p>
          <a:p>
            <a:pPr algn="ctr"/>
            <a:r>
              <a:rPr lang="en-US" sz="4000" dirty="0"/>
              <a:t>“birthday or baptism of the Church”? </a:t>
            </a:r>
          </a:p>
          <a:p>
            <a:pPr algn="ctr"/>
            <a:r>
              <a:rPr lang="en-US" sz="2800" dirty="0"/>
              <a:t> </a:t>
            </a:r>
          </a:p>
          <a:p>
            <a:pPr algn="ctr"/>
            <a:r>
              <a:rPr lang="en-US" sz="2800" dirty="0"/>
              <a:t> </a:t>
            </a: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Content</a:t>
            </a:r>
            <a:endParaRPr lang="en-US" dirty="0"/>
          </a:p>
        </p:txBody>
      </p:sp>
    </p:spTree>
    <p:extLst>
      <p:ext uri="{BB962C8B-B14F-4D97-AF65-F5344CB8AC3E}">
        <p14:creationId xmlns:p14="http://schemas.microsoft.com/office/powerpoint/2010/main" val="168623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6030" y="1371600"/>
            <a:ext cx="2590640" cy="5486400"/>
          </a:xfrm>
          <a:prstGeom prst="rect">
            <a:avLst/>
          </a:prstGeom>
        </p:spPr>
      </p:pic>
      <p:sp>
        <p:nvSpPr>
          <p:cNvPr id="3" name="Rectangle 2"/>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itle 1">
            <a:extLst>
              <a:ext uri="{FF2B5EF4-FFF2-40B4-BE49-F238E27FC236}">
                <a16:creationId xmlns:a16="http://schemas.microsoft.com/office/drawing/2014/main" id="{3DD6F857-897C-8443-9D88-160D081BE820}"/>
              </a:ext>
            </a:extLst>
          </p:cNvPr>
          <p:cNvSpPr txBox="1">
            <a:spLocks/>
          </p:cNvSpPr>
          <p:nvPr/>
        </p:nvSpPr>
        <p:spPr>
          <a:xfrm>
            <a:off x="86106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Content</a:t>
            </a:r>
            <a:endParaRPr lang="en-US" dirty="0"/>
          </a:p>
        </p:txBody>
      </p:sp>
      <p:sp>
        <p:nvSpPr>
          <p:cNvPr id="5" name="TextBox 4"/>
          <p:cNvSpPr txBox="1"/>
          <p:nvPr/>
        </p:nvSpPr>
        <p:spPr>
          <a:xfrm>
            <a:off x="861060" y="1371600"/>
            <a:ext cx="7349490" cy="5293757"/>
          </a:xfrm>
          <a:prstGeom prst="rect">
            <a:avLst/>
          </a:prstGeom>
          <a:noFill/>
        </p:spPr>
        <p:txBody>
          <a:bodyPr wrap="square" rtlCol="0">
            <a:spAutoFit/>
          </a:bodyPr>
          <a:lstStyle/>
          <a:p>
            <a:r>
              <a:rPr lang="en-US" sz="6000" b="1" baseline="30000" dirty="0"/>
              <a:t>Answer: Pentecost</a:t>
            </a:r>
          </a:p>
          <a:p>
            <a:endParaRPr lang="en-US" sz="6000" baseline="30000" dirty="0"/>
          </a:p>
          <a:p>
            <a:r>
              <a:rPr lang="en-US" sz="6000" baseline="30000" dirty="0"/>
              <a:t>Today we are going to learn about Pentecost and how the coming or Descent of the Holy Spirit strengthens us to live the mission Jesus has given to us in and through the Church.</a:t>
            </a:r>
          </a:p>
          <a:p>
            <a:endParaRPr lang="en-US" dirty="0"/>
          </a:p>
        </p:txBody>
      </p:sp>
    </p:spTree>
    <p:extLst>
      <p:ext uri="{BB962C8B-B14F-4D97-AF65-F5344CB8AC3E}">
        <p14:creationId xmlns:p14="http://schemas.microsoft.com/office/powerpoint/2010/main" val="205512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itle 1">
            <a:extLst>
              <a:ext uri="{FF2B5EF4-FFF2-40B4-BE49-F238E27FC236}">
                <a16:creationId xmlns:a16="http://schemas.microsoft.com/office/drawing/2014/main" id="{3DD6F857-897C-8443-9D88-160D081BE820}"/>
              </a:ext>
            </a:extLst>
          </p:cNvPr>
          <p:cNvSpPr txBox="1">
            <a:spLocks/>
          </p:cNvSpPr>
          <p:nvPr/>
        </p:nvSpPr>
        <p:spPr>
          <a:xfrm>
            <a:off x="86106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Content</a:t>
            </a:r>
            <a:endParaRPr lang="en-US" dirty="0"/>
          </a:p>
        </p:txBody>
      </p:sp>
      <p:sp>
        <p:nvSpPr>
          <p:cNvPr id="5" name="TextBox 4"/>
          <p:cNvSpPr txBox="1"/>
          <p:nvPr/>
        </p:nvSpPr>
        <p:spPr>
          <a:xfrm>
            <a:off x="3089910" y="1327456"/>
            <a:ext cx="6057900" cy="1600438"/>
          </a:xfrm>
          <a:prstGeom prst="rect">
            <a:avLst/>
          </a:prstGeom>
          <a:noFill/>
        </p:spPr>
        <p:txBody>
          <a:bodyPr wrap="square" rtlCol="0">
            <a:spAutoFit/>
          </a:bodyPr>
          <a:lstStyle/>
          <a:p>
            <a:r>
              <a:rPr lang="en-US" sz="4000" b="1" baseline="30000" dirty="0"/>
              <a:t>Video</a:t>
            </a:r>
            <a:r>
              <a:rPr lang="en-US" sz="4000" baseline="30000" dirty="0"/>
              <a:t>: </a:t>
            </a:r>
            <a:r>
              <a:rPr lang="en-US" sz="4000" i="1" baseline="30000" dirty="0"/>
              <a:t>Pentecost</a:t>
            </a:r>
            <a:r>
              <a:rPr lang="en-US" sz="4000" baseline="30000" dirty="0"/>
              <a:t> by Catholic Central </a:t>
            </a:r>
          </a:p>
          <a:p>
            <a:r>
              <a:rPr lang="en-US" sz="4000" baseline="30000" dirty="0"/>
              <a:t>(1:45) </a:t>
            </a:r>
            <a:r>
              <a:rPr lang="en-US" sz="4000" baseline="30000" dirty="0">
                <a:hlinkClick r:id="rId3"/>
              </a:rPr>
              <a:t>https://</a:t>
            </a:r>
            <a:r>
              <a:rPr lang="en-US" sz="4000" baseline="30000" dirty="0" smtClean="0">
                <a:hlinkClick r:id="rId3"/>
              </a:rPr>
              <a:t>youtu.be/a4EiXCUAmDo</a:t>
            </a:r>
            <a:endParaRPr lang="en-US" sz="4000" baseline="30000" dirty="0" smtClean="0"/>
          </a:p>
          <a:p>
            <a:endParaRPr lang="en-US" sz="4000" baseline="30000" dirty="0"/>
          </a:p>
          <a:p>
            <a:endParaRPr lang="en-US" dirty="0"/>
          </a:p>
        </p:txBody>
      </p:sp>
      <p:pic>
        <p:nvPicPr>
          <p:cNvPr id="6" name="a4EiXCUAmDo"/>
          <p:cNvPicPr>
            <a:picLocks noRot="1" noChangeAspect="1"/>
          </p:cNvPicPr>
          <p:nvPr>
            <a:videoFile r:link="rId1"/>
          </p:nvPr>
        </p:nvPicPr>
        <p:blipFill>
          <a:blip r:embed="rId4"/>
          <a:stretch>
            <a:fillRect/>
          </a:stretch>
        </p:blipFill>
        <p:spPr>
          <a:xfrm>
            <a:off x="2346960" y="2392112"/>
            <a:ext cx="7543800" cy="4243387"/>
          </a:xfrm>
          <a:prstGeom prst="rect">
            <a:avLst/>
          </a:prstGeom>
        </p:spPr>
      </p:pic>
    </p:spTree>
    <p:extLst>
      <p:ext uri="{BB962C8B-B14F-4D97-AF65-F5344CB8AC3E}">
        <p14:creationId xmlns:p14="http://schemas.microsoft.com/office/powerpoint/2010/main" val="127370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itle 1">
            <a:extLst>
              <a:ext uri="{FF2B5EF4-FFF2-40B4-BE49-F238E27FC236}">
                <a16:creationId xmlns:a16="http://schemas.microsoft.com/office/drawing/2014/main" id="{3DD6F857-897C-8443-9D88-160D081BE820}"/>
              </a:ext>
            </a:extLst>
          </p:cNvPr>
          <p:cNvSpPr txBox="1">
            <a:spLocks/>
          </p:cNvSpPr>
          <p:nvPr/>
        </p:nvSpPr>
        <p:spPr>
          <a:xfrm>
            <a:off x="86106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latin typeface="+mn-lt"/>
              </a:rPr>
              <a:t>Content</a:t>
            </a:r>
            <a:endParaRPr lang="en-US" dirty="0"/>
          </a:p>
        </p:txBody>
      </p:sp>
      <p:sp>
        <p:nvSpPr>
          <p:cNvPr id="5" name="TextBox 4"/>
          <p:cNvSpPr txBox="1"/>
          <p:nvPr/>
        </p:nvSpPr>
        <p:spPr>
          <a:xfrm>
            <a:off x="3630930" y="1283312"/>
            <a:ext cx="4930140" cy="2010807"/>
          </a:xfrm>
          <a:prstGeom prst="rect">
            <a:avLst/>
          </a:prstGeom>
          <a:noFill/>
        </p:spPr>
        <p:txBody>
          <a:bodyPr wrap="square" rtlCol="0">
            <a:spAutoFit/>
          </a:bodyPr>
          <a:lstStyle/>
          <a:p>
            <a:r>
              <a:rPr lang="en-US" sz="4000" b="1" baseline="30000" dirty="0" smtClean="0"/>
              <a:t>Video</a:t>
            </a:r>
            <a:r>
              <a:rPr lang="en-US" sz="4000" baseline="30000" dirty="0" smtClean="0"/>
              <a:t>: </a:t>
            </a:r>
            <a:r>
              <a:rPr lang="en-US" sz="4000" i="1" baseline="30000" dirty="0"/>
              <a:t>Pentecost Catholic [Forever Changed], Catholic Minute (6:48</a:t>
            </a:r>
            <a:r>
              <a:rPr lang="en-US" sz="4000" i="1" baseline="30000" dirty="0" smtClean="0"/>
              <a:t>)</a:t>
            </a:r>
          </a:p>
          <a:p>
            <a:r>
              <a:rPr lang="en-US" sz="4000" baseline="30000" dirty="0">
                <a:hlinkClick r:id="rId3"/>
              </a:rPr>
              <a:t>https://</a:t>
            </a:r>
            <a:r>
              <a:rPr lang="en-US" sz="4000" baseline="30000" dirty="0" smtClean="0">
                <a:hlinkClick r:id="rId3"/>
              </a:rPr>
              <a:t>youtu.be/dxBGdcmHdWE</a:t>
            </a:r>
            <a:endParaRPr lang="en-US" sz="4000" baseline="30000" dirty="0" smtClean="0"/>
          </a:p>
          <a:p>
            <a:endParaRPr lang="en-US" sz="4000" baseline="30000" dirty="0"/>
          </a:p>
          <a:p>
            <a:endParaRPr lang="en-US" dirty="0"/>
          </a:p>
        </p:txBody>
      </p:sp>
      <p:pic>
        <p:nvPicPr>
          <p:cNvPr id="2" name="dxBGdcmHdWE"/>
          <p:cNvPicPr>
            <a:picLocks noRot="1" noChangeAspect="1"/>
          </p:cNvPicPr>
          <p:nvPr>
            <a:videoFile r:link="rId1"/>
          </p:nvPr>
        </p:nvPicPr>
        <p:blipFill>
          <a:blip r:embed="rId4"/>
          <a:stretch>
            <a:fillRect/>
          </a:stretch>
        </p:blipFill>
        <p:spPr>
          <a:xfrm>
            <a:off x="2432685" y="2554650"/>
            <a:ext cx="7372350" cy="4146947"/>
          </a:xfrm>
          <a:prstGeom prst="rect">
            <a:avLst/>
          </a:prstGeom>
        </p:spPr>
      </p:pic>
    </p:spTree>
    <p:extLst>
      <p:ext uri="{BB962C8B-B14F-4D97-AF65-F5344CB8AC3E}">
        <p14:creationId xmlns:p14="http://schemas.microsoft.com/office/powerpoint/2010/main" val="3316437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551</Words>
  <Application>Microsoft Office PowerPoint</Application>
  <PresentationFormat>Widescreen</PresentationFormat>
  <Paragraphs>79</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Family Sharing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41</cp:revision>
  <dcterms:created xsi:type="dcterms:W3CDTF">2020-12-01T20:11:11Z</dcterms:created>
  <dcterms:modified xsi:type="dcterms:W3CDTF">2021-04-19T15:14:12Z</dcterms:modified>
</cp:coreProperties>
</file>