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60" r:id="rId5"/>
    <p:sldId id="271" r:id="rId6"/>
    <p:sldId id="283" r:id="rId7"/>
    <p:sldId id="262" r:id="rId8"/>
    <p:sldId id="284" r:id="rId9"/>
    <p:sldId id="287" r:id="rId10"/>
    <p:sldId id="285" r:id="rId11"/>
    <p:sldId id="286"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279"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88" d="100"/>
          <a:sy n="88" d="100"/>
        </p:scale>
        <p:origin x="40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23/08/2024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23/08/2024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23/08/2024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23/08/2024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23/08/2024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23/08/2024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23/08/2024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23/08/2024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23/08/2024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23/08/2024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23/08/2024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23/08/2024</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cstDniigA-w?feature=oembed" TargetMode="External"/><Relationship Id="rId4" Type="http://schemas.openxmlformats.org/officeDocument/2006/relationships/hyperlink" Target="https://www.youtube.com/watch?v=cstDniigA-w"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earth-give-giving-god-hand-1292975/"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ikist.com/free-photo-smpqo"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pngall.com/jesus-christ-png/"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pngall.com/jesus-christ-png/download/11598"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pl/b%C5%82ogos%C5%82awie%C5%84stwo-boga-ojca-malarstwo-906557/"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ngall.com/think-png/download/66114"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background-big-concept-expectation-2410669/"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awakeningwithplanetearth.com/category/religions-of-the-world/christianity-see-also-buddhic-or-christ-consciousness/holy-trinity/"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growrag.wordpress.com/category/trinity"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reepngimg.com/png/33027-earth"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freepngimg.com/png/33027-earth"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nting of a person and person&#10;&#10;Description automatically generated">
            <a:extLst>
              <a:ext uri="{FF2B5EF4-FFF2-40B4-BE49-F238E27FC236}">
                <a16:creationId xmlns:a16="http://schemas.microsoft.com/office/drawing/2014/main" id="{082379F9-4C86-2C74-22C9-AD0D1ACAEB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Subtitle 1"/>
          <p:cNvSpPr>
            <a:spLocks noGrp="1"/>
          </p:cNvSpPr>
          <p:nvPr>
            <p:ph type="subTitle" idx="1"/>
          </p:nvPr>
        </p:nvSpPr>
        <p:spPr>
          <a:xfrm>
            <a:off x="443883" y="5416061"/>
            <a:ext cx="11203620" cy="1247386"/>
          </a:xfrm>
          <a:solidFill>
            <a:schemeClr val="bg1">
              <a:lumMod val="65000"/>
              <a:alpha val="78000"/>
            </a:schemeClr>
          </a:solidFill>
          <a:ln w="19050">
            <a:solidFill>
              <a:schemeClr val="tx1"/>
            </a:solidFill>
          </a:ln>
        </p:spPr>
        <p:txBody>
          <a:bodyPr>
            <a:noAutofit/>
          </a:bodyPr>
          <a:lstStyle/>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CALLED TO LOVE: THE ADVENTURE OF LIFE IN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Topic: God Creates Order and Harmony</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A6C6360D-66E7-61B3-87F2-962B0B98B8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462" y="836951"/>
            <a:ext cx="8388462" cy="1247386"/>
          </a:xfrm>
          <a:prstGeom prst="rect">
            <a:avLst/>
          </a:prstGeom>
        </p:spPr>
      </p:pic>
    </p:spTree>
    <p:extLst>
      <p:ext uri="{BB962C8B-B14F-4D97-AF65-F5344CB8AC3E}">
        <p14:creationId xmlns:p14="http://schemas.microsoft.com/office/powerpoint/2010/main" val="1696312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743760" y="-83299"/>
            <a:ext cx="10704469" cy="1107996"/>
          </a:xfrm>
          <a:prstGeom prst="rect">
            <a:avLst/>
          </a:prstGeom>
          <a:noFill/>
        </p:spPr>
        <p:txBody>
          <a:bodyPr wrap="none" rtlCol="0">
            <a:spAutoFit/>
          </a:bodyPr>
          <a:lstStyle/>
          <a:p>
            <a:r>
              <a:rPr lang="en-US" sz="6600" dirty="0">
                <a:solidFill>
                  <a:schemeClr val="bg1"/>
                </a:solidFill>
              </a:rPr>
              <a:t> </a:t>
            </a: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GOSPEL PROJECT FOR KIDS: THE CREATION STORY</a:t>
            </a:r>
            <a:endParaRPr lang="es-MX" sz="6600" b="1" dirty="0">
              <a:solidFill>
                <a:schemeClr val="bg1"/>
              </a:solidFill>
            </a:endParaRPr>
          </a:p>
        </p:txBody>
      </p:sp>
      <p:pic>
        <p:nvPicPr>
          <p:cNvPr id="3" name="Online Media 2" title="The Gospel Project for Kids: The Creation Story">
            <a:hlinkClick r:id="" action="ppaction://media"/>
            <a:extLst>
              <a:ext uri="{FF2B5EF4-FFF2-40B4-BE49-F238E27FC236}">
                <a16:creationId xmlns:a16="http://schemas.microsoft.com/office/drawing/2014/main" id="{EF5808D8-E6E6-8CEE-923F-E25CAD4C9A73}"/>
              </a:ext>
            </a:extLst>
          </p:cNvPr>
          <p:cNvPicPr>
            <a:picLocks noRot="1" noChangeAspect="1"/>
          </p:cNvPicPr>
          <p:nvPr>
            <a:videoFile r:link="rId1"/>
          </p:nvPr>
        </p:nvPicPr>
        <p:blipFill>
          <a:blip r:embed="rId3"/>
          <a:stretch>
            <a:fillRect/>
          </a:stretch>
        </p:blipFill>
        <p:spPr>
          <a:xfrm>
            <a:off x="1540094" y="1161823"/>
            <a:ext cx="9111811" cy="5144149"/>
          </a:xfrm>
          <a:prstGeom prst="rect">
            <a:avLst/>
          </a:prstGeom>
        </p:spPr>
      </p:pic>
      <p:sp>
        <p:nvSpPr>
          <p:cNvPr id="7" name="TextBox 6">
            <a:extLst>
              <a:ext uri="{FF2B5EF4-FFF2-40B4-BE49-F238E27FC236}">
                <a16:creationId xmlns:a16="http://schemas.microsoft.com/office/drawing/2014/main" id="{2EE2D86F-2015-D3D2-D744-D9273E4069A4}"/>
              </a:ext>
            </a:extLst>
          </p:cNvPr>
          <p:cNvSpPr txBox="1"/>
          <p:nvPr/>
        </p:nvSpPr>
        <p:spPr>
          <a:xfrm>
            <a:off x="3673807" y="6389271"/>
            <a:ext cx="4844374" cy="646331"/>
          </a:xfrm>
          <a:prstGeom prst="rect">
            <a:avLst/>
          </a:prstGeom>
          <a:noFill/>
        </p:spPr>
        <p:txBody>
          <a:bodyPr wrap="square" rtlCol="0">
            <a:spAutoFit/>
          </a:bodyPr>
          <a:lstStyle/>
          <a:p>
            <a:pPr algn="ct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https://www.youtube.com/watch?v=cstDniigA-w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3605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127993" y="194782"/>
            <a:ext cx="3936014" cy="769441"/>
          </a:xfrm>
          <a:prstGeom prst="rect">
            <a:avLst/>
          </a:prstGeom>
          <a:noFill/>
        </p:spPr>
        <p:txBody>
          <a:bodyPr wrap="none" rtlCol="0">
            <a:spAutoFit/>
          </a:bodyPr>
          <a:lstStyle/>
          <a:p>
            <a:r>
              <a:rPr lang="en-US" sz="4400" b="1" dirty="0">
                <a:solidFill>
                  <a:schemeClr val="bg1"/>
                </a:solidFill>
              </a:rPr>
              <a:t>CONVERSATION</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1338944" y="1757052"/>
            <a:ext cx="3690256" cy="4688271"/>
          </a:xfrm>
          <a:prstGeom prst="rect">
            <a:avLst/>
          </a:prstGeom>
          <a:noFill/>
        </p:spPr>
        <p:txBody>
          <a:bodyPr wrap="square" rtlCol="0">
            <a:spAutoFit/>
          </a:bodyPr>
          <a:lstStyle/>
          <a:p>
            <a:pPr marL="0" marR="0" algn="ctr">
              <a:lnSpc>
                <a:spcPct val="107000"/>
              </a:lnSpc>
              <a:spcBef>
                <a:spcPts val="0"/>
              </a:spcBef>
              <a:spcAft>
                <a:spcPts val="800"/>
              </a:spcAft>
            </a:pPr>
            <a:r>
              <a:rPr lang="en-US" sz="3400" dirty="0">
                <a:effectLst/>
                <a:latin typeface="Calibri" panose="020F0502020204030204" pitchFamily="34" charset="0"/>
                <a:ea typeface="Calibri" panose="020F0502020204030204" pitchFamily="34" charset="0"/>
                <a:cs typeface="Times New Roman" panose="02020603050405020304" pitchFamily="18" charset="0"/>
              </a:rPr>
              <a:t>In the First Story of Creation, </a:t>
            </a:r>
          </a:p>
          <a:p>
            <a:pPr marL="0" marR="0" algn="ctr">
              <a:lnSpc>
                <a:spcPct val="107000"/>
              </a:lnSpc>
              <a:spcBef>
                <a:spcPts val="0"/>
              </a:spcBef>
              <a:spcAft>
                <a:spcPts val="800"/>
              </a:spcAft>
            </a:pPr>
            <a:r>
              <a:rPr lang="en-US" sz="3400" dirty="0">
                <a:effectLst/>
                <a:latin typeface="Calibri" panose="020F0502020204030204" pitchFamily="34" charset="0"/>
                <a:ea typeface="Calibri" panose="020F0502020204030204" pitchFamily="34" charset="0"/>
                <a:cs typeface="Times New Roman" panose="02020603050405020304" pitchFamily="18" charset="0"/>
              </a:rPr>
              <a:t>where did you see God creating </a:t>
            </a:r>
          </a:p>
          <a:p>
            <a:pPr marL="0" marR="0" algn="ctr">
              <a:lnSpc>
                <a:spcPct val="107000"/>
              </a:lnSpc>
              <a:spcBef>
                <a:spcPts val="0"/>
              </a:spcBef>
              <a:spcAft>
                <a:spcPts val="800"/>
              </a:spcAft>
            </a:pPr>
            <a:r>
              <a:rPr lang="en-US" sz="3400" b="1" dirty="0">
                <a:effectLst/>
                <a:latin typeface="Calibri" panose="020F0502020204030204" pitchFamily="34" charset="0"/>
                <a:ea typeface="Calibri" panose="020F0502020204030204" pitchFamily="34" charset="0"/>
                <a:cs typeface="Times New Roman" panose="02020603050405020304" pitchFamily="18" charset="0"/>
              </a:rPr>
              <a:t>order (or patterns)</a:t>
            </a:r>
            <a:r>
              <a:rPr lang="en-US" sz="3400" dirty="0">
                <a:effectLst/>
                <a:latin typeface="Calibri" panose="020F0502020204030204" pitchFamily="34" charset="0"/>
                <a:ea typeface="Calibri" panose="020F0502020204030204" pitchFamily="34" charset="0"/>
                <a:cs typeface="Times New Roman" panose="02020603050405020304" pitchFamily="18" charset="0"/>
              </a:rPr>
              <a:t> in our natural world?</a:t>
            </a:r>
          </a:p>
          <a:p>
            <a:endParaRPr lang="en-US" sz="2400" dirty="0"/>
          </a:p>
        </p:txBody>
      </p:sp>
      <p:pic>
        <p:nvPicPr>
          <p:cNvPr id="8" name="Picture 7" descr="A hand holding a globe&#10;&#10;Description automatically generated">
            <a:extLst>
              <a:ext uri="{FF2B5EF4-FFF2-40B4-BE49-F238E27FC236}">
                <a16:creationId xmlns:a16="http://schemas.microsoft.com/office/drawing/2014/main" id="{8936718D-B0E7-D454-6A40-E4AC521E3EEE}"/>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 xmlns:a1611="http://schemas.microsoft.com/office/drawing/2016/11/main" r:id="rId3"/>
              </a:ext>
            </a:extLst>
          </a:blip>
          <a:stretch>
            <a:fillRect/>
          </a:stretch>
        </p:blipFill>
        <p:spPr>
          <a:xfrm>
            <a:off x="6571705" y="1159005"/>
            <a:ext cx="5169897" cy="5127171"/>
          </a:xfrm>
          <a:prstGeom prst="rect">
            <a:avLst/>
          </a:prstGeom>
        </p:spPr>
      </p:pic>
    </p:spTree>
    <p:extLst>
      <p:ext uri="{BB962C8B-B14F-4D97-AF65-F5344CB8AC3E}">
        <p14:creationId xmlns:p14="http://schemas.microsoft.com/office/powerpoint/2010/main" val="3770739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nds reaching out to another hand&#10;&#10;Description automatically generated">
            <a:extLst>
              <a:ext uri="{FF2B5EF4-FFF2-40B4-BE49-F238E27FC236}">
                <a16:creationId xmlns:a16="http://schemas.microsoft.com/office/drawing/2014/main" id="{719752F7-B4C1-698D-2386-A67358CD3BB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0" y="762001"/>
            <a:ext cx="12192000" cy="609600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453915" y="154541"/>
            <a:ext cx="3284169" cy="769441"/>
          </a:xfrm>
          <a:prstGeom prst="rect">
            <a:avLst/>
          </a:prstGeom>
          <a:noFill/>
        </p:spPr>
        <p:txBody>
          <a:bodyPr wrap="none" rtlCol="0">
            <a:spAutoFit/>
          </a:bodyPr>
          <a:lstStyle/>
          <a:p>
            <a:r>
              <a:rPr lang="en-US" sz="4400" b="1" dirty="0">
                <a:solidFill>
                  <a:schemeClr val="bg1"/>
                </a:solidFill>
              </a:rPr>
              <a:t>GENESIS 1:26</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539932" y="1434309"/>
            <a:ext cx="11103428" cy="5490093"/>
          </a:xfrm>
          <a:prstGeom prst="rect">
            <a:avLst/>
          </a:prstGeom>
          <a:noFill/>
        </p:spPr>
        <p:txBody>
          <a:bodyPr wrap="square" rtlCol="0">
            <a:spAutoFit/>
          </a:bodyPr>
          <a:lstStyle/>
          <a:p>
            <a:pPr marL="0" marR="0" algn="ctr">
              <a:lnSpc>
                <a:spcPct val="107000"/>
              </a:lnSpc>
              <a:spcBef>
                <a:spcPts val="0"/>
              </a:spcBef>
              <a:spcAft>
                <a:spcPts val="800"/>
              </a:spcAft>
            </a:pPr>
            <a:r>
              <a:rPr lang="en-US" sz="2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Then God said: “Let us make man in our image, after our likeness. </a:t>
            </a:r>
            <a:r>
              <a:rPr lang="en-US" sz="2800" b="1"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Let </a:t>
            </a:r>
            <a:r>
              <a:rPr lang="en-US" sz="2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them have dominion over the fish of the sea, the birds of the air, and the cattle, and over all the wild animals </a:t>
            </a:r>
            <a:r>
              <a:rPr lang="en-US" sz="2800" b="1"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2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all the creatures that crawl on the ground.”</a:t>
            </a:r>
          </a:p>
          <a:p>
            <a:pPr marL="0" marR="0" algn="ctr">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200" b="1" dirty="0" smtClean="0">
              <a:solidFill>
                <a:srgbClr val="52525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200" b="1" dirty="0" smtClean="0">
              <a:solidFill>
                <a:srgbClr val="52525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b="1" dirty="0" smtClean="0">
                <a:solidFill>
                  <a:srgbClr val="525252"/>
                </a:solidFill>
                <a:effectLst/>
                <a:latin typeface="Calibri" panose="020F0502020204030204" pitchFamily="34" charset="0"/>
                <a:ea typeface="Calibri" panose="020F0502020204030204" pitchFamily="34" charset="0"/>
                <a:cs typeface="Times New Roman" panose="02020603050405020304" pitchFamily="18" charset="0"/>
              </a:rPr>
              <a:t>What </a:t>
            </a:r>
            <a:r>
              <a:rPr lang="en-US" sz="3200" b="1" dirty="0">
                <a:solidFill>
                  <a:srgbClr val="525252"/>
                </a:solidFill>
                <a:effectLst/>
                <a:latin typeface="Calibri" panose="020F0502020204030204" pitchFamily="34" charset="0"/>
                <a:ea typeface="Calibri" panose="020F0502020204030204" pitchFamily="34" charset="0"/>
                <a:cs typeface="Times New Roman" panose="02020603050405020304" pitchFamily="18" charset="0"/>
              </a:rPr>
              <a:t>does it mean to be made in God’s image and likeness?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b="1" dirty="0">
                <a:solidFill>
                  <a:srgbClr val="525252"/>
                </a:solidFill>
                <a:effectLst/>
                <a:latin typeface="Calibri" panose="020F0502020204030204" pitchFamily="34" charset="0"/>
                <a:ea typeface="Calibri" panose="020F0502020204030204" pitchFamily="34" charset="0"/>
                <a:cs typeface="Times New Roman" panose="02020603050405020304" pitchFamily="18" charset="0"/>
              </a:rPr>
              <a:t>As human beings, we are made of a body and a _______?</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26941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r of hands holding a bright light">
            <a:extLst>
              <a:ext uri="{FF2B5EF4-FFF2-40B4-BE49-F238E27FC236}">
                <a16:creationId xmlns:a16="http://schemas.microsoft.com/office/drawing/2014/main" id="{3496061F-810F-B043-AC90-27A5079A3D3E}"/>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 uri="{837473B0-CC2E-450A-ABE3-18F120FF3D39}">
                <a1611:picAttrSrcUrl xmlns="" xmlns:a1611="http://schemas.microsoft.com/office/drawing/2016/11/main" r:id="rId3"/>
              </a:ext>
            </a:extLst>
          </a:blip>
          <a:srcRect/>
          <a:stretch/>
        </p:blipFill>
        <p:spPr>
          <a:xfrm>
            <a:off x="-10886" y="1071562"/>
            <a:ext cx="12202886" cy="5786438"/>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127993" y="194782"/>
            <a:ext cx="3936014" cy="769441"/>
          </a:xfrm>
          <a:prstGeom prst="rect">
            <a:avLst/>
          </a:prstGeom>
          <a:noFill/>
        </p:spPr>
        <p:txBody>
          <a:bodyPr wrap="none" rtlCol="0">
            <a:spAutoFit/>
          </a:bodyPr>
          <a:lstStyle/>
          <a:p>
            <a:r>
              <a:rPr lang="en-US" sz="4400" b="1" dirty="0">
                <a:solidFill>
                  <a:schemeClr val="bg1"/>
                </a:solidFill>
              </a:rPr>
              <a:t>CONVERSATION</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881743" y="1446809"/>
            <a:ext cx="10428514" cy="4633769"/>
          </a:xfrm>
          <a:prstGeom prst="rect">
            <a:avLst/>
          </a:prstGeom>
          <a:noFill/>
        </p:spPr>
        <p:txBody>
          <a:bodyPr wrap="square" rtlCol="0">
            <a:spAutoFit/>
          </a:bodyPr>
          <a:lstStyle/>
          <a:p>
            <a:pPr marL="0" marR="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It is our soul that is most especially formed in God’s image and likeness!</a:t>
            </a:r>
          </a:p>
          <a:p>
            <a:pPr marL="0" marR="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Our soul is the very core of who we are, and it is directly created by God. </a:t>
            </a:r>
          </a:p>
          <a:p>
            <a:pPr marL="0" marR="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Our bodies share in the dignity of “the image of God” by being united to our souls. </a:t>
            </a:r>
          </a:p>
          <a:p>
            <a:pPr marL="0" marR="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God loves us body and soul, but it is our spiritual soul that distinguishes us most greatly from every other living creature in the world. </a:t>
            </a:r>
          </a:p>
          <a:p>
            <a:pPr marL="0" marR="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Of everything that makes us who we are, our soul is of the greatest value to God because He loves who each one of us is, to our very core!</a:t>
            </a:r>
          </a:p>
          <a:p>
            <a:pPr marL="0" marR="0" algn="ctr">
              <a:lnSpc>
                <a:spcPct val="107000"/>
              </a:lnSpc>
              <a:spcBef>
                <a:spcPts val="0"/>
              </a:spcBef>
              <a:spcAft>
                <a:spcPts val="800"/>
              </a:spcAft>
            </a:pPr>
            <a:r>
              <a:rPr lang="en-US" sz="2400" b="1"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Name some characteristics that people share with God that show we are made in His image and likeness.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75954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nds reaching out to another hand&#10;&#10;Description automatically generated">
            <a:extLst>
              <a:ext uri="{FF2B5EF4-FFF2-40B4-BE49-F238E27FC236}">
                <a16:creationId xmlns:a16="http://schemas.microsoft.com/office/drawing/2014/main" id="{719752F7-B4C1-698D-2386-A67358CD3BB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0" y="2051958"/>
            <a:ext cx="12192000" cy="609600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453915" y="154541"/>
            <a:ext cx="3284169" cy="769441"/>
          </a:xfrm>
          <a:prstGeom prst="rect">
            <a:avLst/>
          </a:prstGeom>
          <a:noFill/>
        </p:spPr>
        <p:txBody>
          <a:bodyPr wrap="none" rtlCol="0">
            <a:spAutoFit/>
          </a:bodyPr>
          <a:lstStyle/>
          <a:p>
            <a:r>
              <a:rPr lang="en-US" sz="4400" b="1" dirty="0">
                <a:solidFill>
                  <a:schemeClr val="bg1"/>
                </a:solidFill>
              </a:rPr>
              <a:t>GENESIS 1:27</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1574346" y="1434309"/>
            <a:ext cx="9043305" cy="2687274"/>
          </a:xfrm>
          <a:prstGeom prst="rect">
            <a:avLst/>
          </a:prstGeom>
          <a:noFill/>
        </p:spPr>
        <p:txBody>
          <a:bodyPr wrap="square" rtlCol="0">
            <a:spAutoFit/>
          </a:bodyPr>
          <a:lstStyle/>
          <a:p>
            <a:pPr algn="ctr"/>
            <a:r>
              <a:rPr lang="en-US" sz="3600" b="1" dirty="0">
                <a:solidFill>
                  <a:srgbClr val="C00000"/>
                </a:solidFill>
              </a:rPr>
              <a:t>God created man in his image, </a:t>
            </a:r>
            <a:endParaRPr lang="en-US" sz="3600" dirty="0">
              <a:solidFill>
                <a:srgbClr val="C00000"/>
              </a:solidFill>
            </a:endParaRPr>
          </a:p>
          <a:p>
            <a:pPr algn="ctr"/>
            <a:r>
              <a:rPr lang="en-US" sz="3600" b="1" dirty="0">
                <a:solidFill>
                  <a:srgbClr val="C00000"/>
                </a:solidFill>
              </a:rPr>
              <a:t>In the divine image he created him; </a:t>
            </a:r>
            <a:endParaRPr lang="en-US" sz="3600" dirty="0">
              <a:solidFill>
                <a:srgbClr val="C00000"/>
              </a:solidFill>
            </a:endParaRPr>
          </a:p>
          <a:p>
            <a:pPr algn="ctr"/>
            <a:r>
              <a:rPr lang="en-US" sz="3600" b="1" dirty="0">
                <a:solidFill>
                  <a:srgbClr val="C00000"/>
                </a:solidFill>
              </a:rPr>
              <a:t>Male and female he created them.</a:t>
            </a:r>
            <a:endParaRPr lang="en-US" sz="3600" dirty="0">
              <a:solidFill>
                <a:srgbClr val="C00000"/>
              </a:solidFill>
            </a:endParaRPr>
          </a:p>
          <a:p>
            <a:pPr marL="0" marR="0" algn="ctr">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43398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nds reaching out to another hand&#10;&#10;Description automatically generated">
            <a:extLst>
              <a:ext uri="{FF2B5EF4-FFF2-40B4-BE49-F238E27FC236}">
                <a16:creationId xmlns:a16="http://schemas.microsoft.com/office/drawing/2014/main" id="{719752F7-B4C1-698D-2386-A67358CD3BB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0" y="2051958"/>
            <a:ext cx="12192000" cy="609600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453915" y="154541"/>
            <a:ext cx="3284169" cy="769441"/>
          </a:xfrm>
          <a:prstGeom prst="rect">
            <a:avLst/>
          </a:prstGeom>
          <a:noFill/>
        </p:spPr>
        <p:txBody>
          <a:bodyPr wrap="none" rtlCol="0">
            <a:spAutoFit/>
          </a:bodyPr>
          <a:lstStyle/>
          <a:p>
            <a:r>
              <a:rPr lang="en-US" sz="4400" b="1" dirty="0">
                <a:solidFill>
                  <a:schemeClr val="bg1"/>
                </a:solidFill>
              </a:rPr>
              <a:t>GENESIS 1:27</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1574346" y="1434309"/>
            <a:ext cx="9043305" cy="1015663"/>
          </a:xfrm>
          <a:prstGeom prst="rect">
            <a:avLst/>
          </a:prstGeom>
          <a:noFill/>
        </p:spPr>
        <p:txBody>
          <a:bodyPr wrap="square" rtlCol="0">
            <a:spAutoFit/>
          </a:bodyPr>
          <a:lstStyle/>
          <a:p>
            <a:pPr algn="ctr"/>
            <a:r>
              <a:rPr lang="en-US" sz="3600" b="1" dirty="0">
                <a:solidFill>
                  <a:srgbClr val="C00000"/>
                </a:solidFill>
              </a:rPr>
              <a:t>“God created man in his image.” </a:t>
            </a:r>
            <a:endParaRPr lang="en-US" sz="3600" dirty="0">
              <a:solidFill>
                <a:srgbClr val="C00000"/>
              </a:solidFill>
            </a:endParaRPr>
          </a:p>
          <a:p>
            <a:endParaRPr lang="en-US" sz="2400" dirty="0"/>
          </a:p>
        </p:txBody>
      </p:sp>
      <p:sp>
        <p:nvSpPr>
          <p:cNvPr id="3" name="TextBox 2">
            <a:extLst>
              <a:ext uri="{FF2B5EF4-FFF2-40B4-BE49-F238E27FC236}">
                <a16:creationId xmlns:a16="http://schemas.microsoft.com/office/drawing/2014/main" id="{41DA39B8-4EB2-B529-D466-6221FF6B912D}"/>
              </a:ext>
            </a:extLst>
          </p:cNvPr>
          <p:cNvSpPr txBox="1"/>
          <p:nvPr/>
        </p:nvSpPr>
        <p:spPr>
          <a:xfrm>
            <a:off x="604157" y="2449972"/>
            <a:ext cx="11348357" cy="4160498"/>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That means that we human beings have been created in the image of God.</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No other visible creature has been created in the image and likeness of God! </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God made us for Himself and He loves us as His children, above all other earthly creatures! </a:t>
            </a:r>
          </a:p>
          <a:p>
            <a:pPr marL="342900" marR="0" lvl="0" indent="-342900">
              <a:lnSpc>
                <a:spcPct val="107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We have been formed out of God’s love with a very high dignity.</a:t>
            </a:r>
          </a:p>
          <a:p>
            <a:endParaRPr lang="en-US" dirty="0"/>
          </a:p>
        </p:txBody>
      </p:sp>
    </p:spTree>
    <p:extLst>
      <p:ext uri="{BB962C8B-B14F-4D97-AF65-F5344CB8AC3E}">
        <p14:creationId xmlns:p14="http://schemas.microsoft.com/office/powerpoint/2010/main" val="103153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nds reaching out to another hand&#10;&#10;Description automatically generated">
            <a:extLst>
              <a:ext uri="{FF2B5EF4-FFF2-40B4-BE49-F238E27FC236}">
                <a16:creationId xmlns:a16="http://schemas.microsoft.com/office/drawing/2014/main" id="{719752F7-B4C1-698D-2386-A67358CD3BB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0" y="2051958"/>
            <a:ext cx="12192000" cy="609600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453915" y="154541"/>
            <a:ext cx="3284169" cy="769441"/>
          </a:xfrm>
          <a:prstGeom prst="rect">
            <a:avLst/>
          </a:prstGeom>
          <a:noFill/>
        </p:spPr>
        <p:txBody>
          <a:bodyPr wrap="none" rtlCol="0">
            <a:spAutoFit/>
          </a:bodyPr>
          <a:lstStyle/>
          <a:p>
            <a:r>
              <a:rPr lang="en-US" sz="4400" b="1" dirty="0">
                <a:solidFill>
                  <a:schemeClr val="bg1"/>
                </a:solidFill>
              </a:rPr>
              <a:t>GENESIS 1:27</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1574346" y="1434309"/>
            <a:ext cx="9043305" cy="1015663"/>
          </a:xfrm>
          <a:prstGeom prst="rect">
            <a:avLst/>
          </a:prstGeom>
          <a:noFill/>
        </p:spPr>
        <p:txBody>
          <a:bodyPr wrap="square" rtlCol="0">
            <a:spAutoFit/>
          </a:bodyPr>
          <a:lstStyle/>
          <a:p>
            <a:pPr algn="ctr"/>
            <a:r>
              <a:rPr lang="en-US" sz="3600" b="1" dirty="0">
                <a:solidFill>
                  <a:srgbClr val="C00000"/>
                </a:solidFill>
              </a:rPr>
              <a:t>“In the divine image he created him.” </a:t>
            </a:r>
            <a:endParaRPr lang="en-US" sz="3600" dirty="0">
              <a:solidFill>
                <a:srgbClr val="C00000"/>
              </a:solidFill>
            </a:endParaRPr>
          </a:p>
          <a:p>
            <a:endParaRPr lang="en-US" sz="2400" dirty="0"/>
          </a:p>
        </p:txBody>
      </p:sp>
      <p:sp>
        <p:nvSpPr>
          <p:cNvPr id="3" name="TextBox 2">
            <a:extLst>
              <a:ext uri="{FF2B5EF4-FFF2-40B4-BE49-F238E27FC236}">
                <a16:creationId xmlns:a16="http://schemas.microsoft.com/office/drawing/2014/main" id="{41DA39B8-4EB2-B529-D466-6221FF6B912D}"/>
              </a:ext>
            </a:extLst>
          </p:cNvPr>
          <p:cNvSpPr txBox="1"/>
          <p:nvPr/>
        </p:nvSpPr>
        <p:spPr>
          <a:xfrm>
            <a:off x="1785255" y="2449972"/>
            <a:ext cx="8621486" cy="2339102"/>
          </a:xfrm>
          <a:prstGeom prst="rect">
            <a:avLst/>
          </a:prstGeom>
          <a:noFill/>
        </p:spPr>
        <p:txBody>
          <a:bodyPr wrap="square" rtlCol="0">
            <a:spAutoFit/>
          </a:bodyPr>
          <a:lstStyle/>
          <a:p>
            <a:pPr algn="ctr"/>
            <a:r>
              <a:rPr lang="en-US" sz="3200" dirty="0"/>
              <a:t>We are made in God’s image, which means that we have been created to live with God, to share His Divine Life, to be His very own family!</a:t>
            </a:r>
          </a:p>
          <a:p>
            <a:pPr algn="ctr"/>
            <a:r>
              <a:rPr lang="en-US" sz="3200" dirty="0"/>
              <a:t>Our true home is with God!</a:t>
            </a:r>
          </a:p>
          <a:p>
            <a:endParaRPr lang="en-US" dirty="0"/>
          </a:p>
        </p:txBody>
      </p:sp>
    </p:spTree>
    <p:extLst>
      <p:ext uri="{BB962C8B-B14F-4D97-AF65-F5344CB8AC3E}">
        <p14:creationId xmlns:p14="http://schemas.microsoft.com/office/powerpoint/2010/main" val="9051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nds reaching out to another hand&#10;&#10;Description automatically generated">
            <a:extLst>
              <a:ext uri="{FF2B5EF4-FFF2-40B4-BE49-F238E27FC236}">
                <a16:creationId xmlns:a16="http://schemas.microsoft.com/office/drawing/2014/main" id="{719752F7-B4C1-698D-2386-A67358CD3BB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0" y="2051958"/>
            <a:ext cx="12192000" cy="609600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453915" y="154541"/>
            <a:ext cx="3284169" cy="769441"/>
          </a:xfrm>
          <a:prstGeom prst="rect">
            <a:avLst/>
          </a:prstGeom>
          <a:noFill/>
        </p:spPr>
        <p:txBody>
          <a:bodyPr wrap="none" rtlCol="0">
            <a:spAutoFit/>
          </a:bodyPr>
          <a:lstStyle/>
          <a:p>
            <a:r>
              <a:rPr lang="en-US" sz="4400" b="1" dirty="0">
                <a:solidFill>
                  <a:schemeClr val="bg1"/>
                </a:solidFill>
              </a:rPr>
              <a:t>GENESIS 1:27</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1574346" y="1434309"/>
            <a:ext cx="9043305" cy="1015663"/>
          </a:xfrm>
          <a:prstGeom prst="rect">
            <a:avLst/>
          </a:prstGeom>
          <a:noFill/>
        </p:spPr>
        <p:txBody>
          <a:bodyPr wrap="square" rtlCol="0">
            <a:spAutoFit/>
          </a:bodyPr>
          <a:lstStyle/>
          <a:p>
            <a:pPr algn="ctr"/>
            <a:r>
              <a:rPr lang="en-US" sz="3600" b="1" dirty="0">
                <a:solidFill>
                  <a:srgbClr val="C00000"/>
                </a:solidFill>
              </a:rPr>
              <a:t>“Male and female he created them.” </a:t>
            </a:r>
            <a:endParaRPr lang="en-US" sz="3600" dirty="0">
              <a:solidFill>
                <a:srgbClr val="C00000"/>
              </a:solidFill>
            </a:endParaRPr>
          </a:p>
          <a:p>
            <a:endParaRPr lang="en-US" sz="2400" dirty="0"/>
          </a:p>
        </p:txBody>
      </p:sp>
      <p:sp>
        <p:nvSpPr>
          <p:cNvPr id="3" name="TextBox 2">
            <a:extLst>
              <a:ext uri="{FF2B5EF4-FFF2-40B4-BE49-F238E27FC236}">
                <a16:creationId xmlns:a16="http://schemas.microsoft.com/office/drawing/2014/main" id="{41DA39B8-4EB2-B529-D466-6221FF6B912D}"/>
              </a:ext>
            </a:extLst>
          </p:cNvPr>
          <p:cNvSpPr txBox="1"/>
          <p:nvPr/>
        </p:nvSpPr>
        <p:spPr>
          <a:xfrm>
            <a:off x="1785255" y="2449972"/>
            <a:ext cx="9432474" cy="2831544"/>
          </a:xfrm>
          <a:prstGeom prst="rect">
            <a:avLst/>
          </a:prstGeom>
          <a:noFill/>
        </p:spPr>
        <p:txBody>
          <a:bodyPr wrap="square" rtlCol="0">
            <a:spAutoFit/>
          </a:bodyPr>
          <a:lstStyle/>
          <a:p>
            <a:r>
              <a:rPr lang="en-US" sz="3200" dirty="0"/>
              <a:t>This means that the one God created his children as two distinct sexes or genders, male and female, to complement one another in God’s beauty and order.</a:t>
            </a:r>
          </a:p>
          <a:p>
            <a:endParaRPr lang="en-US" sz="3200" dirty="0"/>
          </a:p>
          <a:p>
            <a:r>
              <a:rPr lang="en-US" sz="3200" dirty="0"/>
              <a:t>Both male and female are made in the image of God.</a:t>
            </a:r>
          </a:p>
          <a:p>
            <a:endParaRPr lang="en-US" dirty="0"/>
          </a:p>
        </p:txBody>
      </p:sp>
    </p:spTree>
    <p:extLst>
      <p:ext uri="{BB962C8B-B14F-4D97-AF65-F5344CB8AC3E}">
        <p14:creationId xmlns:p14="http://schemas.microsoft.com/office/powerpoint/2010/main" val="267941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nds reaching out to another hand&#10;&#10;Description automatically generated">
            <a:extLst>
              <a:ext uri="{FF2B5EF4-FFF2-40B4-BE49-F238E27FC236}">
                <a16:creationId xmlns:a16="http://schemas.microsoft.com/office/drawing/2014/main" id="{719752F7-B4C1-698D-2386-A67358CD3BB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0" y="2051958"/>
            <a:ext cx="12192000" cy="609600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453915" y="154541"/>
            <a:ext cx="3284169" cy="769441"/>
          </a:xfrm>
          <a:prstGeom prst="rect">
            <a:avLst/>
          </a:prstGeom>
          <a:noFill/>
        </p:spPr>
        <p:txBody>
          <a:bodyPr wrap="none" rtlCol="0">
            <a:spAutoFit/>
          </a:bodyPr>
          <a:lstStyle/>
          <a:p>
            <a:r>
              <a:rPr lang="en-US" sz="4400" b="1" dirty="0">
                <a:solidFill>
                  <a:schemeClr val="bg1"/>
                </a:solidFill>
              </a:rPr>
              <a:t>GENESIS 1:27</a:t>
            </a:r>
            <a:endParaRPr lang="es-MX" sz="4400" b="1" dirty="0">
              <a:solidFill>
                <a:schemeClr val="bg1"/>
              </a:solidFill>
            </a:endParaRPr>
          </a:p>
        </p:txBody>
      </p:sp>
      <p:sp>
        <p:nvSpPr>
          <p:cNvPr id="3" name="TextBox 2">
            <a:extLst>
              <a:ext uri="{FF2B5EF4-FFF2-40B4-BE49-F238E27FC236}">
                <a16:creationId xmlns:a16="http://schemas.microsoft.com/office/drawing/2014/main" id="{41DA39B8-4EB2-B529-D466-6221FF6B912D}"/>
              </a:ext>
            </a:extLst>
          </p:cNvPr>
          <p:cNvSpPr txBox="1"/>
          <p:nvPr/>
        </p:nvSpPr>
        <p:spPr>
          <a:xfrm>
            <a:off x="570138" y="1421423"/>
            <a:ext cx="11051721" cy="4801314"/>
          </a:xfrm>
          <a:prstGeom prst="rect">
            <a:avLst/>
          </a:prstGeom>
          <a:noFill/>
        </p:spPr>
        <p:txBody>
          <a:bodyPr wrap="square" rtlCol="0">
            <a:spAutoFit/>
          </a:bodyPr>
          <a:lstStyle/>
          <a:p>
            <a:pPr algn="ctr"/>
            <a:r>
              <a:rPr lang="en-US" sz="2400" dirty="0"/>
              <a:t>The entire human race came from a male and a female </a:t>
            </a:r>
            <a:r>
              <a:rPr lang="en-US" sz="2400" i="1" dirty="0"/>
              <a:t>(with God’s help).</a:t>
            </a:r>
          </a:p>
          <a:p>
            <a:pPr algn="ctr"/>
            <a:endParaRPr lang="en-US" sz="2400" i="1" dirty="0"/>
          </a:p>
          <a:p>
            <a:pPr algn="ctr"/>
            <a:r>
              <a:rPr lang="en-US" sz="2400" dirty="0"/>
              <a:t>This is God’s holy design for how His family would grow and how God’s life in us would continue from one generation to the next.</a:t>
            </a:r>
          </a:p>
          <a:p>
            <a:pPr algn="ctr"/>
            <a:endParaRPr lang="en-US" sz="2400" dirty="0"/>
          </a:p>
          <a:p>
            <a:pPr algn="ctr"/>
            <a:r>
              <a:rPr lang="en-US" sz="2400" b="1" dirty="0">
                <a:solidFill>
                  <a:srgbClr val="C00000"/>
                </a:solidFill>
              </a:rPr>
              <a:t>Genesis </a:t>
            </a:r>
            <a:r>
              <a:rPr lang="en-US" sz="2400" b="1" dirty="0" smtClean="0">
                <a:solidFill>
                  <a:srgbClr val="C00000"/>
                </a:solidFill>
              </a:rPr>
              <a:t>1:28 </a:t>
            </a:r>
            <a:r>
              <a:rPr lang="en-US" sz="2400" b="1" dirty="0">
                <a:solidFill>
                  <a:srgbClr val="C00000"/>
                </a:solidFill>
              </a:rPr>
              <a:t>“God blessed them, saying: Be fertile and multiply; </a:t>
            </a:r>
            <a:r>
              <a:rPr lang="en-US" sz="2400" b="1" dirty="0" smtClean="0">
                <a:solidFill>
                  <a:srgbClr val="C00000"/>
                </a:solidFill>
              </a:rPr>
              <a:t>                                          fill </a:t>
            </a:r>
            <a:r>
              <a:rPr lang="en-US" sz="2400" b="1" dirty="0">
                <a:solidFill>
                  <a:srgbClr val="C00000"/>
                </a:solidFill>
              </a:rPr>
              <a:t>the earth and subdue it.”</a:t>
            </a:r>
          </a:p>
          <a:p>
            <a:pPr algn="ctr"/>
            <a:endParaRPr lang="en-US" sz="2400" dirty="0">
              <a:solidFill>
                <a:srgbClr val="C00000"/>
              </a:solidFill>
            </a:endParaRPr>
          </a:p>
          <a:p>
            <a:pPr algn="ctr"/>
            <a:r>
              <a:rPr lang="en-US" sz="2400" dirty="0"/>
              <a:t>Here we see God lovingly giving His children an order for family life with God.</a:t>
            </a:r>
          </a:p>
          <a:p>
            <a:pPr algn="ctr"/>
            <a:endParaRPr lang="en-US" sz="2400" dirty="0"/>
          </a:p>
          <a:p>
            <a:pPr algn="ctr"/>
            <a:r>
              <a:rPr lang="en-US" sz="2400" dirty="0"/>
              <a:t>First God gave the man and the woman his blessing.</a:t>
            </a:r>
          </a:p>
          <a:p>
            <a:pPr algn="ctr"/>
            <a:r>
              <a:rPr lang="en-US" sz="2400" dirty="0"/>
              <a:t>Then, He told them to be fertile and multiply.</a:t>
            </a:r>
          </a:p>
          <a:p>
            <a:endParaRPr lang="en-US" dirty="0"/>
          </a:p>
        </p:txBody>
      </p:sp>
    </p:spTree>
    <p:extLst>
      <p:ext uri="{BB962C8B-B14F-4D97-AF65-F5344CB8AC3E}">
        <p14:creationId xmlns:p14="http://schemas.microsoft.com/office/powerpoint/2010/main" val="423160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nds reaching out to another hand&#10;&#10;Description automatically generated">
            <a:extLst>
              <a:ext uri="{FF2B5EF4-FFF2-40B4-BE49-F238E27FC236}">
                <a16:creationId xmlns:a16="http://schemas.microsoft.com/office/drawing/2014/main" id="{719752F7-B4C1-698D-2386-A67358CD3BB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0" y="2051958"/>
            <a:ext cx="12192000" cy="609600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41DA39B8-4EB2-B529-D466-6221FF6B912D}"/>
              </a:ext>
            </a:extLst>
          </p:cNvPr>
          <p:cNvSpPr txBox="1"/>
          <p:nvPr/>
        </p:nvSpPr>
        <p:spPr>
          <a:xfrm>
            <a:off x="0" y="1099971"/>
            <a:ext cx="12192000" cy="5724644"/>
          </a:xfrm>
          <a:prstGeom prst="rect">
            <a:avLst/>
          </a:prstGeom>
          <a:noFill/>
        </p:spPr>
        <p:txBody>
          <a:bodyPr wrap="square" rtlCol="0">
            <a:spAutoFit/>
          </a:bodyPr>
          <a:lstStyle/>
          <a:p>
            <a:pPr algn="ctr"/>
            <a:r>
              <a:rPr lang="en-US" sz="2000" dirty="0">
                <a:solidFill>
                  <a:srgbClr val="C00000"/>
                </a:solidFill>
              </a:rPr>
              <a:t>vs 4- God saw how good the light </a:t>
            </a:r>
            <a:r>
              <a:rPr lang="en-US" sz="2000" dirty="0" smtClean="0">
                <a:solidFill>
                  <a:srgbClr val="C00000"/>
                </a:solidFill>
              </a:rPr>
              <a:t>was</a:t>
            </a:r>
          </a:p>
          <a:p>
            <a:pPr algn="ctr"/>
            <a:r>
              <a:rPr lang="en-US" sz="2000" dirty="0" smtClean="0">
                <a:solidFill>
                  <a:schemeClr val="accent6">
                    <a:lumMod val="50000"/>
                  </a:schemeClr>
                </a:solidFill>
              </a:rPr>
              <a:t>day </a:t>
            </a:r>
            <a:r>
              <a:rPr lang="en-US" sz="2000" dirty="0">
                <a:solidFill>
                  <a:schemeClr val="accent6">
                    <a:lumMod val="50000"/>
                  </a:schemeClr>
                </a:solidFill>
              </a:rPr>
              <a:t>&amp; night </a:t>
            </a:r>
          </a:p>
          <a:p>
            <a:pPr algn="ctr"/>
            <a:r>
              <a:rPr lang="en-US" sz="2000" dirty="0">
                <a:solidFill>
                  <a:srgbClr val="C00000"/>
                </a:solidFill>
              </a:rPr>
              <a:t>vs 10- God saw how good it </a:t>
            </a:r>
            <a:r>
              <a:rPr lang="en-US" sz="2000" dirty="0" smtClean="0">
                <a:solidFill>
                  <a:srgbClr val="C00000"/>
                </a:solidFill>
              </a:rPr>
              <a:t>was</a:t>
            </a:r>
          </a:p>
          <a:p>
            <a:pPr algn="ctr"/>
            <a:r>
              <a:rPr lang="en-US" sz="2000" dirty="0" smtClean="0">
                <a:solidFill>
                  <a:schemeClr val="accent6">
                    <a:lumMod val="50000"/>
                  </a:schemeClr>
                </a:solidFill>
              </a:rPr>
              <a:t>sky </a:t>
            </a:r>
            <a:r>
              <a:rPr lang="en-US" sz="2000" dirty="0">
                <a:solidFill>
                  <a:schemeClr val="accent6">
                    <a:lumMod val="50000"/>
                  </a:schemeClr>
                </a:solidFill>
              </a:rPr>
              <a:t>&amp; sea </a:t>
            </a:r>
          </a:p>
          <a:p>
            <a:pPr algn="ctr"/>
            <a:r>
              <a:rPr lang="en-US" sz="2000" dirty="0">
                <a:solidFill>
                  <a:srgbClr val="C00000"/>
                </a:solidFill>
              </a:rPr>
              <a:t>vs 12- God saw how good it </a:t>
            </a:r>
            <a:r>
              <a:rPr lang="en-US" sz="2000" dirty="0" smtClean="0">
                <a:solidFill>
                  <a:srgbClr val="C00000"/>
                </a:solidFill>
              </a:rPr>
              <a:t>was</a:t>
            </a:r>
          </a:p>
          <a:p>
            <a:pPr algn="ctr"/>
            <a:r>
              <a:rPr lang="en-US" sz="2000" dirty="0" smtClean="0">
                <a:solidFill>
                  <a:schemeClr val="accent6">
                    <a:lumMod val="50000"/>
                  </a:schemeClr>
                </a:solidFill>
              </a:rPr>
              <a:t>plants </a:t>
            </a:r>
            <a:endParaRPr lang="en-US" sz="2000" dirty="0">
              <a:solidFill>
                <a:schemeClr val="accent6">
                  <a:lumMod val="50000"/>
                </a:schemeClr>
              </a:solidFill>
            </a:endParaRPr>
          </a:p>
          <a:p>
            <a:pPr algn="ctr"/>
            <a:r>
              <a:rPr lang="en-US" sz="2000" dirty="0">
                <a:solidFill>
                  <a:srgbClr val="C00000"/>
                </a:solidFill>
              </a:rPr>
              <a:t>vs 18- God saw how good it </a:t>
            </a:r>
            <a:r>
              <a:rPr lang="en-US" sz="2000" dirty="0" smtClean="0">
                <a:solidFill>
                  <a:srgbClr val="C00000"/>
                </a:solidFill>
              </a:rPr>
              <a:t>was</a:t>
            </a:r>
          </a:p>
          <a:p>
            <a:pPr algn="ctr"/>
            <a:r>
              <a:rPr lang="en-US" sz="2000" dirty="0" smtClean="0">
                <a:solidFill>
                  <a:schemeClr val="accent6">
                    <a:lumMod val="50000"/>
                  </a:schemeClr>
                </a:solidFill>
              </a:rPr>
              <a:t>sun</a:t>
            </a:r>
            <a:r>
              <a:rPr lang="en-US" sz="2000" dirty="0">
                <a:solidFill>
                  <a:schemeClr val="accent6">
                    <a:lumMod val="50000"/>
                  </a:schemeClr>
                </a:solidFill>
              </a:rPr>
              <a:t>, moon &amp; stars                                                  </a:t>
            </a:r>
          </a:p>
          <a:p>
            <a:pPr algn="ctr"/>
            <a:r>
              <a:rPr lang="en-US" sz="2000" dirty="0">
                <a:solidFill>
                  <a:srgbClr val="C00000"/>
                </a:solidFill>
              </a:rPr>
              <a:t>vs 21- God saw </a:t>
            </a:r>
            <a:r>
              <a:rPr lang="en-US" sz="2000" dirty="0" smtClean="0">
                <a:solidFill>
                  <a:srgbClr val="C00000"/>
                </a:solidFill>
              </a:rPr>
              <a:t>how </a:t>
            </a:r>
            <a:r>
              <a:rPr lang="en-US" sz="2000" dirty="0">
                <a:solidFill>
                  <a:srgbClr val="C00000"/>
                </a:solidFill>
              </a:rPr>
              <a:t>good it </a:t>
            </a:r>
            <a:r>
              <a:rPr lang="en-US" sz="2000" dirty="0" smtClean="0">
                <a:solidFill>
                  <a:srgbClr val="C00000"/>
                </a:solidFill>
              </a:rPr>
              <a:t>was</a:t>
            </a:r>
          </a:p>
          <a:p>
            <a:pPr algn="ctr"/>
            <a:r>
              <a:rPr lang="en-US" sz="2000" dirty="0" smtClean="0">
                <a:solidFill>
                  <a:schemeClr val="accent6">
                    <a:lumMod val="50000"/>
                  </a:schemeClr>
                </a:solidFill>
              </a:rPr>
              <a:t> </a:t>
            </a:r>
            <a:r>
              <a:rPr lang="en-US" sz="2000" dirty="0">
                <a:solidFill>
                  <a:schemeClr val="accent6">
                    <a:lumMod val="50000"/>
                  </a:schemeClr>
                </a:solidFill>
              </a:rPr>
              <a:t>swimming creatures &amp; birds </a:t>
            </a:r>
          </a:p>
          <a:p>
            <a:pPr algn="ctr"/>
            <a:r>
              <a:rPr lang="en-US" sz="2000" dirty="0">
                <a:solidFill>
                  <a:srgbClr val="C00000"/>
                </a:solidFill>
              </a:rPr>
              <a:t>vs 25- God saw how good it </a:t>
            </a:r>
            <a:r>
              <a:rPr lang="en-US" sz="2000" dirty="0" smtClean="0">
                <a:solidFill>
                  <a:srgbClr val="C00000"/>
                </a:solidFill>
              </a:rPr>
              <a:t>was</a:t>
            </a:r>
          </a:p>
          <a:p>
            <a:pPr algn="ctr"/>
            <a:r>
              <a:rPr lang="en-US" sz="2000" dirty="0" smtClean="0">
                <a:solidFill>
                  <a:schemeClr val="accent6">
                    <a:lumMod val="50000"/>
                  </a:schemeClr>
                </a:solidFill>
              </a:rPr>
              <a:t>cattle</a:t>
            </a:r>
            <a:r>
              <a:rPr lang="en-US" sz="2000" dirty="0">
                <a:solidFill>
                  <a:schemeClr val="accent6">
                    <a:lumMod val="50000"/>
                  </a:schemeClr>
                </a:solidFill>
              </a:rPr>
              <a:t>, creeping things, wild animals </a:t>
            </a:r>
          </a:p>
          <a:p>
            <a:pPr algn="ctr"/>
            <a:r>
              <a:rPr lang="en-US" sz="2000" dirty="0">
                <a:solidFill>
                  <a:srgbClr val="C00000"/>
                </a:solidFill>
              </a:rPr>
              <a:t>vs 31- God looked at </a:t>
            </a:r>
            <a:r>
              <a:rPr lang="en-US" sz="2000" dirty="0">
                <a:solidFill>
                  <a:srgbClr val="CC3300"/>
                </a:solidFill>
              </a:rPr>
              <a:t>everything he had made</a:t>
            </a:r>
            <a:r>
              <a:rPr lang="en-US" sz="2000" dirty="0">
                <a:solidFill>
                  <a:schemeClr val="accent6">
                    <a:lumMod val="50000"/>
                  </a:schemeClr>
                </a:solidFill>
              </a:rPr>
              <a:t>, </a:t>
            </a:r>
            <a:r>
              <a:rPr lang="en-US" sz="2000" dirty="0">
                <a:solidFill>
                  <a:srgbClr val="C00000"/>
                </a:solidFill>
              </a:rPr>
              <a:t>and he found it very good.</a:t>
            </a:r>
          </a:p>
          <a:p>
            <a:endParaRPr lang="en-US" dirty="0"/>
          </a:p>
          <a:p>
            <a:pPr algn="ctr"/>
            <a:r>
              <a:rPr lang="en-US" sz="2200" dirty="0"/>
              <a:t>Each time God saw how good something He had created was, </a:t>
            </a:r>
            <a:r>
              <a:rPr lang="en-US" sz="2200" dirty="0" smtClean="0"/>
              <a:t>it </a:t>
            </a:r>
            <a:r>
              <a:rPr lang="en-US" sz="2200" dirty="0"/>
              <a:t>meant that it was </a:t>
            </a:r>
            <a:r>
              <a:rPr lang="en-US" sz="2200" dirty="0" smtClean="0"/>
              <a:t>                                        in </a:t>
            </a:r>
            <a:r>
              <a:rPr lang="en-US" sz="2200" dirty="0"/>
              <a:t>accordance with God’s will. </a:t>
            </a:r>
          </a:p>
          <a:p>
            <a:pPr algn="ctr"/>
            <a:r>
              <a:rPr lang="en-US" sz="2200" dirty="0" smtClean="0"/>
              <a:t>Because </a:t>
            </a:r>
            <a:r>
              <a:rPr lang="en-US" sz="2200" dirty="0"/>
              <a:t>He loved us even before we were born, God created order to bring us peace and harmony.</a:t>
            </a:r>
          </a:p>
          <a:p>
            <a:endParaRPr lang="en-US" sz="2200" dirty="0"/>
          </a:p>
        </p:txBody>
      </p:sp>
      <p:sp>
        <p:nvSpPr>
          <p:cNvPr id="2" name="TextBox 1">
            <a:extLst>
              <a:ext uri="{FF2B5EF4-FFF2-40B4-BE49-F238E27FC236}">
                <a16:creationId xmlns:a16="http://schemas.microsoft.com/office/drawing/2014/main" id="{87D4AEFA-7B0B-4ECB-D841-9F6C1E31376F}"/>
              </a:ext>
            </a:extLst>
          </p:cNvPr>
          <p:cNvSpPr txBox="1"/>
          <p:nvPr/>
        </p:nvSpPr>
        <p:spPr>
          <a:xfrm>
            <a:off x="4224684" y="165265"/>
            <a:ext cx="3742628" cy="769441"/>
          </a:xfrm>
          <a:prstGeom prst="rect">
            <a:avLst/>
          </a:prstGeom>
          <a:noFill/>
        </p:spPr>
        <p:txBody>
          <a:bodyPr wrap="none" rtlCol="0">
            <a:spAutoFit/>
          </a:bodyPr>
          <a:lstStyle/>
          <a:p>
            <a:r>
              <a:rPr lang="en-US" sz="4400" b="1" dirty="0">
                <a:solidFill>
                  <a:schemeClr val="bg1"/>
                </a:solidFill>
              </a:rPr>
              <a:t>GENESIS 1:4-31</a:t>
            </a:r>
            <a:endParaRPr lang="es-MX" sz="4400" b="1" dirty="0">
              <a:solidFill>
                <a:schemeClr val="bg1"/>
              </a:solidFill>
            </a:endParaRPr>
          </a:p>
        </p:txBody>
      </p:sp>
    </p:spTree>
    <p:extLst>
      <p:ext uri="{BB962C8B-B14F-4D97-AF65-F5344CB8AC3E}">
        <p14:creationId xmlns:p14="http://schemas.microsoft.com/office/powerpoint/2010/main" val="41040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anim calcmode="lin" valueType="num">
                                      <p:cBhvr>
                                        <p:cTn id="4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1000"/>
                                        <p:tgtEl>
                                          <p:spTgt spid="3">
                                            <p:txEl>
                                              <p:pRg st="14" end="14"/>
                                            </p:txEl>
                                          </p:spTgt>
                                        </p:tgtEl>
                                      </p:cBhvr>
                                    </p:animEffect>
                                    <p:anim calcmode="lin" valueType="num">
                                      <p:cBhvr>
                                        <p:cTn id="5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fade">
                                      <p:cBhvr>
                                        <p:cTn id="54" dur="1000"/>
                                        <p:tgtEl>
                                          <p:spTgt spid="3">
                                            <p:txEl>
                                              <p:pRg st="15" end="15"/>
                                            </p:txEl>
                                          </p:spTgt>
                                        </p:tgtEl>
                                      </p:cBhvr>
                                    </p:animEffect>
                                    <p:anim calcmode="lin" valueType="num">
                                      <p:cBhvr>
                                        <p:cTn id="55"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064" y="1306243"/>
            <a:ext cx="6027938" cy="5293757"/>
          </a:xfrm>
          <a:prstGeom prst="rect">
            <a:avLst/>
          </a:prstGeom>
        </p:spPr>
        <p:txBody>
          <a:bodyPr wrap="square">
            <a:spAutoFit/>
          </a:bodyPr>
          <a:lstStyle/>
          <a:p>
            <a:r>
              <a:rPr lang="en-US" sz="2600" dirty="0"/>
              <a:t>Lord Jesus Christ, we entrust our family to You and ask for Your blessing and protection. </a:t>
            </a:r>
          </a:p>
          <a:p>
            <a:endParaRPr lang="en-US" sz="2600" dirty="0"/>
          </a:p>
          <a:p>
            <a:r>
              <a:rPr lang="en-US" sz="2600" dirty="0"/>
              <a:t>We love You Lord Jesus with all our hearts, and we ask that You help our family to become more like the Holy Family.</a:t>
            </a:r>
          </a:p>
          <a:p>
            <a:endParaRPr lang="en-US" sz="2600" dirty="0"/>
          </a:p>
          <a:p>
            <a:r>
              <a:rPr lang="en-US" sz="2600" dirty="0"/>
              <a:t>Help us to be kind, loving, and patient with one another.</a:t>
            </a:r>
          </a:p>
          <a:p>
            <a:endParaRPr lang="en-US" sz="2600" dirty="0"/>
          </a:p>
          <a:p>
            <a:r>
              <a:rPr lang="en-US" sz="2600" dirty="0"/>
              <a:t>Give us all the grace we need to become saints and Your faithful disciples. Amen.</a:t>
            </a:r>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cap="all" baseline="30000" dirty="0">
                <a:solidFill>
                  <a:schemeClr val="bg1"/>
                </a:solidFill>
                <a:latin typeface="Antenna Black" panose="02000505000000020004" pitchFamily="2" charset="0"/>
              </a:rPr>
              <a:t>Opening Prayer</a:t>
            </a:r>
            <a:endParaRPr lang="en-US" sz="5400" cap="all" baseline="30000" dirty="0">
              <a:solidFill>
                <a:schemeClr val="bg1"/>
              </a:solidFill>
              <a:latin typeface="Antenna Black" panose="02000505000000020004" pitchFamily="2" charset="0"/>
            </a:endParaRPr>
          </a:p>
        </p:txBody>
      </p:sp>
      <p:pic>
        <p:nvPicPr>
          <p:cNvPr id="7" name="Picture 6" descr="A religious painting of a person holding a book&#10;&#10;Description automatically generated">
            <a:extLst>
              <a:ext uri="{FF2B5EF4-FFF2-40B4-BE49-F238E27FC236}">
                <a16:creationId xmlns:a16="http://schemas.microsoft.com/office/drawing/2014/main" id="{4500D5F7-F580-55B7-6C2E-761DE3E491BF}"/>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 xmlns:a1611="http://schemas.microsoft.com/office/drawing/2016/11/main" r:id="rId3"/>
              </a:ext>
            </a:extLst>
          </a:blip>
          <a:stretch>
            <a:fillRect/>
          </a:stretch>
        </p:blipFill>
        <p:spPr>
          <a:xfrm>
            <a:off x="7293977" y="175846"/>
            <a:ext cx="4989583" cy="6858000"/>
          </a:xfrm>
          <a:prstGeom prst="rect">
            <a:avLst/>
          </a:prstGeom>
        </p:spPr>
      </p:pic>
      <p:sp>
        <p:nvSpPr>
          <p:cNvPr id="8" name="TextBox 7">
            <a:extLst>
              <a:ext uri="{FF2B5EF4-FFF2-40B4-BE49-F238E27FC236}">
                <a16:creationId xmlns:a16="http://schemas.microsoft.com/office/drawing/2014/main" id="{5769035C-E93A-A19F-FB99-C052C9EB16A4}"/>
              </a:ext>
            </a:extLst>
          </p:cNvPr>
          <p:cNvSpPr txBox="1"/>
          <p:nvPr/>
        </p:nvSpPr>
        <p:spPr>
          <a:xfrm>
            <a:off x="7293977" y="7033846"/>
            <a:ext cx="4989583" cy="230832"/>
          </a:xfrm>
          <a:prstGeom prst="rect">
            <a:avLst/>
          </a:prstGeom>
          <a:noFill/>
        </p:spPr>
        <p:txBody>
          <a:bodyPr wrap="square" rtlCol="0">
            <a:spAutoFit/>
          </a:bodyPr>
          <a:lstStyle/>
          <a:p>
            <a:r>
              <a:rPr lang="en-US" sz="900">
                <a:hlinkClick r:id="rId3" tooltip="https://www.pngall.com/jesus-christ-p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41DA39B8-4EB2-B529-D466-6221FF6B912D}"/>
              </a:ext>
            </a:extLst>
          </p:cNvPr>
          <p:cNvSpPr txBox="1"/>
          <p:nvPr/>
        </p:nvSpPr>
        <p:spPr>
          <a:xfrm>
            <a:off x="357868" y="2024743"/>
            <a:ext cx="5983062" cy="3416320"/>
          </a:xfrm>
          <a:prstGeom prst="rect">
            <a:avLst/>
          </a:prstGeom>
          <a:noFill/>
        </p:spPr>
        <p:txBody>
          <a:bodyPr wrap="square" rtlCol="0">
            <a:spAutoFit/>
          </a:bodyPr>
          <a:lstStyle/>
          <a:p>
            <a:pPr algn="ctr"/>
            <a:r>
              <a:rPr lang="en-US" sz="4800" b="1" dirty="0">
                <a:solidFill>
                  <a:schemeClr val="accent6">
                    <a:lumMod val="50000"/>
                  </a:schemeClr>
                </a:solidFill>
              </a:rPr>
              <a:t> </a:t>
            </a:r>
            <a:r>
              <a:rPr lang="en-US" sz="7200" b="1" dirty="0">
                <a:solidFill>
                  <a:schemeClr val="accent6">
                    <a:lumMod val="50000"/>
                  </a:schemeClr>
                </a:solidFill>
              </a:rPr>
              <a:t>God rested on the </a:t>
            </a:r>
            <a:endParaRPr lang="en-US" sz="7200" b="1" dirty="0" smtClean="0">
              <a:solidFill>
                <a:schemeClr val="accent6">
                  <a:lumMod val="50000"/>
                </a:schemeClr>
              </a:solidFill>
            </a:endParaRPr>
          </a:p>
          <a:p>
            <a:pPr algn="ctr"/>
            <a:r>
              <a:rPr lang="en-US" sz="7200" b="1" dirty="0" smtClean="0">
                <a:solidFill>
                  <a:schemeClr val="accent6">
                    <a:lumMod val="50000"/>
                  </a:schemeClr>
                </a:solidFill>
              </a:rPr>
              <a:t>Seventh Day!</a:t>
            </a:r>
            <a:endParaRPr lang="en-US" sz="7200" dirty="0">
              <a:solidFill>
                <a:schemeClr val="accent6">
                  <a:lumMod val="50000"/>
                </a:schemeClr>
              </a:solidFill>
            </a:endParaRPr>
          </a:p>
        </p:txBody>
      </p:sp>
      <p:sp>
        <p:nvSpPr>
          <p:cNvPr id="2" name="TextBox 1"/>
          <p:cNvSpPr txBox="1"/>
          <p:nvPr/>
        </p:nvSpPr>
        <p:spPr>
          <a:xfrm>
            <a:off x="4224684" y="196284"/>
            <a:ext cx="3742628" cy="769441"/>
          </a:xfrm>
          <a:prstGeom prst="rect">
            <a:avLst/>
          </a:prstGeom>
          <a:noFill/>
        </p:spPr>
        <p:txBody>
          <a:bodyPr wrap="none" rtlCol="0">
            <a:spAutoFit/>
          </a:bodyPr>
          <a:lstStyle/>
          <a:p>
            <a:r>
              <a:rPr lang="en-US" sz="4400" b="1" dirty="0">
                <a:solidFill>
                  <a:schemeClr val="bg1"/>
                </a:solidFill>
              </a:rPr>
              <a:t>GENESIS 2:1-41</a:t>
            </a:r>
            <a:endParaRPr lang="es-MX" sz="4400" b="1" dirty="0">
              <a:solidFill>
                <a:schemeClr val="bg1"/>
              </a:solidFill>
            </a:endParaRPr>
          </a:p>
        </p:txBody>
      </p:sp>
      <p:pic>
        <p:nvPicPr>
          <p:cNvPr id="7" name="Picture 6" descr="A drawing of a person sitting on a globe&#10;&#10;Description automatically generated">
            <a:extLst>
              <a:ext uri="{FF2B5EF4-FFF2-40B4-BE49-F238E27FC236}">
                <a16:creationId xmlns:a16="http://schemas.microsoft.com/office/drawing/2014/main" id="{8E6BE66C-DAAF-B18A-FFF3-48B7DCB67C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3200" y="1274808"/>
            <a:ext cx="5513614" cy="5513614"/>
          </a:xfrm>
          <a:prstGeom prst="rect">
            <a:avLst/>
          </a:prstGeom>
        </p:spPr>
      </p:pic>
    </p:spTree>
    <p:extLst>
      <p:ext uri="{BB962C8B-B14F-4D97-AF65-F5344CB8AC3E}">
        <p14:creationId xmlns:p14="http://schemas.microsoft.com/office/powerpoint/2010/main" val="175346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41DA39B8-4EB2-B529-D466-6221FF6B912D}"/>
              </a:ext>
            </a:extLst>
          </p:cNvPr>
          <p:cNvSpPr txBox="1"/>
          <p:nvPr/>
        </p:nvSpPr>
        <p:spPr>
          <a:xfrm>
            <a:off x="107576" y="1078524"/>
            <a:ext cx="7066947" cy="6001643"/>
          </a:xfrm>
          <a:prstGeom prst="rect">
            <a:avLst/>
          </a:prstGeom>
          <a:noFill/>
        </p:spPr>
        <p:txBody>
          <a:bodyPr wrap="square" rtlCol="0">
            <a:spAutoFit/>
          </a:bodyPr>
          <a:lstStyle/>
          <a:p>
            <a:pPr algn="ctr"/>
            <a:r>
              <a:rPr lang="en-US" sz="2000" i="1" dirty="0">
                <a:solidFill>
                  <a:srgbClr val="C00000"/>
                </a:solidFill>
              </a:rPr>
              <a:t>“Come to me, all you who labor and are burdened, </a:t>
            </a:r>
            <a:r>
              <a:rPr lang="en-US" sz="2000" i="1" dirty="0" smtClean="0">
                <a:solidFill>
                  <a:srgbClr val="C00000"/>
                </a:solidFill>
              </a:rPr>
              <a:t>                       and </a:t>
            </a:r>
            <a:r>
              <a:rPr lang="en-US" sz="2000" i="1" dirty="0">
                <a:solidFill>
                  <a:srgbClr val="C00000"/>
                </a:solidFill>
              </a:rPr>
              <a:t>I will give you rest. </a:t>
            </a:r>
            <a:r>
              <a:rPr lang="en-US" sz="2000" i="1" dirty="0" smtClean="0">
                <a:solidFill>
                  <a:srgbClr val="C00000"/>
                </a:solidFill>
              </a:rPr>
              <a:t>                                                                        Take </a:t>
            </a:r>
            <a:r>
              <a:rPr lang="en-US" sz="2000" i="1" dirty="0">
                <a:solidFill>
                  <a:srgbClr val="C00000"/>
                </a:solidFill>
              </a:rPr>
              <a:t>my yoke upon you and learn from me, </a:t>
            </a:r>
            <a:r>
              <a:rPr lang="en-US" sz="2000" i="1" dirty="0" smtClean="0">
                <a:solidFill>
                  <a:srgbClr val="C00000"/>
                </a:solidFill>
              </a:rPr>
              <a:t>                                      for </a:t>
            </a:r>
            <a:r>
              <a:rPr lang="en-US" sz="2000" i="1" dirty="0">
                <a:solidFill>
                  <a:srgbClr val="C00000"/>
                </a:solidFill>
              </a:rPr>
              <a:t>I am meek and humble of heart; </a:t>
            </a:r>
            <a:r>
              <a:rPr lang="en-US" sz="2000" i="1" dirty="0" smtClean="0">
                <a:solidFill>
                  <a:srgbClr val="C00000"/>
                </a:solidFill>
              </a:rPr>
              <a:t>                                                  and </a:t>
            </a:r>
            <a:r>
              <a:rPr lang="en-US" sz="2000" i="1" dirty="0">
                <a:solidFill>
                  <a:srgbClr val="C00000"/>
                </a:solidFill>
              </a:rPr>
              <a:t>you will find rest for yourselves. </a:t>
            </a:r>
            <a:r>
              <a:rPr lang="en-US" sz="2000" i="1" dirty="0" smtClean="0">
                <a:solidFill>
                  <a:srgbClr val="C00000"/>
                </a:solidFill>
              </a:rPr>
              <a:t>                                                  For </a:t>
            </a:r>
            <a:r>
              <a:rPr lang="en-US" sz="2000" i="1" dirty="0">
                <a:solidFill>
                  <a:srgbClr val="C00000"/>
                </a:solidFill>
              </a:rPr>
              <a:t>my yoke is easy, and my burden light</a:t>
            </a:r>
            <a:r>
              <a:rPr lang="en-US" sz="2000" i="1" dirty="0" smtClean="0">
                <a:solidFill>
                  <a:srgbClr val="C00000"/>
                </a:solidFill>
              </a:rPr>
              <a:t>.”                              Matthew </a:t>
            </a:r>
            <a:r>
              <a:rPr lang="en-US" sz="2000" i="1" dirty="0">
                <a:solidFill>
                  <a:srgbClr val="C00000"/>
                </a:solidFill>
              </a:rPr>
              <a:t>11:28-30</a:t>
            </a:r>
          </a:p>
          <a:p>
            <a:endParaRPr lang="en-US" sz="2000" dirty="0">
              <a:solidFill>
                <a:srgbClr val="C00000"/>
              </a:solidFill>
            </a:endParaRPr>
          </a:p>
          <a:p>
            <a:r>
              <a:rPr lang="en-US" dirty="0"/>
              <a:t>As we read in the Bible, part of God’s loving order for His children is to rest on and to keep holy the sabbath day. God waits for us to be with Him every day, but He especially longs for us to spend time with Him on the Lord’s Day. </a:t>
            </a:r>
            <a:endParaRPr lang="en-US" dirty="0" smtClean="0"/>
          </a:p>
          <a:p>
            <a:endParaRPr lang="en-US" dirty="0"/>
          </a:p>
          <a:p>
            <a:r>
              <a:rPr lang="en-US" dirty="0" smtClean="0"/>
              <a:t>This </a:t>
            </a:r>
            <a:r>
              <a:rPr lang="en-US" dirty="0"/>
              <a:t>is out of His infinite love for us, because God, who is all knowing, sees how difficult our lives can be and how greatly we need His grace to keep going and stop to rest in His arms.</a:t>
            </a:r>
          </a:p>
          <a:p>
            <a:endParaRPr lang="en-US" dirty="0"/>
          </a:p>
          <a:p>
            <a:pPr marL="285750" lvl="0" indent="-285750">
              <a:buFont typeface="Arial" panose="020B0604020202020204" pitchFamily="34" charset="0"/>
              <a:buChar char="•"/>
            </a:pPr>
            <a:r>
              <a:rPr lang="en-US" sz="2000" b="1" i="1" dirty="0"/>
              <a:t>How does your family keep holy the Lord’s Day? </a:t>
            </a:r>
          </a:p>
          <a:p>
            <a:pPr marL="285750" lvl="0" indent="-285750">
              <a:buFont typeface="Arial" panose="020B0604020202020204" pitchFamily="34" charset="0"/>
              <a:buChar char="•"/>
            </a:pPr>
            <a:r>
              <a:rPr lang="en-US" sz="2000" b="1" i="1" dirty="0"/>
              <a:t>What else can your family do to </a:t>
            </a:r>
            <a:r>
              <a:rPr lang="en-US" sz="2000" b="1" i="1" dirty="0" smtClean="0"/>
              <a:t>keep </a:t>
            </a:r>
            <a:r>
              <a:rPr lang="en-US" sz="2000" b="1" i="1" dirty="0"/>
              <a:t>holy the </a:t>
            </a:r>
            <a:r>
              <a:rPr lang="en-US" sz="2000" b="1" i="1" dirty="0" smtClean="0"/>
              <a:t>Lord’s </a:t>
            </a:r>
            <a:r>
              <a:rPr lang="en-US" sz="2000" b="1" i="1" dirty="0"/>
              <a:t>Day?</a:t>
            </a:r>
          </a:p>
          <a:p>
            <a:endParaRPr lang="en-US" sz="2200" i="1" dirty="0">
              <a:solidFill>
                <a:srgbClr val="C00000"/>
              </a:solidFill>
            </a:endParaRPr>
          </a:p>
        </p:txBody>
      </p:sp>
      <p:sp>
        <p:nvSpPr>
          <p:cNvPr id="2" name="TextBox 1"/>
          <p:cNvSpPr txBox="1"/>
          <p:nvPr/>
        </p:nvSpPr>
        <p:spPr>
          <a:xfrm>
            <a:off x="2067910" y="154541"/>
            <a:ext cx="8056180" cy="769441"/>
          </a:xfrm>
          <a:prstGeom prst="rect">
            <a:avLst/>
          </a:prstGeom>
          <a:noFill/>
        </p:spPr>
        <p:txBody>
          <a:bodyPr wrap="none" rtlCol="0">
            <a:spAutoFit/>
          </a:bodyPr>
          <a:lstStyle/>
          <a:p>
            <a:r>
              <a:rPr lang="en-US" sz="4400" b="1" dirty="0">
                <a:solidFill>
                  <a:schemeClr val="bg1"/>
                </a:solidFill>
              </a:rPr>
              <a:t>FAMILY CONVERSATION/ACTIVITY</a:t>
            </a:r>
            <a:endParaRPr lang="es-MX" sz="4400" b="1" dirty="0">
              <a:solidFill>
                <a:schemeClr val="bg1"/>
              </a:solidFill>
            </a:endParaRPr>
          </a:p>
        </p:txBody>
      </p:sp>
      <p:pic>
        <p:nvPicPr>
          <p:cNvPr id="6" name="Picture 5" descr="A person with long hair and a white robe&#10;&#10;Description automatically generated">
            <a:extLst>
              <a:ext uri="{FF2B5EF4-FFF2-40B4-BE49-F238E27FC236}">
                <a16:creationId xmlns:a16="http://schemas.microsoft.com/office/drawing/2014/main" id="{1DCAA831-427B-D059-F285-B5626B9D4165}"/>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 xmlns:a1611="http://schemas.microsoft.com/office/drawing/2016/11/main" r:id="rId3"/>
              </a:ext>
            </a:extLst>
          </a:blip>
          <a:stretch>
            <a:fillRect/>
          </a:stretch>
        </p:blipFill>
        <p:spPr>
          <a:xfrm>
            <a:off x="7003325" y="-398585"/>
            <a:ext cx="7256585" cy="7256585"/>
          </a:xfrm>
          <a:prstGeom prst="rect">
            <a:avLst/>
          </a:prstGeom>
        </p:spPr>
      </p:pic>
    </p:spTree>
    <p:extLst>
      <p:ext uri="{BB962C8B-B14F-4D97-AF65-F5344CB8AC3E}">
        <p14:creationId xmlns:p14="http://schemas.microsoft.com/office/powerpoint/2010/main" val="270471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extBox 1"/>
          <p:cNvSpPr txBox="1"/>
          <p:nvPr/>
        </p:nvSpPr>
        <p:spPr>
          <a:xfrm>
            <a:off x="3696304" y="154541"/>
            <a:ext cx="4799391" cy="769441"/>
          </a:xfrm>
          <a:prstGeom prst="rect">
            <a:avLst/>
          </a:prstGeom>
          <a:noFill/>
        </p:spPr>
        <p:txBody>
          <a:bodyPr wrap="none" rtlCol="0">
            <a:spAutoFit/>
          </a:bodyPr>
          <a:lstStyle/>
          <a:p>
            <a:r>
              <a:rPr lang="en-US" sz="4400" b="1" dirty="0">
                <a:solidFill>
                  <a:schemeClr val="bg1"/>
                </a:solidFill>
              </a:rPr>
              <a:t>CREATION ACTIVITY</a:t>
            </a:r>
            <a:endParaRPr lang="es-MX" sz="4400" b="1" dirty="0">
              <a:solidFill>
                <a:schemeClr val="bg1"/>
              </a:solidFill>
            </a:endParaRPr>
          </a:p>
        </p:txBody>
      </p:sp>
      <p:pic>
        <p:nvPicPr>
          <p:cNvPr id="7" name="Picture 6">
            <a:extLst>
              <a:ext uri="{FF2B5EF4-FFF2-40B4-BE49-F238E27FC236}">
                <a16:creationId xmlns:a16="http://schemas.microsoft.com/office/drawing/2014/main" id="{3B4E8F0B-19DC-DC9F-8F88-88CA5C2FE7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223" y="1930193"/>
            <a:ext cx="5207725" cy="3805634"/>
          </a:xfrm>
          <a:prstGeom prst="rect">
            <a:avLst/>
          </a:prstGeom>
        </p:spPr>
      </p:pic>
      <p:pic>
        <p:nvPicPr>
          <p:cNvPr id="9" name="Picture 8">
            <a:extLst>
              <a:ext uri="{FF2B5EF4-FFF2-40B4-BE49-F238E27FC236}">
                <a16:creationId xmlns:a16="http://schemas.microsoft.com/office/drawing/2014/main" id="{4C74A3F6-A69F-0995-2FAD-4F928C580B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991"/>
          <a:stretch/>
        </p:blipFill>
        <p:spPr>
          <a:xfrm>
            <a:off x="6367641" y="1930193"/>
            <a:ext cx="5319263" cy="3756144"/>
          </a:xfrm>
          <a:prstGeom prst="rect">
            <a:avLst/>
          </a:prstGeom>
        </p:spPr>
      </p:pic>
    </p:spTree>
    <p:extLst>
      <p:ext uri="{BB962C8B-B14F-4D97-AF65-F5344CB8AC3E}">
        <p14:creationId xmlns:p14="http://schemas.microsoft.com/office/powerpoint/2010/main" val="2301183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extBox 1"/>
          <p:cNvSpPr txBox="1"/>
          <p:nvPr/>
        </p:nvSpPr>
        <p:spPr>
          <a:xfrm>
            <a:off x="3696304" y="154541"/>
            <a:ext cx="4515339" cy="769441"/>
          </a:xfrm>
          <a:prstGeom prst="rect">
            <a:avLst/>
          </a:prstGeom>
          <a:noFill/>
        </p:spPr>
        <p:txBody>
          <a:bodyPr wrap="none" rtlCol="0">
            <a:spAutoFit/>
          </a:bodyPr>
          <a:lstStyle/>
          <a:p>
            <a:r>
              <a:rPr lang="en-US" sz="4400" b="1" dirty="0">
                <a:solidFill>
                  <a:schemeClr val="bg1"/>
                </a:solidFill>
              </a:rPr>
              <a:t>MISSION ACTIVITY</a:t>
            </a:r>
            <a:endParaRPr lang="es-MX" sz="4400" b="1" dirty="0">
              <a:solidFill>
                <a:schemeClr val="bg1"/>
              </a:solidFill>
            </a:endParaRPr>
          </a:p>
        </p:txBody>
      </p:sp>
      <p:sp>
        <p:nvSpPr>
          <p:cNvPr id="3" name="TextBox 2">
            <a:extLst>
              <a:ext uri="{FF2B5EF4-FFF2-40B4-BE49-F238E27FC236}">
                <a16:creationId xmlns:a16="http://schemas.microsoft.com/office/drawing/2014/main" id="{C83595FB-DA2E-D3C9-25E6-3DFA73394025}"/>
              </a:ext>
            </a:extLst>
          </p:cNvPr>
          <p:cNvSpPr txBox="1"/>
          <p:nvPr/>
        </p:nvSpPr>
        <p:spPr>
          <a:xfrm>
            <a:off x="128954" y="1230923"/>
            <a:ext cx="11934092" cy="5513945"/>
          </a:xfrm>
          <a:prstGeom prst="rect">
            <a:avLst/>
          </a:prstGeom>
          <a:noFill/>
        </p:spPr>
        <p:txBody>
          <a:bodyPr wrap="square" rtlCol="0">
            <a:spAutoFit/>
          </a:bodyPr>
          <a:lstStyle/>
          <a:p>
            <a:pPr marL="0" marR="0">
              <a:lnSpc>
                <a:spcPct val="107000"/>
              </a:lnSpc>
              <a:spcBef>
                <a:spcPts val="0"/>
              </a:spcBef>
              <a:spcAft>
                <a:spcPts val="800"/>
              </a:spcAft>
            </a:pPr>
            <a:endParaRPr lang="en-US"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Your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Family At-Home Mission is to:</a:t>
            </a:r>
          </a:p>
          <a:p>
            <a:pPr marL="342900" marR="0" lvl="0" indent="-342900">
              <a:lnSpc>
                <a:spcPct val="107000"/>
              </a:lnSpc>
              <a:spcBef>
                <a:spcPts val="0"/>
              </a:spcBef>
              <a:spcAft>
                <a:spcPts val="0"/>
              </a:spcAft>
              <a:buFont typeface="+mj-lt"/>
              <a:buAutoNum type="romanLcPeriod"/>
            </a:pPr>
            <a:r>
              <a:rPr lang="en-US" dirty="0">
                <a:effectLst/>
                <a:latin typeface="Calibri" panose="020F0502020204030204" pitchFamily="34" charset="0"/>
                <a:ea typeface="Calibri" panose="020F0502020204030204" pitchFamily="34" charset="0"/>
                <a:cs typeface="Times New Roman" panose="02020603050405020304" pitchFamily="18" charset="0"/>
              </a:rPr>
              <a:t>Watch the videos about The Creation Story and Adam and Eve and All Saints Day</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lvl="0" indent="-400050">
              <a:lnSpc>
                <a:spcPct val="107000"/>
              </a:lnSpc>
              <a:spcBef>
                <a:spcPts val="0"/>
              </a:spcBef>
              <a:spcAft>
                <a:spcPts val="0"/>
              </a:spcAft>
              <a:buAutoNum type="romanLcPeriod" startAt="2"/>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This </a:t>
            </a:r>
            <a:r>
              <a:rPr lang="en-US" dirty="0">
                <a:effectLst/>
                <a:latin typeface="Calibri" panose="020F0502020204030204" pitchFamily="34" charset="0"/>
                <a:ea typeface="Calibri" panose="020F0502020204030204" pitchFamily="34" charset="0"/>
                <a:cs typeface="Times New Roman" panose="02020603050405020304" pitchFamily="18" charset="0"/>
              </a:rPr>
              <a:t>is the month of the Rosary, so place your family rosary on your home altar next to your family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bible.</a:t>
            </a:r>
          </a:p>
          <a:p>
            <a:pPr marL="400050" marR="0" lvl="0" indent="-400050">
              <a:lnSpc>
                <a:spcPct val="107000"/>
              </a:lnSpc>
              <a:spcBef>
                <a:spcPts val="0"/>
              </a:spcBef>
              <a:spcAft>
                <a:spcPts val="0"/>
              </a:spcAft>
              <a:buAutoNum type="romanLcPeriod" startAt="2"/>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00050" marR="0" lvl="0" indent="-400050">
              <a:lnSpc>
                <a:spcPct val="107000"/>
              </a:lnSpc>
              <a:spcBef>
                <a:spcPts val="0"/>
              </a:spcBef>
              <a:spcAft>
                <a:spcPts val="0"/>
              </a:spcAft>
              <a:buAutoNum type="romanLcPeriod" startAt="2"/>
            </a:pPr>
            <a:r>
              <a:rPr lang="en-US" dirty="0" smtClean="0">
                <a:effectLst/>
                <a:latin typeface="Calibri" panose="020F0502020204030204" pitchFamily="34" charset="0"/>
                <a:ea typeface="Calibri" panose="020F0502020204030204" pitchFamily="34" charset="0"/>
                <a:cs typeface="Times New Roman" panose="02020603050405020304" pitchFamily="18" charset="0"/>
              </a:rPr>
              <a:t>On </a:t>
            </a:r>
            <a:r>
              <a:rPr lang="en-US" dirty="0">
                <a:effectLst/>
                <a:latin typeface="Calibri" panose="020F0502020204030204" pitchFamily="34" charset="0"/>
                <a:ea typeface="Calibri" panose="020F0502020204030204" pitchFamily="34" charset="0"/>
                <a:cs typeface="Times New Roman" panose="02020603050405020304" pitchFamily="18" charset="0"/>
              </a:rPr>
              <a:t>November 1st, All Saints Day, we celebrate and show God that we are grateful for the saints who are in Heaven and for all the help they give us. Choose an activity from the video to do with your family or join another family and make it a special event! &amp;/or Choose a book about a favorite saint and read it together at dinner or before bedtime.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00050" marR="0" lvl="0" indent="-400050">
              <a:lnSpc>
                <a:spcPct val="107000"/>
              </a:lnSpc>
              <a:spcBef>
                <a:spcPts val="0"/>
              </a:spcBef>
              <a:spcAft>
                <a:spcPts val="0"/>
              </a:spcAft>
              <a:buAutoNum type="romanLcPeriod" startAt="2"/>
            </a:pP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400050" marR="0" lvl="0" indent="-400050">
              <a:lnSpc>
                <a:spcPct val="107000"/>
              </a:lnSpc>
              <a:spcBef>
                <a:spcPts val="0"/>
              </a:spcBef>
              <a:spcAft>
                <a:spcPts val="0"/>
              </a:spcAft>
              <a:buAutoNum type="romanLcPeriod" startAt="2"/>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To </a:t>
            </a:r>
            <a:r>
              <a:rPr lang="en-US" dirty="0">
                <a:effectLst/>
                <a:latin typeface="Calibri" panose="020F0502020204030204" pitchFamily="34" charset="0"/>
                <a:ea typeface="Calibri" panose="020F0502020204030204" pitchFamily="34" charset="0"/>
                <a:cs typeface="Times New Roman" panose="02020603050405020304" pitchFamily="18" charset="0"/>
              </a:rPr>
              <a:t>prepare for All Souls Day, find a picture of a family member or friend of the family who has died that you would like us all to pray for during Week 3 and on All Soul’s Day, or draw a picture of that person if you don’t have a photo. Place the photo or picture on your home altar/prayer corner. Bring the picture to the Week 3 gathering.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00050" marR="0" lvl="0" indent="-400050">
              <a:lnSpc>
                <a:spcPct val="107000"/>
              </a:lnSpc>
              <a:spcBef>
                <a:spcPts val="0"/>
              </a:spcBef>
              <a:spcAft>
                <a:spcPts val="0"/>
              </a:spcAft>
              <a:buAutoNum type="romanLcPeriod" startAt="2"/>
            </a:pP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400050" marR="0" lvl="0" indent="-400050">
              <a:lnSpc>
                <a:spcPct val="107000"/>
              </a:lnSpc>
              <a:spcBef>
                <a:spcPts val="0"/>
              </a:spcBef>
              <a:spcAft>
                <a:spcPts val="0"/>
              </a:spcAft>
              <a:buAutoNum type="romanLcPeriod" startAt="2"/>
            </a:pPr>
            <a:r>
              <a:rPr lang="en-US" dirty="0" smtClean="0">
                <a:effectLst/>
                <a:latin typeface="Calibri" panose="020F0502020204030204" pitchFamily="34" charset="0"/>
                <a:ea typeface="Calibri" panose="020F0502020204030204" pitchFamily="34" charset="0"/>
                <a:cs typeface="Times New Roman" panose="02020603050405020304" pitchFamily="18" charset="0"/>
              </a:rPr>
              <a:t>Gather </a:t>
            </a:r>
            <a:r>
              <a:rPr lang="en-US" dirty="0">
                <a:effectLst/>
                <a:latin typeface="Calibri" panose="020F0502020204030204" pitchFamily="34" charset="0"/>
                <a:ea typeface="Calibri" panose="020F0502020204030204" pitchFamily="34" charset="0"/>
                <a:cs typeface="Times New Roman" panose="02020603050405020304" pitchFamily="18" charset="0"/>
              </a:rPr>
              <a:t>in your prayer space/around your home altar as a family. Take a moment to be silent with God together, and say a prayer for your family member or family friend, and for one another. Then end by praying a decade of the Rosary.</a:t>
            </a:r>
          </a:p>
          <a:p>
            <a:endParaRPr lang="en-US" dirty="0"/>
          </a:p>
        </p:txBody>
      </p:sp>
    </p:spTree>
    <p:extLst>
      <p:ext uri="{BB962C8B-B14F-4D97-AF65-F5344CB8AC3E}">
        <p14:creationId xmlns:p14="http://schemas.microsoft.com/office/powerpoint/2010/main" val="3968804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ainting of a person holding a sphere&#10;&#10;Description automatically generated">
            <a:extLst>
              <a:ext uri="{FF2B5EF4-FFF2-40B4-BE49-F238E27FC236}">
                <a16:creationId xmlns:a16="http://schemas.microsoft.com/office/drawing/2014/main" id="{A70526F7-85CC-CEC0-C634-33064415AB1D}"/>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 xmlns:a1611="http://schemas.microsoft.com/office/drawing/2016/11/main" r:id="rId3"/>
              </a:ext>
            </a:extLst>
          </a:blip>
          <a:srcRect/>
          <a:stretch/>
        </p:blipFill>
        <p:spPr>
          <a:xfrm>
            <a:off x="1"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747413" y="-214978"/>
            <a:ext cx="3822189" cy="1899912"/>
          </a:xfrm>
          <a:prstGeom prst="rect">
            <a:avLst/>
          </a:prstGeom>
        </p:spPr>
        <p:txBody>
          <a:bodyPr vert="horz" lIns="91440" tIns="45720" rIns="91440" bIns="45720" rtlCol="0" anchor="ctr">
            <a:normAutofit/>
          </a:bodyPr>
          <a:lstStyle/>
          <a:p>
            <a:pPr marR="0">
              <a:lnSpc>
                <a:spcPct val="90000"/>
              </a:lnSpc>
              <a:spcBef>
                <a:spcPct val="0"/>
              </a:spcBef>
              <a:spcAft>
                <a:spcPts val="800"/>
              </a:spcAft>
            </a:pPr>
            <a:r>
              <a:rPr lang="en-US" sz="6000" dirty="0">
                <a:effectLst/>
                <a:latin typeface="+mj-lt"/>
                <a:ea typeface="+mj-ea"/>
                <a:cs typeface="+mj-cs"/>
              </a:rPr>
              <a:t>Dear God</a:t>
            </a:r>
            <a:r>
              <a:rPr lang="en-US" sz="4000" dirty="0">
                <a:effectLst/>
                <a:latin typeface="+mj-lt"/>
                <a:ea typeface="+mj-ea"/>
                <a:cs typeface="+mj-cs"/>
              </a:rPr>
              <a:t>, </a:t>
            </a:r>
          </a:p>
        </p:txBody>
      </p:sp>
      <p:sp>
        <p:nvSpPr>
          <p:cNvPr id="2" name="TextBox 1">
            <a:extLst>
              <a:ext uri="{FF2B5EF4-FFF2-40B4-BE49-F238E27FC236}">
                <a16:creationId xmlns:a16="http://schemas.microsoft.com/office/drawing/2014/main" id="{BBAC3287-4135-516E-3C31-54889FD3F0D8}"/>
              </a:ext>
            </a:extLst>
          </p:cNvPr>
          <p:cNvSpPr txBox="1"/>
          <p:nvPr/>
        </p:nvSpPr>
        <p:spPr>
          <a:xfrm>
            <a:off x="6774426" y="1313912"/>
            <a:ext cx="5132439" cy="5544088"/>
          </a:xfrm>
          <a:prstGeom prst="rect">
            <a:avLst/>
          </a:prstGeom>
        </p:spPr>
        <p:txBody>
          <a:bodyPr vert="horz" lIns="91440" tIns="45720" rIns="91440" bIns="45720" rtlCol="0">
            <a:normAutofit/>
          </a:bodyPr>
          <a:lstStyle/>
          <a:p>
            <a:pPr marR="0">
              <a:lnSpc>
                <a:spcPct val="90000"/>
              </a:lnSpc>
              <a:spcBef>
                <a:spcPts val="0"/>
              </a:spcBef>
              <a:spcAft>
                <a:spcPts val="800"/>
              </a:spcAft>
            </a:pPr>
            <a:r>
              <a:rPr lang="en-US" sz="2000" b="1" dirty="0">
                <a:effectLst/>
              </a:rPr>
              <a:t>You are the fount of all blessings, </a:t>
            </a:r>
            <a:r>
              <a:rPr lang="en-US" sz="2000" b="1" dirty="0" smtClean="0">
                <a:effectLst/>
              </a:rPr>
              <a:t>              source </a:t>
            </a:r>
            <a:r>
              <a:rPr lang="en-US" sz="2000" b="1" dirty="0">
                <a:effectLst/>
              </a:rPr>
              <a:t>of all life, and giver of all grace:         </a:t>
            </a:r>
          </a:p>
          <a:p>
            <a:pPr marR="0">
              <a:lnSpc>
                <a:spcPct val="90000"/>
              </a:lnSpc>
              <a:spcBef>
                <a:spcPts val="0"/>
              </a:spcBef>
              <a:spcAft>
                <a:spcPts val="800"/>
              </a:spcAft>
            </a:pPr>
            <a:r>
              <a:rPr lang="en-US" sz="2000" b="1" dirty="0">
                <a:effectLst/>
              </a:rPr>
              <a:t>We thank You for the gift of life: for air, food, and water; for the love of family and friends; for all the things without which we couldn’t continue to live.        </a:t>
            </a:r>
          </a:p>
          <a:p>
            <a:pPr marR="0">
              <a:lnSpc>
                <a:spcPct val="90000"/>
              </a:lnSpc>
              <a:spcBef>
                <a:spcPts val="0"/>
              </a:spcBef>
              <a:spcAft>
                <a:spcPts val="800"/>
              </a:spcAft>
            </a:pPr>
            <a:r>
              <a:rPr lang="en-US" sz="2000" b="1" dirty="0">
                <a:effectLst/>
              </a:rPr>
              <a:t>We thank You for the mystery of creation: </a:t>
            </a:r>
            <a:r>
              <a:rPr lang="en-US" sz="2000" b="1" dirty="0" smtClean="0">
                <a:effectLst/>
              </a:rPr>
              <a:t>    for </a:t>
            </a:r>
            <a:r>
              <a:rPr lang="en-US" sz="2000" b="1" dirty="0">
                <a:effectLst/>
              </a:rPr>
              <a:t>the beauty that the eye can see, </a:t>
            </a:r>
            <a:r>
              <a:rPr lang="en-US" sz="2000" b="1" dirty="0" smtClean="0">
                <a:effectLst/>
              </a:rPr>
              <a:t>               for </a:t>
            </a:r>
            <a:r>
              <a:rPr lang="en-US" sz="2000" b="1" dirty="0">
                <a:effectLst/>
              </a:rPr>
              <a:t>the marvels that the ear can hear, </a:t>
            </a:r>
            <a:r>
              <a:rPr lang="en-US" sz="2000" b="1" dirty="0" smtClean="0">
                <a:effectLst/>
              </a:rPr>
              <a:t>            for </a:t>
            </a:r>
            <a:r>
              <a:rPr lang="en-US" sz="2000" b="1" dirty="0">
                <a:effectLst/>
              </a:rPr>
              <a:t>all the amazing mysteries that fill the universe with wonder. </a:t>
            </a:r>
            <a:r>
              <a:rPr lang="en-US" sz="2000" b="1" dirty="0" smtClean="0">
                <a:effectLst/>
              </a:rPr>
              <a:t>                                        </a:t>
            </a:r>
          </a:p>
          <a:p>
            <a:pPr marR="0">
              <a:lnSpc>
                <a:spcPct val="90000"/>
              </a:lnSpc>
              <a:spcBef>
                <a:spcPts val="0"/>
              </a:spcBef>
              <a:spcAft>
                <a:spcPts val="800"/>
              </a:spcAft>
            </a:pPr>
            <a:r>
              <a:rPr lang="en-US" sz="2000" b="1" dirty="0" smtClean="0">
                <a:effectLst/>
              </a:rPr>
              <a:t>Help </a:t>
            </a:r>
            <a:r>
              <a:rPr lang="en-US" sz="2000" b="1" dirty="0">
                <a:effectLst/>
              </a:rPr>
              <a:t>us to grow in knowledge and appreciation of Your Creation, To be good stewards of what You have given us, </a:t>
            </a:r>
          </a:p>
          <a:p>
            <a:pPr marR="0">
              <a:lnSpc>
                <a:spcPct val="90000"/>
              </a:lnSpc>
              <a:spcBef>
                <a:spcPts val="0"/>
              </a:spcBef>
              <a:spcAft>
                <a:spcPts val="800"/>
              </a:spcAft>
            </a:pPr>
            <a:r>
              <a:rPr lang="en-US" sz="2000" b="1" dirty="0">
                <a:effectLst/>
              </a:rPr>
              <a:t>And to always remember that every good gift comes only from You</a:t>
            </a:r>
            <a:r>
              <a:rPr lang="en-US" sz="2000" b="1">
                <a:effectLst/>
              </a:rPr>
              <a:t>. </a:t>
            </a:r>
            <a:r>
              <a:rPr lang="en-US" sz="2000" b="1" smtClean="0">
                <a:effectLst/>
              </a:rPr>
              <a:t>   Amen</a:t>
            </a:r>
            <a:r>
              <a:rPr lang="en-US" sz="2000" b="1" dirty="0">
                <a:effectLst/>
              </a:rPr>
              <a:t>.</a:t>
            </a:r>
            <a:endParaRPr lang="en-US" sz="2000" dirty="0">
              <a:effectLst/>
            </a:endParaRPr>
          </a:p>
        </p:txBody>
      </p:sp>
    </p:spTree>
    <p:extLst>
      <p:ext uri="{BB962C8B-B14F-4D97-AF65-F5344CB8AC3E}">
        <p14:creationId xmlns:p14="http://schemas.microsoft.com/office/powerpoint/2010/main" val="3175544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120544" y="146245"/>
            <a:ext cx="595091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dirty="0">
                <a:solidFill>
                  <a:schemeClr val="bg1"/>
                </a:solidFill>
                <a:latin typeface="Antenna Black" panose="02000505000000020004" pitchFamily="2" charset="0"/>
              </a:rPr>
              <a:t>Ice Breaker</a:t>
            </a:r>
          </a:p>
        </p:txBody>
      </p:sp>
      <p:sp>
        <p:nvSpPr>
          <p:cNvPr id="7" name="TextBox 6"/>
          <p:cNvSpPr txBox="1"/>
          <p:nvPr/>
        </p:nvSpPr>
        <p:spPr>
          <a:xfrm>
            <a:off x="3059978" y="428371"/>
            <a:ext cx="6072043" cy="1446550"/>
          </a:xfrm>
          <a:prstGeom prst="rect">
            <a:avLst/>
          </a:prstGeom>
          <a:noFill/>
        </p:spPr>
        <p:txBody>
          <a:bodyPr wrap="square" rtlCol="0">
            <a:spAutoFit/>
          </a:bodyPr>
          <a:lstStyle/>
          <a:p>
            <a:pPr algn="ctr"/>
            <a:endParaRPr lang="en-US" sz="4000" dirty="0"/>
          </a:p>
          <a:p>
            <a:pPr algn="ct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800" dirty="0">
                <a:effectLst/>
                <a:latin typeface="Calibri" panose="020F0502020204030204" pitchFamily="34" charset="0"/>
                <a:ea typeface="Calibri" panose="020F0502020204030204" pitchFamily="34" charset="0"/>
                <a:cs typeface="Times New Roman" panose="02020603050405020304" pitchFamily="18" charset="0"/>
              </a:rPr>
              <a:t>What if…?</a:t>
            </a:r>
            <a:endParaRPr lang="en-US" sz="4800" dirty="0">
              <a:solidFill>
                <a:srgbClr val="FF0000"/>
              </a:solidFill>
            </a:endParaRPr>
          </a:p>
        </p:txBody>
      </p:sp>
      <p:sp>
        <p:nvSpPr>
          <p:cNvPr id="2" name="TextBox 1">
            <a:extLst>
              <a:ext uri="{FF2B5EF4-FFF2-40B4-BE49-F238E27FC236}">
                <a16:creationId xmlns:a16="http://schemas.microsoft.com/office/drawing/2014/main" id="{23320AC3-5C4F-D793-96A7-7C1B24CB2649}"/>
              </a:ext>
            </a:extLst>
          </p:cNvPr>
          <p:cNvSpPr txBox="1"/>
          <p:nvPr/>
        </p:nvSpPr>
        <p:spPr>
          <a:xfrm>
            <a:off x="386862" y="1981200"/>
            <a:ext cx="6072043" cy="4612160"/>
          </a:xfrm>
          <a:prstGeom prst="rect">
            <a:avLst/>
          </a:prstGeom>
          <a:noFill/>
        </p:spPr>
        <p:txBody>
          <a:bodyPr wrap="square" rtlCol="0">
            <a:spAutoFit/>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What if you woke up as an animal tomorrow, what animal would you </a:t>
            </a: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   want </a:t>
            </a:r>
            <a:r>
              <a:rPr lang="en-US" sz="2800" dirty="0">
                <a:effectLst/>
                <a:latin typeface="Calibri" panose="020F0502020204030204" pitchFamily="34" charset="0"/>
                <a:ea typeface="Calibri" panose="020F0502020204030204" pitchFamily="34" charset="0"/>
                <a:cs typeface="Times New Roman" panose="02020603050405020304" pitchFamily="18" charset="0"/>
              </a:rPr>
              <a:t>to be? </a:t>
            </a: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What if it started to rain desserts tomorrow, what treat would you choose? </a:t>
            </a: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What if you could have one wish, </a:t>
            </a: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        for </a:t>
            </a:r>
            <a:r>
              <a:rPr lang="en-US" sz="2800" dirty="0">
                <a:effectLst/>
                <a:latin typeface="Calibri" panose="020F0502020204030204" pitchFamily="34" charset="0"/>
                <a:ea typeface="Calibri" panose="020F0502020204030204" pitchFamily="34" charset="0"/>
                <a:cs typeface="Times New Roman" panose="02020603050405020304" pitchFamily="18" charset="0"/>
              </a:rPr>
              <a:t>what would you wish?</a:t>
            </a:r>
            <a:endParaRPr lang="en-US" sz="2800" dirty="0"/>
          </a:p>
        </p:txBody>
      </p:sp>
      <p:pic>
        <p:nvPicPr>
          <p:cNvPr id="8" name="Picture 7" descr="A cartoon of a person thinking&#10;&#10;Description automatically generated">
            <a:extLst>
              <a:ext uri="{FF2B5EF4-FFF2-40B4-BE49-F238E27FC236}">
                <a16:creationId xmlns:a16="http://schemas.microsoft.com/office/drawing/2014/main" id="{1DA2C53B-2C65-9D6E-17A8-7ED81DE5F312}"/>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 xmlns:a1611="http://schemas.microsoft.com/office/drawing/2016/11/main" r:id="rId3"/>
              </a:ext>
            </a:extLst>
          </a:blip>
          <a:stretch>
            <a:fillRect/>
          </a:stretch>
        </p:blipFill>
        <p:spPr>
          <a:xfrm>
            <a:off x="5927409" y="388211"/>
            <a:ext cx="6469789" cy="6469789"/>
          </a:xfrm>
          <a:prstGeom prst="rect">
            <a:avLst/>
          </a:prstGeom>
        </p:spPr>
      </p:pic>
      <p:sp>
        <p:nvSpPr>
          <p:cNvPr id="9" name="TextBox 8">
            <a:extLst>
              <a:ext uri="{FF2B5EF4-FFF2-40B4-BE49-F238E27FC236}">
                <a16:creationId xmlns:a16="http://schemas.microsoft.com/office/drawing/2014/main" id="{EFAA6FF4-FE88-976E-2DF8-FBEB6B0EF5BD}"/>
              </a:ext>
            </a:extLst>
          </p:cNvPr>
          <p:cNvSpPr txBox="1"/>
          <p:nvPr/>
        </p:nvSpPr>
        <p:spPr>
          <a:xfrm>
            <a:off x="6060365" y="6871067"/>
            <a:ext cx="6336833" cy="230832"/>
          </a:xfrm>
          <a:prstGeom prst="rect">
            <a:avLst/>
          </a:prstGeom>
          <a:noFill/>
        </p:spPr>
        <p:txBody>
          <a:bodyPr wrap="square" rtlCol="0">
            <a:spAutoFit/>
          </a:bodyPr>
          <a:lstStyle/>
          <a:p>
            <a:r>
              <a:rPr lang="en-US" sz="900">
                <a:hlinkClick r:id="rId3" tooltip="https://www.pngall.com/think-png/download/66114"/>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563"/>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881962" y="96470"/>
            <a:ext cx="4428072" cy="769441"/>
          </a:xfrm>
          <a:prstGeom prst="rect">
            <a:avLst/>
          </a:prstGeom>
          <a:noFill/>
        </p:spPr>
        <p:txBody>
          <a:bodyPr wrap="none" rtlCol="0">
            <a:spAutoFit/>
          </a:bodyPr>
          <a:lstStyle/>
          <a:p>
            <a:r>
              <a:rPr lang="en-US" sz="4400" dirty="0"/>
              <a:t> </a:t>
            </a:r>
            <a:r>
              <a:rPr lang="en-US" sz="4400" b="1" dirty="0">
                <a:solidFill>
                  <a:schemeClr val="bg1"/>
                </a:solidFill>
              </a:rPr>
              <a:t>FAMILY SHARING</a:t>
            </a:r>
            <a:endParaRPr lang="es-MX" sz="4400" b="1" dirty="0">
              <a:solidFill>
                <a:schemeClr val="bg1"/>
              </a:solidFill>
            </a:endParaRPr>
          </a:p>
        </p:txBody>
      </p:sp>
      <p:sp>
        <p:nvSpPr>
          <p:cNvPr id="2" name="TextBox 1"/>
          <p:cNvSpPr txBox="1"/>
          <p:nvPr/>
        </p:nvSpPr>
        <p:spPr>
          <a:xfrm>
            <a:off x="1713564" y="1974849"/>
            <a:ext cx="4652068" cy="4031873"/>
          </a:xfrm>
          <a:prstGeom prst="rect">
            <a:avLst/>
          </a:prstGeom>
          <a:noFill/>
        </p:spPr>
        <p:txBody>
          <a:bodyPr wrap="square" rtlCol="0">
            <a:spAutoFit/>
          </a:bodyPr>
          <a:lstStyle/>
          <a:p>
            <a:pPr algn="ctr"/>
            <a:r>
              <a:rPr lang="en-US" sz="3200" i="1" dirty="0">
                <a:effectLst/>
                <a:latin typeface="Calibri" panose="020F0502020204030204" pitchFamily="34" charset="0"/>
                <a:ea typeface="Calibri" panose="020F0502020204030204" pitchFamily="34" charset="0"/>
                <a:cs typeface="Times New Roman" panose="02020603050405020304" pitchFamily="18" charset="0"/>
              </a:rPr>
              <a:t>When a mother and father learn that they are going to have a child, how do they prepare? </a:t>
            </a:r>
          </a:p>
          <a:p>
            <a:pPr algn="ctr"/>
            <a:endParaRPr lang="en-US" sz="3200" i="1"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a:effectLst/>
                <a:latin typeface="Calibri" panose="020F0502020204030204" pitchFamily="34" charset="0"/>
                <a:ea typeface="Calibri" panose="020F0502020204030204" pitchFamily="34" charset="0"/>
                <a:cs typeface="Times New Roman" panose="02020603050405020304" pitchFamily="18" charset="0"/>
              </a:rPr>
              <a:t>Parents share with your children what you did to prepare for their birth.</a:t>
            </a:r>
            <a:endParaRPr lang="en-US" sz="6000" b="1" dirty="0">
              <a:solidFill>
                <a:schemeClr val="bg1"/>
              </a:solidFill>
            </a:endParaRPr>
          </a:p>
        </p:txBody>
      </p:sp>
      <p:pic>
        <p:nvPicPr>
          <p:cNvPr id="8" name="Picture 7" descr="A person in a red dress holding her belly&#10;&#10;Description automatically generated">
            <a:extLst>
              <a:ext uri="{FF2B5EF4-FFF2-40B4-BE49-F238E27FC236}">
                <a16:creationId xmlns:a16="http://schemas.microsoft.com/office/drawing/2014/main" id="{C7714852-4CA3-F6EF-F374-5331B8A44F1C}"/>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 xmlns:a1611="http://schemas.microsoft.com/office/drawing/2016/11/main" r:id="rId3"/>
              </a:ext>
            </a:extLst>
          </a:blip>
          <a:stretch>
            <a:fillRect/>
          </a:stretch>
        </p:blipFill>
        <p:spPr>
          <a:xfrm>
            <a:off x="6629400" y="96470"/>
            <a:ext cx="6858000" cy="6858000"/>
          </a:xfrm>
          <a:prstGeom prst="rect">
            <a:avLst/>
          </a:prstGeom>
        </p:spPr>
      </p:pic>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nting of two kings holding a globe&#10;&#10;Description automatically generated">
            <a:extLst>
              <a:ext uri="{FF2B5EF4-FFF2-40B4-BE49-F238E27FC236}">
                <a16:creationId xmlns:a16="http://schemas.microsoft.com/office/drawing/2014/main" id="{0979C2B1-7AFB-1327-FF03-4C7BD75BEF9B}"/>
              </a:ext>
            </a:extLst>
          </p:cNvPr>
          <p:cNvPicPr>
            <a:picLocks noChangeAspect="1"/>
          </p:cNvPicPr>
          <p:nvPr/>
        </p:nvPicPr>
        <p:blipFill rotWithShape="1">
          <a:blip r:embed="rId2" cstate="email">
            <a:alphaModFix amt="2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p:blipFill>
        <p:spPr>
          <a:xfrm>
            <a:off x="-29946" y="445477"/>
            <a:ext cx="12221946" cy="6412523"/>
          </a:xfrm>
          <a:prstGeom prst="rect">
            <a:avLst/>
          </a:prstGeom>
        </p:spPr>
      </p:pic>
      <p:sp>
        <p:nvSpPr>
          <p:cNvPr id="8" name="TextBox 7">
            <a:extLst>
              <a:ext uri="{FF2B5EF4-FFF2-40B4-BE49-F238E27FC236}">
                <a16:creationId xmlns:a16="http://schemas.microsoft.com/office/drawing/2014/main" id="{62B79B80-7F6E-0090-327F-B5D23893AFE9}"/>
              </a:ext>
            </a:extLst>
          </p:cNvPr>
          <p:cNvSpPr txBox="1"/>
          <p:nvPr/>
        </p:nvSpPr>
        <p:spPr>
          <a:xfrm>
            <a:off x="175846" y="8014089"/>
            <a:ext cx="12016154" cy="230832"/>
          </a:xfrm>
          <a:prstGeom prst="rect">
            <a:avLst/>
          </a:prstGeom>
          <a:noFill/>
        </p:spPr>
        <p:txBody>
          <a:bodyPr wrap="square" rtlCol="0">
            <a:spAutoFit/>
          </a:bodyPr>
          <a:lstStyle/>
          <a:p>
            <a:r>
              <a:rPr lang="en-US" sz="900">
                <a:hlinkClick r:id="rId4" tooltip="https://awakeningwithplanetearth.com/category/religions-of-the-world/christianity-see-also-buddhic-or-christ-consciousness/holy-trinity/"/>
              </a:rPr>
              <a:t>This Photo</a:t>
            </a:r>
            <a:r>
              <a:rPr lang="en-US" sz="900"/>
              <a:t> by Unknown Author is licensed under </a:t>
            </a:r>
            <a:r>
              <a:rPr lang="en-US" sz="900">
                <a:hlinkClick r:id="rId5" tooltip="https://creativecommons.org/licenses/by-sa/3.0/"/>
              </a:rPr>
              <a:t>CC BY-SA</a:t>
            </a:r>
            <a:endParaRPr lang="en-US" sz="900"/>
          </a:p>
        </p:txBody>
      </p:sp>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0" y="1078523"/>
            <a:ext cx="12131039" cy="5827877"/>
          </a:xfrm>
          <a:prstGeom prst="rect">
            <a:avLst/>
          </a:prstGeom>
          <a:noFill/>
        </p:spPr>
        <p:txBody>
          <a:bodyPr wrap="square" rtlCol="0">
            <a:spAutoFit/>
          </a:bodyPr>
          <a:lstStyle/>
          <a:p>
            <a:pPr marL="0" marR="0" algn="ctr">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Last time we were together at Families Forming Disciples, we learned that </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the </a:t>
            </a:r>
            <a:r>
              <a:rPr lang="en-US" sz="2200" dirty="0">
                <a:effectLst/>
                <a:latin typeface="Calibri" panose="020F0502020204030204" pitchFamily="34" charset="0"/>
                <a:ea typeface="Calibri" panose="020F0502020204030204" pitchFamily="34" charset="0"/>
                <a:cs typeface="Times New Roman" panose="02020603050405020304" pitchFamily="18" charset="0"/>
              </a:rPr>
              <a:t>Holy Trinity is “Family” in a unique sense. </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In </a:t>
            </a:r>
            <a:r>
              <a:rPr lang="en-US" sz="2200" dirty="0">
                <a:effectLst/>
                <a:latin typeface="Calibri" panose="020F0502020204030204" pitchFamily="34" charset="0"/>
                <a:ea typeface="Calibri" panose="020F0502020204030204" pitchFamily="34" charset="0"/>
                <a:cs typeface="Times New Roman" panose="02020603050405020304" pitchFamily="18" charset="0"/>
              </a:rPr>
              <a:t>fact, it is the first “Family” that ever existed. </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It </a:t>
            </a:r>
            <a:r>
              <a:rPr lang="en-US" sz="2200" dirty="0">
                <a:effectLst/>
                <a:latin typeface="Calibri" panose="020F0502020204030204" pitchFamily="34" charset="0"/>
                <a:ea typeface="Calibri" panose="020F0502020204030204" pitchFamily="34" charset="0"/>
                <a:cs typeface="Times New Roman" panose="02020603050405020304" pitchFamily="18" charset="0"/>
              </a:rPr>
              <a:t>always has existed and it will always exist, forever. </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In </a:t>
            </a:r>
            <a:r>
              <a:rPr lang="en-US" sz="2200" dirty="0">
                <a:effectLst/>
                <a:latin typeface="Calibri" panose="020F0502020204030204" pitchFamily="34" charset="0"/>
                <a:ea typeface="Calibri" panose="020F0502020204030204" pitchFamily="34" charset="0"/>
                <a:cs typeface="Times New Roman" panose="02020603050405020304" pitchFamily="18" charset="0"/>
              </a:rPr>
              <a:t>the eternal life of the Trinity, God the Father, God the Son and God the Holy Spirit </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love </a:t>
            </a:r>
            <a:r>
              <a:rPr lang="en-US" sz="2200" dirty="0">
                <a:effectLst/>
                <a:latin typeface="Calibri" panose="020F0502020204030204" pitchFamily="34" charset="0"/>
                <a:ea typeface="Calibri" panose="020F0502020204030204" pitchFamily="34" charset="0"/>
                <a:cs typeface="Times New Roman" panose="02020603050405020304" pitchFamily="18" charset="0"/>
              </a:rPr>
              <a:t>each other with an eternal love</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gn="ctr">
              <a:lnSpc>
                <a:spcPct val="107000"/>
              </a:lnSpc>
              <a:spcBef>
                <a:spcPts val="0"/>
              </a:spcBef>
              <a:spcAft>
                <a:spcPts val="80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God </a:t>
            </a:r>
            <a:r>
              <a:rPr lang="en-US" sz="2200" dirty="0">
                <a:effectLst/>
                <a:latin typeface="Calibri" panose="020F0502020204030204" pitchFamily="34" charset="0"/>
                <a:ea typeface="Calibri" panose="020F0502020204030204" pitchFamily="34" charset="0"/>
                <a:cs typeface="Times New Roman" panose="02020603050405020304" pitchFamily="18" charset="0"/>
              </a:rPr>
              <a:t>is love, and He also decides out of love to multiply and grow His larger family. </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But </a:t>
            </a:r>
            <a:r>
              <a:rPr lang="en-US" sz="2200" dirty="0">
                <a:effectLst/>
                <a:latin typeface="Calibri" panose="020F0502020204030204" pitchFamily="34" charset="0"/>
                <a:ea typeface="Calibri" panose="020F0502020204030204" pitchFamily="34" charset="0"/>
                <a:cs typeface="Times New Roman" panose="02020603050405020304" pitchFamily="18" charset="0"/>
              </a:rPr>
              <a:t>first, God knew His children would need a home. </a:t>
            </a: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The </a:t>
            </a:r>
            <a:r>
              <a:rPr lang="en-US" sz="2200" dirty="0">
                <a:effectLst/>
                <a:latin typeface="Calibri" panose="020F0502020204030204" pitchFamily="34" charset="0"/>
                <a:ea typeface="Calibri" panose="020F0502020204030204" pitchFamily="34" charset="0"/>
                <a:cs typeface="Times New Roman" panose="02020603050405020304" pitchFamily="18" charset="0"/>
              </a:rPr>
              <a:t>Holy Trinity, the one God, was the first “parent” to ever prepare a home for His children. </a:t>
            </a:r>
          </a:p>
        </p:txBody>
      </p:sp>
      <p:sp>
        <p:nvSpPr>
          <p:cNvPr id="5" name="TextBox 4">
            <a:extLst>
              <a:ext uri="{FF2B5EF4-FFF2-40B4-BE49-F238E27FC236}">
                <a16:creationId xmlns:a16="http://schemas.microsoft.com/office/drawing/2014/main" id="{AF16251A-82EA-7F9A-BC2F-7C7EAFD24592}"/>
              </a:ext>
            </a:extLst>
          </p:cNvPr>
          <p:cNvSpPr txBox="1"/>
          <p:nvPr/>
        </p:nvSpPr>
        <p:spPr>
          <a:xfrm>
            <a:off x="4899647" y="107586"/>
            <a:ext cx="2177199" cy="769441"/>
          </a:xfrm>
          <a:prstGeom prst="rect">
            <a:avLst/>
          </a:prstGeom>
          <a:noFill/>
        </p:spPr>
        <p:txBody>
          <a:bodyPr wrap="none" rtlCol="0">
            <a:spAutoFit/>
          </a:bodyPr>
          <a:lstStyle/>
          <a:p>
            <a:r>
              <a:rPr lang="en-US" sz="4400" dirty="0"/>
              <a:t> </a:t>
            </a:r>
            <a:r>
              <a:rPr lang="en-US" sz="4400" b="1" dirty="0">
                <a:solidFill>
                  <a:schemeClr val="bg1"/>
                </a:solidFill>
              </a:rPr>
              <a:t>REVIEW</a:t>
            </a:r>
            <a:endParaRPr lang="es-MX" sz="4400" b="1" dirty="0">
              <a:solidFill>
                <a:schemeClr val="bg1"/>
              </a:solidFill>
            </a:endParaRPr>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563"/>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574492" y="85978"/>
            <a:ext cx="2177199" cy="769441"/>
          </a:xfrm>
          <a:prstGeom prst="rect">
            <a:avLst/>
          </a:prstGeom>
          <a:noFill/>
        </p:spPr>
        <p:txBody>
          <a:bodyPr wrap="none" rtlCol="0">
            <a:spAutoFit/>
          </a:bodyPr>
          <a:lstStyle/>
          <a:p>
            <a:r>
              <a:rPr lang="en-US" sz="4400" dirty="0"/>
              <a:t> </a:t>
            </a:r>
            <a:r>
              <a:rPr lang="en-US" sz="4400" b="1" dirty="0">
                <a:solidFill>
                  <a:schemeClr val="bg1"/>
                </a:solidFill>
              </a:rPr>
              <a:t>REVIEW</a:t>
            </a:r>
            <a:endParaRPr lang="es-MX" sz="4400" b="1" dirty="0">
              <a:solidFill>
                <a:schemeClr val="bg1"/>
              </a:solidFill>
            </a:endParaRPr>
          </a:p>
        </p:txBody>
      </p:sp>
      <p:sp>
        <p:nvSpPr>
          <p:cNvPr id="2" name="TextBox 1"/>
          <p:cNvSpPr txBox="1"/>
          <p:nvPr/>
        </p:nvSpPr>
        <p:spPr>
          <a:xfrm>
            <a:off x="1162389" y="1443841"/>
            <a:ext cx="9867213" cy="4401205"/>
          </a:xfrm>
          <a:prstGeom prst="rect">
            <a:avLst/>
          </a:prstGeom>
          <a:noFill/>
        </p:spPr>
        <p:txBody>
          <a:bodyPr wrap="square" rtlCol="0">
            <a:spAutoFit/>
          </a:bodyPr>
          <a:lstStyle/>
          <a:p>
            <a:pPr algn="ctr"/>
            <a:r>
              <a:rPr lang="en-US" sz="2800" dirty="0"/>
              <a:t>Parents show their love for their baby even before he/she is born by gathering items the baby will need </a:t>
            </a:r>
            <a:r>
              <a:rPr lang="en-US" sz="2800" dirty="0" smtClean="0"/>
              <a:t>                                               and </a:t>
            </a:r>
            <a:r>
              <a:rPr lang="en-US" sz="2800" dirty="0"/>
              <a:t>putting their house in good order, </a:t>
            </a:r>
            <a:r>
              <a:rPr lang="en-US" sz="2800" dirty="0" smtClean="0"/>
              <a:t>                                                                                               so </a:t>
            </a:r>
            <a:r>
              <a:rPr lang="en-US" sz="2800" dirty="0"/>
              <a:t>their home will be ready when the baby arrives</a:t>
            </a:r>
            <a:r>
              <a:rPr lang="en-US" sz="2800" dirty="0" smtClean="0"/>
              <a:t>.</a:t>
            </a:r>
          </a:p>
          <a:p>
            <a:pPr algn="ctr"/>
            <a:endParaRPr lang="en-US" sz="2800" dirty="0"/>
          </a:p>
          <a:p>
            <a:pPr algn="ctr"/>
            <a:r>
              <a:rPr lang="en-US" sz="2800" dirty="0" smtClean="0"/>
              <a:t> </a:t>
            </a:r>
            <a:r>
              <a:rPr lang="en-US" sz="2800" dirty="0"/>
              <a:t>This is exactly what the Holy Trinity, the first “Family” did. </a:t>
            </a:r>
            <a:endParaRPr lang="en-US" sz="2800" dirty="0" smtClean="0"/>
          </a:p>
          <a:p>
            <a:pPr algn="ctr"/>
            <a:endParaRPr lang="en-US" sz="2800" dirty="0"/>
          </a:p>
          <a:p>
            <a:pPr algn="ctr"/>
            <a:r>
              <a:rPr lang="en-US" sz="2800" dirty="0" smtClean="0"/>
              <a:t>The </a:t>
            </a:r>
            <a:r>
              <a:rPr lang="en-US" sz="2800" dirty="0"/>
              <a:t>One God showed His great love for us </a:t>
            </a:r>
            <a:r>
              <a:rPr lang="en-US" sz="2800" dirty="0" smtClean="0"/>
              <a:t>                                        by </a:t>
            </a:r>
            <a:r>
              <a:rPr lang="en-US" sz="2800" dirty="0"/>
              <a:t>preparing a home for us, </a:t>
            </a:r>
            <a:r>
              <a:rPr lang="en-US" sz="2800" dirty="0" smtClean="0"/>
              <a:t>                                                                  His </a:t>
            </a:r>
            <a:r>
              <a:rPr lang="en-US" sz="2800" dirty="0"/>
              <a:t>children. </a:t>
            </a:r>
            <a:endParaRPr lang="en-US" sz="2800" b="1" dirty="0">
              <a:solidFill>
                <a:schemeClr val="bg1"/>
              </a:solidFill>
            </a:endParaRPr>
          </a:p>
        </p:txBody>
      </p:sp>
      <p:pic>
        <p:nvPicPr>
          <p:cNvPr id="8" name="Picture 7" descr="A black and white symbol&#10;&#10;Description automatically generated">
            <a:extLst>
              <a:ext uri="{FF2B5EF4-FFF2-40B4-BE49-F238E27FC236}">
                <a16:creationId xmlns:a16="http://schemas.microsoft.com/office/drawing/2014/main" id="{C73B0E14-47C5-2205-FEF5-9638155AA03A}"/>
              </a:ext>
            </a:extLst>
          </p:cNvPr>
          <p:cNvPicPr>
            <a:picLocks noChangeAspect="1"/>
          </p:cNvPicPr>
          <p:nvPr/>
        </p:nvPicPr>
        <p:blipFill>
          <a:blip r:embed="rId2" cstate="email">
            <a:alphaModFix amt="2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233823" y="1164502"/>
            <a:ext cx="5724343" cy="5490806"/>
          </a:xfrm>
          <a:prstGeom prst="rect">
            <a:avLst/>
          </a:prstGeom>
        </p:spPr>
      </p:pic>
    </p:spTree>
    <p:extLst>
      <p:ext uri="{BB962C8B-B14F-4D97-AF65-F5344CB8AC3E}">
        <p14:creationId xmlns:p14="http://schemas.microsoft.com/office/powerpoint/2010/main" val="337317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9BB35BC-D5C2-4C8B-A22A-A71E619191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ainting of three women sitting at a table&#10;&#10;Description automatically generated">
            <a:extLst>
              <a:ext uri="{FF2B5EF4-FFF2-40B4-BE49-F238E27FC236}">
                <a16:creationId xmlns:a16="http://schemas.microsoft.com/office/drawing/2014/main" id="{4F17585C-6478-93E9-F803-5154CB1B97F0}"/>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 xmlns:a1611="http://schemas.microsoft.com/office/drawing/2016/11/main" r:id="rId3"/>
              </a:ext>
            </a:extLst>
          </a:blip>
          <a:srcRect r="-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 name="TextBox 6"/>
          <p:cNvSpPr txBox="1"/>
          <p:nvPr/>
        </p:nvSpPr>
        <p:spPr>
          <a:xfrm>
            <a:off x="6437855" y="640238"/>
            <a:ext cx="5429811" cy="5577523"/>
          </a:xfrm>
          <a:prstGeom prst="rect">
            <a:avLst/>
          </a:prstGeom>
        </p:spPr>
        <p:txBody>
          <a:bodyPr vert="horz" lIns="91440" tIns="45720" rIns="91440" bIns="45720" rtlCol="0">
            <a:normAutofit/>
          </a:bodyPr>
          <a:lstStyle/>
          <a:p>
            <a:pPr marR="0" algn="ctr">
              <a:lnSpc>
                <a:spcPct val="90000"/>
              </a:lnSpc>
              <a:spcBef>
                <a:spcPts val="0"/>
              </a:spcBef>
              <a:spcAft>
                <a:spcPts val="800"/>
              </a:spcAft>
            </a:pPr>
            <a:r>
              <a:rPr lang="en-US" sz="2400" dirty="0">
                <a:effectLst/>
              </a:rPr>
              <a:t>The Holy Trinity is the first Family that ever existed! </a:t>
            </a:r>
          </a:p>
          <a:p>
            <a:pPr marR="0" algn="ctr">
              <a:lnSpc>
                <a:spcPct val="90000"/>
              </a:lnSpc>
              <a:spcBef>
                <a:spcPts val="0"/>
              </a:spcBef>
              <a:spcAft>
                <a:spcPts val="800"/>
              </a:spcAft>
            </a:pPr>
            <a:r>
              <a:rPr lang="en-US" sz="2400" dirty="0">
                <a:effectLst/>
              </a:rPr>
              <a:t>In fact, we read in the Bible that </a:t>
            </a:r>
          </a:p>
          <a:p>
            <a:pPr marR="0" algn="ctr">
              <a:lnSpc>
                <a:spcPct val="90000"/>
              </a:lnSpc>
              <a:spcBef>
                <a:spcPts val="0"/>
              </a:spcBef>
              <a:spcAft>
                <a:spcPts val="800"/>
              </a:spcAft>
            </a:pPr>
            <a:r>
              <a:rPr lang="en-US" sz="2400" dirty="0">
                <a:effectLst/>
              </a:rPr>
              <a:t>God is love. </a:t>
            </a:r>
          </a:p>
          <a:p>
            <a:pPr marR="0" algn="ctr">
              <a:lnSpc>
                <a:spcPct val="90000"/>
              </a:lnSpc>
              <a:spcBef>
                <a:spcPts val="0"/>
              </a:spcBef>
              <a:spcAft>
                <a:spcPts val="800"/>
              </a:spcAft>
            </a:pPr>
            <a:endParaRPr lang="en-US" sz="2400" dirty="0">
              <a:effectLst/>
            </a:endParaRPr>
          </a:p>
          <a:p>
            <a:pPr marR="0" algn="ctr">
              <a:lnSpc>
                <a:spcPct val="90000"/>
              </a:lnSpc>
              <a:spcBef>
                <a:spcPts val="0"/>
              </a:spcBef>
              <a:spcAft>
                <a:spcPts val="800"/>
              </a:spcAft>
            </a:pPr>
            <a:r>
              <a:rPr lang="en-US" sz="2400" dirty="0">
                <a:effectLst/>
              </a:rPr>
              <a:t>The Trinity – God the Father, God the Son and God the Holy Spirit- eternally loved each other and loved being Family so much that the One God decided, out of love, to multiply and grow His family.</a:t>
            </a:r>
          </a:p>
          <a:p>
            <a:pPr marR="0" algn="ctr">
              <a:lnSpc>
                <a:spcPct val="90000"/>
              </a:lnSpc>
              <a:spcBef>
                <a:spcPts val="0"/>
              </a:spcBef>
              <a:spcAft>
                <a:spcPts val="800"/>
              </a:spcAft>
            </a:pPr>
            <a:endParaRPr lang="en-US" sz="2400" dirty="0">
              <a:effectLst/>
            </a:endParaRPr>
          </a:p>
          <a:p>
            <a:pPr marR="0" algn="ctr">
              <a:lnSpc>
                <a:spcPct val="90000"/>
              </a:lnSpc>
              <a:spcBef>
                <a:spcPts val="0"/>
              </a:spcBef>
              <a:spcAft>
                <a:spcPts val="800"/>
              </a:spcAft>
            </a:pPr>
            <a:r>
              <a:rPr lang="en-US" sz="2400" dirty="0">
                <a:effectLst/>
              </a:rPr>
              <a:t>So, God created us, human beings, in His own image and likeness, to love and be loved and to be His family!</a:t>
            </a:r>
          </a:p>
        </p:txBody>
      </p:sp>
      <p:sp>
        <p:nvSpPr>
          <p:cNvPr id="12" name="TextBox 11">
            <a:extLst>
              <a:ext uri="{FF2B5EF4-FFF2-40B4-BE49-F238E27FC236}">
                <a16:creationId xmlns:a16="http://schemas.microsoft.com/office/drawing/2014/main" id="{37EAD483-CE1F-8FEA-9FE0-80E99960EB94}"/>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growrag.wordpress.com/category/trinity">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66114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000"/>
                                        <p:tgtEl>
                                          <p:spTgt spid="7">
                                            <p:txEl>
                                              <p:pRg st="4" end="4"/>
                                            </p:txEl>
                                          </p:spTgt>
                                        </p:tgtEl>
                                      </p:cBhvr>
                                    </p:animEffect>
                                    <p:anim calcmode="lin" valueType="num">
                                      <p:cBhvr>
                                        <p:cTn id="2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1000"/>
                                        <p:tgtEl>
                                          <p:spTgt spid="7">
                                            <p:txEl>
                                              <p:pRg st="6" end="6"/>
                                            </p:txEl>
                                          </p:spTgt>
                                        </p:tgtEl>
                                      </p:cBhvr>
                                    </p:animEffect>
                                    <p:anim calcmode="lin" valueType="num">
                                      <p:cBhvr>
                                        <p:cTn id="3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519632" y="154541"/>
            <a:ext cx="3127075" cy="769441"/>
          </a:xfrm>
          <a:prstGeom prst="rect">
            <a:avLst/>
          </a:prstGeom>
          <a:noFill/>
        </p:spPr>
        <p:txBody>
          <a:bodyPr wrap="none" rtlCol="0">
            <a:spAutoFit/>
          </a:bodyPr>
          <a:lstStyle/>
          <a:p>
            <a:r>
              <a:rPr lang="en-US" sz="4400" dirty="0"/>
              <a:t> </a:t>
            </a:r>
            <a:r>
              <a:rPr lang="en-US" sz="4400" b="1" dirty="0">
                <a:solidFill>
                  <a:schemeClr val="bg1"/>
                </a:solidFill>
              </a:rPr>
              <a:t>GENESIS 1:1</a:t>
            </a:r>
            <a:endParaRPr lang="es-MX" sz="4400" b="1" dirty="0">
              <a:solidFill>
                <a:schemeClr val="bg1"/>
              </a:solidFill>
            </a:endParaRPr>
          </a:p>
        </p:txBody>
      </p:sp>
      <p:sp>
        <p:nvSpPr>
          <p:cNvPr id="2" name="TextBox 1"/>
          <p:cNvSpPr txBox="1"/>
          <p:nvPr/>
        </p:nvSpPr>
        <p:spPr>
          <a:xfrm>
            <a:off x="662276" y="1314762"/>
            <a:ext cx="6314960" cy="5816977"/>
          </a:xfrm>
          <a:prstGeom prst="rect">
            <a:avLst/>
          </a:prstGeom>
          <a:noFill/>
        </p:spPr>
        <p:txBody>
          <a:bodyPr wrap="square" rtlCol="0">
            <a:spAutoFit/>
          </a:bodyPr>
          <a:lstStyle/>
          <a:p>
            <a:pPr algn="ctr"/>
            <a:r>
              <a:rPr lang="en-US" sz="2800" dirty="0"/>
              <a:t>Genesis 1:1 tells us, </a:t>
            </a:r>
            <a:r>
              <a:rPr lang="en-US" sz="2800" dirty="0" smtClean="0"/>
              <a:t>                                   </a:t>
            </a:r>
            <a:r>
              <a:rPr lang="en-US" sz="2800" dirty="0" smtClean="0">
                <a:solidFill>
                  <a:srgbClr val="C00000"/>
                </a:solidFill>
              </a:rPr>
              <a:t>“</a:t>
            </a:r>
            <a:r>
              <a:rPr lang="en-US" sz="2800" dirty="0">
                <a:solidFill>
                  <a:srgbClr val="C00000"/>
                </a:solidFill>
              </a:rPr>
              <a:t>In the beginning God created the heavens and the earth. </a:t>
            </a:r>
            <a:r>
              <a:rPr lang="en-US" sz="2800" dirty="0" smtClean="0">
                <a:solidFill>
                  <a:srgbClr val="C00000"/>
                </a:solidFill>
              </a:rPr>
              <a:t>                            The </a:t>
            </a:r>
            <a:r>
              <a:rPr lang="en-US" sz="2800" dirty="0">
                <a:solidFill>
                  <a:srgbClr val="C00000"/>
                </a:solidFill>
              </a:rPr>
              <a:t>earth was without form and void, </a:t>
            </a:r>
            <a:r>
              <a:rPr lang="en-US" sz="2800" dirty="0" smtClean="0">
                <a:solidFill>
                  <a:srgbClr val="C00000"/>
                </a:solidFill>
              </a:rPr>
              <a:t> and </a:t>
            </a:r>
            <a:r>
              <a:rPr lang="en-US" sz="2800" dirty="0">
                <a:solidFill>
                  <a:srgbClr val="C00000"/>
                </a:solidFill>
              </a:rPr>
              <a:t>darkness was upon the face of the deep; and the Spirit of God was moving over the face of the waters.”</a:t>
            </a:r>
          </a:p>
          <a:p>
            <a:pPr algn="ctr"/>
            <a:endParaRPr lang="en-US" sz="2800" dirty="0"/>
          </a:p>
          <a:p>
            <a:pPr algn="ctr"/>
            <a:r>
              <a:rPr lang="en-US" sz="3600" i="1" dirty="0" smtClean="0">
                <a:solidFill>
                  <a:schemeClr val="accent6">
                    <a:lumMod val="50000"/>
                  </a:schemeClr>
                </a:solidFill>
              </a:rPr>
              <a:t>What </a:t>
            </a:r>
            <a:r>
              <a:rPr lang="en-US" sz="3600" i="1" dirty="0">
                <a:solidFill>
                  <a:schemeClr val="accent6">
                    <a:lumMod val="50000"/>
                  </a:schemeClr>
                </a:solidFill>
              </a:rPr>
              <a:t>words describe how the earth was at the very beginning of creation?</a:t>
            </a:r>
            <a:endParaRPr lang="en-US" sz="3600" dirty="0">
              <a:solidFill>
                <a:schemeClr val="accent6">
                  <a:lumMod val="50000"/>
                </a:schemeClr>
              </a:solidFill>
            </a:endParaRPr>
          </a:p>
          <a:p>
            <a:pPr algn="ctr"/>
            <a:endParaRPr lang="en-US" sz="4000" b="1" dirty="0">
              <a:solidFill>
                <a:schemeClr val="bg1"/>
              </a:solidFill>
            </a:endParaRPr>
          </a:p>
        </p:txBody>
      </p:sp>
      <p:pic>
        <p:nvPicPr>
          <p:cNvPr id="7" name="Picture 6" descr="A planet earth with continents and water&#10;&#10;Description automatically generated">
            <a:extLst>
              <a:ext uri="{FF2B5EF4-FFF2-40B4-BE49-F238E27FC236}">
                <a16:creationId xmlns:a16="http://schemas.microsoft.com/office/drawing/2014/main" id="{500F4F43-CFF6-8BDB-7681-53800B1CDAB1}"/>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 xmlns:a1611="http://schemas.microsoft.com/office/drawing/2016/11/main" r:id="rId3"/>
              </a:ext>
            </a:extLst>
          </a:blip>
          <a:srcRect/>
          <a:stretch/>
        </p:blipFill>
        <p:spPr>
          <a:xfrm>
            <a:off x="7329389" y="-509978"/>
            <a:ext cx="4862612" cy="7877955"/>
          </a:xfrm>
          <a:prstGeom prst="rect">
            <a:avLst/>
          </a:prstGeom>
        </p:spPr>
      </p:pic>
    </p:spTree>
    <p:extLst>
      <p:ext uri="{BB962C8B-B14F-4D97-AF65-F5344CB8AC3E}">
        <p14:creationId xmlns:p14="http://schemas.microsoft.com/office/powerpoint/2010/main" val="55431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519632" y="154541"/>
            <a:ext cx="3127075" cy="769441"/>
          </a:xfrm>
          <a:prstGeom prst="rect">
            <a:avLst/>
          </a:prstGeom>
          <a:noFill/>
        </p:spPr>
        <p:txBody>
          <a:bodyPr wrap="none" rtlCol="0">
            <a:spAutoFit/>
          </a:bodyPr>
          <a:lstStyle/>
          <a:p>
            <a:r>
              <a:rPr lang="en-US" sz="4400" dirty="0"/>
              <a:t> </a:t>
            </a:r>
            <a:r>
              <a:rPr lang="en-US" sz="4400" b="1" dirty="0">
                <a:solidFill>
                  <a:schemeClr val="bg1"/>
                </a:solidFill>
              </a:rPr>
              <a:t>GENESIS 1:1</a:t>
            </a:r>
            <a:endParaRPr lang="es-MX" sz="4400" b="1" dirty="0">
              <a:solidFill>
                <a:schemeClr val="bg1"/>
              </a:solidFill>
            </a:endParaRPr>
          </a:p>
        </p:txBody>
      </p:sp>
      <p:sp>
        <p:nvSpPr>
          <p:cNvPr id="2" name="TextBox 1"/>
          <p:cNvSpPr txBox="1"/>
          <p:nvPr/>
        </p:nvSpPr>
        <p:spPr>
          <a:xfrm>
            <a:off x="662276" y="1314762"/>
            <a:ext cx="6314960" cy="5293757"/>
          </a:xfrm>
          <a:prstGeom prst="rect">
            <a:avLst/>
          </a:prstGeom>
          <a:noFill/>
        </p:spPr>
        <p:txBody>
          <a:bodyPr wrap="square" rtlCol="0">
            <a:spAutoFit/>
          </a:bodyPr>
          <a:lstStyle/>
          <a:p>
            <a:pPr algn="ctr"/>
            <a:r>
              <a:rPr lang="en-US" sz="2600" dirty="0"/>
              <a:t>Genesis teaches us that God created everything out of nothing. </a:t>
            </a:r>
            <a:endParaRPr lang="en-US" sz="2600" dirty="0" smtClean="0"/>
          </a:p>
          <a:p>
            <a:pPr algn="ctr"/>
            <a:r>
              <a:rPr lang="en-US" sz="2600" dirty="0" smtClean="0"/>
              <a:t>It </a:t>
            </a:r>
            <a:r>
              <a:rPr lang="en-US" sz="2600" dirty="0"/>
              <a:t>also teaches us that God is a God of order, and God’s order brings us joy, peace and harmony. </a:t>
            </a:r>
            <a:endParaRPr lang="en-US" sz="2600" dirty="0" smtClean="0"/>
          </a:p>
          <a:p>
            <a:pPr algn="ctr"/>
            <a:r>
              <a:rPr lang="en-US" sz="2600" dirty="0" smtClean="0"/>
              <a:t>He </a:t>
            </a:r>
            <a:r>
              <a:rPr lang="en-US" sz="2600" dirty="0"/>
              <a:t>knew His children would need order to live on the earth, to thrive, to be healthy and grow. </a:t>
            </a:r>
            <a:endParaRPr lang="en-US" sz="2600" dirty="0" smtClean="0"/>
          </a:p>
          <a:p>
            <a:pPr algn="ctr"/>
            <a:r>
              <a:rPr lang="en-US" sz="2600" dirty="0" smtClean="0"/>
              <a:t>As </a:t>
            </a:r>
            <a:r>
              <a:rPr lang="en-US" sz="2600" dirty="0"/>
              <a:t>we listen to the First Story of Creation from the Bible, think about where we can see God creating order in the natural world </a:t>
            </a:r>
            <a:r>
              <a:rPr lang="en-US" sz="2600" dirty="0" smtClean="0"/>
              <a:t>        as </a:t>
            </a:r>
            <a:r>
              <a:rPr lang="en-US" sz="2600" dirty="0"/>
              <a:t>He was preparing the earth  </a:t>
            </a:r>
            <a:r>
              <a:rPr lang="en-US" sz="2600" dirty="0" smtClean="0"/>
              <a:t>to </a:t>
            </a:r>
            <a:r>
              <a:rPr lang="en-US" sz="2600" dirty="0"/>
              <a:t>become our home.</a:t>
            </a:r>
            <a:endParaRPr lang="en-US" sz="2600" b="1" dirty="0">
              <a:solidFill>
                <a:schemeClr val="bg1"/>
              </a:solidFill>
            </a:endParaRPr>
          </a:p>
        </p:txBody>
      </p:sp>
      <p:pic>
        <p:nvPicPr>
          <p:cNvPr id="7" name="Picture 6" descr="A planet earth with continents and water&#10;&#10;Description automatically generated">
            <a:extLst>
              <a:ext uri="{FF2B5EF4-FFF2-40B4-BE49-F238E27FC236}">
                <a16:creationId xmlns:a16="http://schemas.microsoft.com/office/drawing/2014/main" id="{500F4F43-CFF6-8BDB-7681-53800B1CDAB1}"/>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 xmlns:a1611="http://schemas.microsoft.com/office/drawing/2016/11/main" r:id="rId3"/>
              </a:ext>
            </a:extLst>
          </a:blip>
          <a:srcRect/>
          <a:stretch/>
        </p:blipFill>
        <p:spPr>
          <a:xfrm>
            <a:off x="7329389" y="-509978"/>
            <a:ext cx="4862612" cy="7877955"/>
          </a:xfrm>
          <a:prstGeom prst="rect">
            <a:avLst/>
          </a:prstGeom>
        </p:spPr>
      </p:pic>
    </p:spTree>
    <p:extLst>
      <p:ext uri="{BB962C8B-B14F-4D97-AF65-F5344CB8AC3E}">
        <p14:creationId xmlns:p14="http://schemas.microsoft.com/office/powerpoint/2010/main" val="41209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19131</TotalTime>
  <Words>1955</Words>
  <Application>Microsoft Office PowerPoint</Application>
  <PresentationFormat>Widescreen</PresentationFormat>
  <Paragraphs>158</Paragraphs>
  <Slides>24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Antenna Black</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119</cp:revision>
  <dcterms:created xsi:type="dcterms:W3CDTF">2021-11-19T16:04:10Z</dcterms:created>
  <dcterms:modified xsi:type="dcterms:W3CDTF">2024-08-24T04:02:23Z</dcterms:modified>
</cp:coreProperties>
</file>