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91" r:id="rId3"/>
    <p:sldId id="259" r:id="rId4"/>
    <p:sldId id="260" r:id="rId5"/>
    <p:sldId id="287" r:id="rId6"/>
    <p:sldId id="286" r:id="rId7"/>
    <p:sldId id="285" r:id="rId8"/>
    <p:sldId id="288" r:id="rId9"/>
    <p:sldId id="271" r:id="rId10"/>
    <p:sldId id="289" r:id="rId11"/>
    <p:sldId id="284" r:id="rId12"/>
    <p:sldId id="277" r:id="rId1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50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87" d="100"/>
          <a:sy n="87" d="100"/>
        </p:scale>
        <p:origin x="108"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MX"/>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24/01/2023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401783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24/01/2023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79260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MX"/>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24/01/2023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09270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24/01/2023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35795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MX"/>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8ECF60-19F8-4C88-A195-93F06459BF74}" type="datetimeFigureOut">
              <a:rPr lang="es-MX" smtClean="0"/>
              <a:t>24/01/2023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47257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p:cNvSpPr>
            <a:spLocks noGrp="1"/>
          </p:cNvSpPr>
          <p:nvPr>
            <p:ph type="dt" sz="half" idx="10"/>
          </p:nvPr>
        </p:nvSpPr>
        <p:spPr/>
        <p:txBody>
          <a:bodyPr/>
          <a:lstStyle/>
          <a:p>
            <a:fld id="{F98ECF60-19F8-4C88-A195-93F06459BF74}" type="datetimeFigureOut">
              <a:rPr lang="es-MX" smtClean="0"/>
              <a:t>24/01/2023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34296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MX"/>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p:cNvSpPr>
            <a:spLocks noGrp="1"/>
          </p:cNvSpPr>
          <p:nvPr>
            <p:ph type="dt" sz="half" idx="10"/>
          </p:nvPr>
        </p:nvSpPr>
        <p:spPr/>
        <p:txBody>
          <a:bodyPr/>
          <a:lstStyle/>
          <a:p>
            <a:fld id="{F98ECF60-19F8-4C88-A195-93F06459BF74}" type="datetimeFigureOut">
              <a:rPr lang="es-MX" smtClean="0"/>
              <a:t>24/01/2023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03640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Date Placeholder 2"/>
          <p:cNvSpPr>
            <a:spLocks noGrp="1"/>
          </p:cNvSpPr>
          <p:nvPr>
            <p:ph type="dt" sz="half" idx="10"/>
          </p:nvPr>
        </p:nvSpPr>
        <p:spPr/>
        <p:txBody>
          <a:bodyPr/>
          <a:lstStyle/>
          <a:p>
            <a:fld id="{F98ECF60-19F8-4C88-A195-93F06459BF74}" type="datetimeFigureOut">
              <a:rPr lang="es-MX" smtClean="0"/>
              <a:t>24/01/2023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60484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ECF60-19F8-4C88-A195-93F06459BF74}" type="datetimeFigureOut">
              <a:rPr lang="es-MX" smtClean="0"/>
              <a:t>24/01/2023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42393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24/01/2023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74378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24/01/2023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57701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ECF60-19F8-4C88-A195-93F06459BF74}" type="datetimeFigureOut">
              <a:rPr lang="es-MX" smtClean="0"/>
              <a:t>24/01/2023</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8947A-2726-4768-8CC2-C638D98E3F45}" type="slidenum">
              <a:rPr lang="es-MX" smtClean="0"/>
              <a:t>‹#›</a:t>
            </a:fld>
            <a:endParaRPr lang="es-MX"/>
          </a:p>
        </p:txBody>
      </p:sp>
    </p:spTree>
    <p:extLst>
      <p:ext uri="{BB962C8B-B14F-4D97-AF65-F5344CB8AC3E}">
        <p14:creationId xmlns:p14="http://schemas.microsoft.com/office/powerpoint/2010/main" val="152567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2.jpeg"/><Relationship Id="rId2" Type="http://schemas.openxmlformats.org/officeDocument/2006/relationships/video" Target="https://www.youtube.com/embed/GjuW_g9Y6fU" TargetMode="External"/><Relationship Id="rId1" Type="http://schemas.openxmlformats.org/officeDocument/2006/relationships/video" Target="https://www.youtube.com/embed/4-phBIppLyE" TargetMode="External"/><Relationship Id="rId6" Type="http://schemas.openxmlformats.org/officeDocument/2006/relationships/hyperlink" Target="https://www.youtube.com/watch?v=4-phBIppLyE" TargetMode="External"/><Relationship Id="rId5" Type="http://schemas.openxmlformats.org/officeDocument/2006/relationships/image" Target="../media/image11.jpeg"/><Relationship Id="rId4" Type="http://schemas.openxmlformats.org/officeDocument/2006/relationships/hyperlink" Target="https://youtu.be/GjuW_g9Y6fU"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cYNWv46_mGM" TargetMode="External"/><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r9Ekox8grgs" TargetMode="External"/><Relationship Id="rId2" Type="http://schemas.openxmlformats.org/officeDocument/2006/relationships/slideLayout" Target="../slideLayouts/slideLayout7.xml"/><Relationship Id="rId1" Type="http://schemas.openxmlformats.org/officeDocument/2006/relationships/video" Target="https://www.youtube.com/embed/r9Ekox8grgs" TargetMode="Externa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188" y="-13063"/>
            <a:ext cx="12213772" cy="6871064"/>
          </a:xfrm>
          <a:prstGeom prst="rect">
            <a:avLst/>
          </a:prstGeom>
        </p:spPr>
      </p:pic>
      <p:sp>
        <p:nvSpPr>
          <p:cNvPr id="2" name="Subtitle 1"/>
          <p:cNvSpPr>
            <a:spLocks noGrp="1"/>
          </p:cNvSpPr>
          <p:nvPr>
            <p:ph type="subTitle" idx="1"/>
          </p:nvPr>
        </p:nvSpPr>
        <p:spPr>
          <a:xfrm>
            <a:off x="838201" y="5497350"/>
            <a:ext cx="10364708" cy="448888"/>
          </a:xfrm>
          <a:solidFill>
            <a:schemeClr val="bg1">
              <a:lumMod val="65000"/>
              <a:alpha val="78000"/>
            </a:schemeClr>
          </a:solidFill>
        </p:spPr>
        <p:txBody>
          <a:bodyPr>
            <a:noAutofit/>
          </a:bodyPr>
          <a:lstStyle/>
          <a:p>
            <a:r>
              <a:rPr lang="es-MX" sz="2800" dirty="0"/>
              <a:t>LA VIDA DE CRISTO: MISTERIOS DE LUZ</a:t>
            </a:r>
            <a:endParaRPr lang="en-US" sz="2800" dirty="0">
              <a:latin typeface="Antenna Black" panose="02000505000000020004" pitchFamily="2" charset="0"/>
            </a:endParaRPr>
          </a:p>
        </p:txBody>
      </p:sp>
      <p:sp>
        <p:nvSpPr>
          <p:cNvPr id="8" name="Subtitle 1"/>
          <p:cNvSpPr txBox="1">
            <a:spLocks/>
          </p:cNvSpPr>
          <p:nvPr/>
        </p:nvSpPr>
        <p:spPr>
          <a:xfrm>
            <a:off x="1907484" y="6084168"/>
            <a:ext cx="8320428" cy="481666"/>
          </a:xfrm>
          <a:prstGeom prst="rect">
            <a:avLst/>
          </a:prstGeom>
          <a:solidFill>
            <a:schemeClr val="bg1">
              <a:lumMod val="65000"/>
              <a:alpha val="78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MX" dirty="0"/>
              <a:t>LA INSTITUCIÓN DE LA </a:t>
            </a:r>
            <a:r>
              <a:rPr lang="es-MX" dirty="0" smtClean="0"/>
              <a:t>EUCARISTÍA, LA AGONIA EN EL HUERTO</a:t>
            </a:r>
            <a:endParaRPr lang="en-US" sz="2800" dirty="0">
              <a:latin typeface="Antenna Black" panose="02000505000000020004" pitchFamily="2" charset="0"/>
            </a:endParaRPr>
          </a:p>
        </p:txBody>
      </p:sp>
      <p:pic>
        <p:nvPicPr>
          <p:cNvPr id="9" name="Picture 8" descr="page1image10429151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6746" y="1912609"/>
            <a:ext cx="5481899" cy="2063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23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1949986" y="154541"/>
            <a:ext cx="7309693" cy="769441"/>
          </a:xfrm>
          <a:prstGeom prst="rect">
            <a:avLst/>
          </a:prstGeom>
          <a:noFill/>
        </p:spPr>
        <p:txBody>
          <a:bodyPr wrap="square" rtlCol="0">
            <a:spAutoFit/>
          </a:bodyPr>
          <a:lstStyle/>
          <a:p>
            <a:pPr algn="ctr"/>
            <a:r>
              <a:rPr lang="es-MX" sz="4400" b="1" dirty="0"/>
              <a:t>ADORACIÓN </a:t>
            </a:r>
            <a:r>
              <a:rPr lang="en-US" sz="4400" b="1" dirty="0" smtClean="0"/>
              <a:t>EUCARISTICA</a:t>
            </a:r>
            <a:endParaRPr lang="es-MX" sz="16600" b="1" dirty="0"/>
          </a:p>
        </p:txBody>
      </p:sp>
      <p:sp>
        <p:nvSpPr>
          <p:cNvPr id="7" name="TextBox 6"/>
          <p:cNvSpPr txBox="1"/>
          <p:nvPr/>
        </p:nvSpPr>
        <p:spPr>
          <a:xfrm>
            <a:off x="1765500" y="5358574"/>
            <a:ext cx="5194852" cy="646331"/>
          </a:xfrm>
          <a:prstGeom prst="rect">
            <a:avLst/>
          </a:prstGeom>
          <a:noFill/>
        </p:spPr>
        <p:txBody>
          <a:bodyPr wrap="square" rtlCol="0">
            <a:spAutoFit/>
          </a:bodyPr>
          <a:lstStyle/>
          <a:p>
            <a:r>
              <a:rPr lang="es-MX" dirty="0">
                <a:hlinkClick r:id="rId4"/>
              </a:rPr>
              <a:t>https://</a:t>
            </a:r>
            <a:r>
              <a:rPr lang="es-MX" dirty="0" smtClean="0">
                <a:hlinkClick r:id="rId4"/>
              </a:rPr>
              <a:t>youtu.be/GjuW_g9Y6fU</a:t>
            </a:r>
            <a:endParaRPr lang="es-MX" dirty="0" smtClean="0"/>
          </a:p>
          <a:p>
            <a:endParaRPr lang="en-US" dirty="0"/>
          </a:p>
        </p:txBody>
      </p:sp>
      <p:pic>
        <p:nvPicPr>
          <p:cNvPr id="8" name="4-phBIppLyE"/>
          <p:cNvPicPr>
            <a:picLocks noRot="1" noChangeAspect="1"/>
          </p:cNvPicPr>
          <p:nvPr>
            <a:videoFile r:link="rId1"/>
          </p:nvPr>
        </p:nvPicPr>
        <p:blipFill>
          <a:blip r:embed="rId5"/>
          <a:stretch>
            <a:fillRect/>
          </a:stretch>
        </p:blipFill>
        <p:spPr>
          <a:xfrm>
            <a:off x="6268278" y="1790700"/>
            <a:ext cx="5651315" cy="3178865"/>
          </a:xfrm>
          <a:prstGeom prst="rect">
            <a:avLst/>
          </a:prstGeom>
        </p:spPr>
      </p:pic>
      <p:sp>
        <p:nvSpPr>
          <p:cNvPr id="9" name="TextBox 8"/>
          <p:cNvSpPr txBox="1"/>
          <p:nvPr/>
        </p:nvSpPr>
        <p:spPr>
          <a:xfrm>
            <a:off x="6670943" y="5358575"/>
            <a:ext cx="4890052" cy="646331"/>
          </a:xfrm>
          <a:prstGeom prst="rect">
            <a:avLst/>
          </a:prstGeom>
          <a:noFill/>
        </p:spPr>
        <p:txBody>
          <a:bodyPr wrap="square" rtlCol="0">
            <a:spAutoFit/>
          </a:bodyPr>
          <a:lstStyle/>
          <a:p>
            <a:r>
              <a:rPr lang="en-US" dirty="0">
                <a:hlinkClick r:id="rId6"/>
              </a:rPr>
              <a:t>https://www.youtube.com/watch?v=4-phBIppLyE</a:t>
            </a:r>
            <a:endParaRPr lang="en-US" dirty="0"/>
          </a:p>
          <a:p>
            <a:endParaRPr lang="en-US" dirty="0"/>
          </a:p>
        </p:txBody>
      </p:sp>
      <p:pic>
        <p:nvPicPr>
          <p:cNvPr id="3" name="GjuW_g9Y6fU"/>
          <p:cNvPicPr>
            <a:picLocks noRot="1" noChangeAspect="1"/>
          </p:cNvPicPr>
          <p:nvPr>
            <a:videoFile r:link="rId2"/>
          </p:nvPr>
        </p:nvPicPr>
        <p:blipFill>
          <a:blip r:embed="rId7"/>
          <a:stretch>
            <a:fillRect/>
          </a:stretch>
        </p:blipFill>
        <p:spPr>
          <a:xfrm>
            <a:off x="286924" y="1790700"/>
            <a:ext cx="5809075" cy="3267605"/>
          </a:xfrm>
          <a:prstGeom prst="rect">
            <a:avLst/>
          </a:prstGeom>
        </p:spPr>
      </p:pic>
      <p:sp>
        <p:nvSpPr>
          <p:cNvPr id="4" name="Rectangle 3"/>
          <p:cNvSpPr/>
          <p:nvPr/>
        </p:nvSpPr>
        <p:spPr>
          <a:xfrm>
            <a:off x="7470260" y="5820239"/>
            <a:ext cx="3011145" cy="369332"/>
          </a:xfrm>
          <a:prstGeom prst="rect">
            <a:avLst/>
          </a:prstGeom>
        </p:spPr>
        <p:txBody>
          <a:bodyPr wrap="none">
            <a:spAutoFit/>
          </a:bodyPr>
          <a:lstStyle/>
          <a:p>
            <a:r>
              <a:rPr lang="es-MX" dirty="0" smtClean="0"/>
              <a:t>(activar </a:t>
            </a:r>
            <a:r>
              <a:rPr lang="es-MX" dirty="0"/>
              <a:t>subtítulos en </a:t>
            </a:r>
            <a:r>
              <a:rPr lang="es-MX" dirty="0" smtClean="0"/>
              <a:t>español)</a:t>
            </a:r>
            <a:endParaRPr lang="es-MX" dirty="0"/>
          </a:p>
        </p:txBody>
      </p:sp>
    </p:spTree>
    <p:extLst>
      <p:ext uri="{BB962C8B-B14F-4D97-AF65-F5344CB8AC3E}">
        <p14:creationId xmlns:p14="http://schemas.microsoft.com/office/powerpoint/2010/main" val="1137869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483223" y="1273113"/>
            <a:ext cx="7100405" cy="923330"/>
          </a:xfrm>
          <a:prstGeom prst="rect">
            <a:avLst/>
          </a:prstGeom>
          <a:solidFill>
            <a:schemeClr val="bg2"/>
          </a:solidFill>
          <a:ln>
            <a:solidFill>
              <a:schemeClr val="accent1">
                <a:lumMod val="60000"/>
                <a:lumOff val="40000"/>
              </a:schemeClr>
            </a:solidFill>
          </a:ln>
        </p:spPr>
        <p:txBody>
          <a:bodyPr wrap="square" rtlCol="0">
            <a:spAutoFit/>
          </a:bodyPr>
          <a:lstStyle/>
          <a:p>
            <a:pPr algn="ctr"/>
            <a:r>
              <a:rPr lang="en-US" sz="5400" b="1" i="1" dirty="0" err="1">
                <a:solidFill>
                  <a:schemeClr val="accent2">
                    <a:lumMod val="75000"/>
                  </a:schemeClr>
                </a:solidFill>
              </a:rPr>
              <a:t>Adoración</a:t>
            </a:r>
            <a:r>
              <a:rPr lang="en-US" sz="5400" b="1" i="1" dirty="0">
                <a:solidFill>
                  <a:schemeClr val="accent2">
                    <a:lumMod val="75000"/>
                  </a:schemeClr>
                </a:solidFill>
              </a:rPr>
              <a:t> </a:t>
            </a:r>
            <a:r>
              <a:rPr lang="en-US" sz="5400" b="1" i="1" dirty="0" err="1" smtClean="0">
                <a:solidFill>
                  <a:schemeClr val="accent2">
                    <a:lumMod val="75000"/>
                  </a:schemeClr>
                </a:solidFill>
              </a:rPr>
              <a:t>Eucarística</a:t>
            </a:r>
            <a:r>
              <a:rPr lang="en-US" sz="5400" b="1" i="1" dirty="0" smtClean="0">
                <a:solidFill>
                  <a:schemeClr val="accent2">
                    <a:lumMod val="75000"/>
                  </a:schemeClr>
                </a:solidFill>
              </a:rPr>
              <a:t> </a:t>
            </a:r>
            <a:endParaRPr lang="en-US" sz="5400" i="1" dirty="0">
              <a:solidFill>
                <a:schemeClr val="accent2">
                  <a:lumMod val="75000"/>
                </a:schemeClr>
              </a:solidFill>
            </a:endParaRPr>
          </a:p>
        </p:txBody>
      </p:sp>
      <p:sp>
        <p:nvSpPr>
          <p:cNvPr id="7" name="TextBox 6"/>
          <p:cNvSpPr txBox="1"/>
          <p:nvPr/>
        </p:nvSpPr>
        <p:spPr>
          <a:xfrm>
            <a:off x="608372" y="154541"/>
            <a:ext cx="10608329" cy="769441"/>
          </a:xfrm>
          <a:prstGeom prst="rect">
            <a:avLst/>
          </a:prstGeom>
          <a:noFill/>
        </p:spPr>
        <p:txBody>
          <a:bodyPr wrap="square" rtlCol="0">
            <a:spAutoFit/>
          </a:bodyPr>
          <a:lstStyle/>
          <a:p>
            <a:pPr algn="ctr"/>
            <a:r>
              <a:rPr lang="es-MX" sz="4400" dirty="0"/>
              <a:t>ACTIVIDAD y CONVERSACIÓN  FAMILIAR</a:t>
            </a:r>
            <a:endParaRPr lang="es-MX" sz="4400" b="1" dirty="0"/>
          </a:p>
        </p:txBody>
      </p:sp>
      <p:sp>
        <p:nvSpPr>
          <p:cNvPr id="6" name="TextBox 5"/>
          <p:cNvSpPr txBox="1"/>
          <p:nvPr/>
        </p:nvSpPr>
        <p:spPr>
          <a:xfrm>
            <a:off x="4305671" y="2630872"/>
            <a:ext cx="7594782" cy="3539430"/>
          </a:xfrm>
          <a:prstGeom prst="rect">
            <a:avLst/>
          </a:prstGeom>
          <a:noFill/>
        </p:spPr>
        <p:txBody>
          <a:bodyPr wrap="square" rtlCol="0">
            <a:spAutoFit/>
          </a:bodyPr>
          <a:lstStyle/>
          <a:p>
            <a:pPr algn="ctr"/>
            <a:r>
              <a:rPr lang="es-MX" sz="2800" dirty="0">
                <a:solidFill>
                  <a:schemeClr val="accent5">
                    <a:lumMod val="50000"/>
                  </a:schemeClr>
                </a:solidFill>
              </a:rPr>
              <a:t>Nombra una forma en que oras para sentir la </a:t>
            </a:r>
            <a:r>
              <a:rPr lang="es-MX" sz="2800" i="1" dirty="0">
                <a:solidFill>
                  <a:schemeClr val="accent5">
                    <a:lumMod val="50000"/>
                  </a:schemeClr>
                </a:solidFill>
              </a:rPr>
              <a:t>presencia de Dios</a:t>
            </a:r>
            <a:r>
              <a:rPr lang="es-MX" sz="2800" dirty="0" smtClean="0">
                <a:solidFill>
                  <a:schemeClr val="accent5">
                    <a:lumMod val="50000"/>
                  </a:schemeClr>
                </a:solidFill>
              </a:rPr>
              <a:t>.</a:t>
            </a:r>
          </a:p>
          <a:p>
            <a:pPr algn="ctr"/>
            <a:endParaRPr lang="en-US" sz="2800" dirty="0">
              <a:solidFill>
                <a:schemeClr val="accent5">
                  <a:lumMod val="50000"/>
                </a:schemeClr>
              </a:solidFill>
            </a:endParaRPr>
          </a:p>
          <a:p>
            <a:pPr algn="ctr"/>
            <a:r>
              <a:rPr lang="es-MX" sz="2800" dirty="0">
                <a:solidFill>
                  <a:schemeClr val="accent5">
                    <a:lumMod val="50000"/>
                  </a:schemeClr>
                </a:solidFill>
              </a:rPr>
              <a:t>¿Has estado en la Adoración Eucarística?</a:t>
            </a:r>
            <a:endParaRPr lang="en-US" sz="2800" dirty="0">
              <a:solidFill>
                <a:schemeClr val="accent5">
                  <a:lumMod val="50000"/>
                </a:schemeClr>
              </a:solidFill>
            </a:endParaRPr>
          </a:p>
          <a:p>
            <a:pPr algn="ctr"/>
            <a:r>
              <a:rPr lang="es-MX" sz="2800" dirty="0">
                <a:solidFill>
                  <a:schemeClr val="accent5">
                    <a:lumMod val="50000"/>
                  </a:schemeClr>
                </a:solidFill>
              </a:rPr>
              <a:t>¿Cómo lo describirías? </a:t>
            </a:r>
            <a:endParaRPr lang="es-MX" sz="2800" dirty="0" smtClean="0">
              <a:solidFill>
                <a:schemeClr val="accent5">
                  <a:lumMod val="50000"/>
                </a:schemeClr>
              </a:solidFill>
            </a:endParaRPr>
          </a:p>
          <a:p>
            <a:pPr algn="ctr"/>
            <a:endParaRPr lang="es-MX" sz="2800" dirty="0" smtClean="0">
              <a:solidFill>
                <a:schemeClr val="accent5">
                  <a:lumMod val="50000"/>
                </a:schemeClr>
              </a:solidFill>
            </a:endParaRPr>
          </a:p>
          <a:p>
            <a:pPr algn="ctr"/>
            <a:r>
              <a:rPr lang="es-MX" sz="2800" dirty="0" smtClean="0">
                <a:solidFill>
                  <a:schemeClr val="accent5">
                    <a:lumMod val="50000"/>
                  </a:schemeClr>
                </a:solidFill>
              </a:rPr>
              <a:t>Si no has ido, ¿Quieres </a:t>
            </a:r>
            <a:r>
              <a:rPr lang="es-MX" sz="2800" dirty="0">
                <a:solidFill>
                  <a:schemeClr val="accent5">
                    <a:lumMod val="50000"/>
                  </a:schemeClr>
                </a:solidFill>
              </a:rPr>
              <a:t>intentar ir a la Adoración Eucarística?</a:t>
            </a:r>
            <a:endParaRPr lang="en-US" dirty="0">
              <a:solidFill>
                <a:schemeClr val="accent5">
                  <a:lumMod val="50000"/>
                </a:scheme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372" y="1273114"/>
            <a:ext cx="3351069" cy="5340308"/>
          </a:xfrm>
          <a:prstGeom prst="rect">
            <a:avLst/>
          </a:prstGeom>
        </p:spPr>
      </p:pic>
    </p:spTree>
    <p:extLst>
      <p:ext uri="{BB962C8B-B14F-4D97-AF65-F5344CB8AC3E}">
        <p14:creationId xmlns:p14="http://schemas.microsoft.com/office/powerpoint/2010/main" val="1213870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853736" y="154541"/>
            <a:ext cx="10484528" cy="830997"/>
          </a:xfrm>
          <a:prstGeom prst="rect">
            <a:avLst/>
          </a:prstGeom>
          <a:noFill/>
        </p:spPr>
        <p:txBody>
          <a:bodyPr wrap="square" rtlCol="0">
            <a:spAutoFit/>
          </a:bodyPr>
          <a:lstStyle/>
          <a:p>
            <a:pPr algn="ctr"/>
            <a:r>
              <a:rPr lang="es-MX" sz="2400" dirty="0" smtClean="0">
                <a:solidFill>
                  <a:srgbClr val="C00000"/>
                </a:solidFill>
              </a:rPr>
              <a:t>Padres, </a:t>
            </a:r>
            <a:r>
              <a:rPr lang="es-MX" sz="2400" dirty="0">
                <a:solidFill>
                  <a:srgbClr val="C00000"/>
                </a:solidFill>
              </a:rPr>
              <a:t>impongan las manos sobre sus hijos mientras rezan esta oración escrita por Santa Madre Teresa de Calcuta:</a:t>
            </a:r>
            <a:endParaRPr lang="en-US" sz="4400" i="1" dirty="0">
              <a:solidFill>
                <a:srgbClr val="C00000"/>
              </a:solidFill>
            </a:endParaRPr>
          </a:p>
        </p:txBody>
      </p:sp>
      <p:sp>
        <p:nvSpPr>
          <p:cNvPr id="2" name="TextBox 1"/>
          <p:cNvSpPr txBox="1"/>
          <p:nvPr/>
        </p:nvSpPr>
        <p:spPr>
          <a:xfrm>
            <a:off x="0" y="1078523"/>
            <a:ext cx="7679184" cy="5632311"/>
          </a:xfrm>
          <a:prstGeom prst="rect">
            <a:avLst/>
          </a:prstGeom>
          <a:noFill/>
        </p:spPr>
        <p:txBody>
          <a:bodyPr wrap="square" rtlCol="0">
            <a:spAutoFit/>
          </a:bodyPr>
          <a:lstStyle/>
          <a:p>
            <a:pPr algn="ctr"/>
            <a:r>
              <a:rPr lang="es-MX" i="1" dirty="0"/>
              <a:t>Padre celestial, </a:t>
            </a:r>
            <a:endParaRPr lang="es-MX" i="1" dirty="0" smtClean="0"/>
          </a:p>
          <a:p>
            <a:pPr algn="ctr"/>
            <a:r>
              <a:rPr lang="es-MX" dirty="0" smtClean="0"/>
              <a:t>Nos </a:t>
            </a:r>
            <a:r>
              <a:rPr lang="es-MX" dirty="0"/>
              <a:t>has dado el modelo de vida en la Sagrada Familia de Nazaret. </a:t>
            </a:r>
            <a:endParaRPr lang="es-MX" dirty="0" smtClean="0"/>
          </a:p>
          <a:p>
            <a:pPr algn="ctr"/>
            <a:r>
              <a:rPr lang="es-MX" dirty="0" smtClean="0"/>
              <a:t>Ayúdanos</a:t>
            </a:r>
            <a:r>
              <a:rPr lang="es-MX" dirty="0"/>
              <a:t>, oh, Padre Amantísimo, a hacer de nuestra familia otro Nazaret donde reine el amor, la paz y la alegría. </a:t>
            </a:r>
            <a:endParaRPr lang="es-MX" dirty="0" smtClean="0"/>
          </a:p>
          <a:p>
            <a:pPr algn="ctr"/>
            <a:r>
              <a:rPr lang="es-MX" dirty="0" smtClean="0"/>
              <a:t>Que </a:t>
            </a:r>
            <a:r>
              <a:rPr lang="es-MX" dirty="0"/>
              <a:t>sea profundamente contemplativa, intensamente eucarística, reavivada de alegría. </a:t>
            </a:r>
            <a:endParaRPr lang="es-MX" dirty="0" smtClean="0"/>
          </a:p>
          <a:p>
            <a:pPr algn="ctr"/>
            <a:r>
              <a:rPr lang="es-MX" dirty="0" smtClean="0"/>
              <a:t>Ayúdanos </a:t>
            </a:r>
            <a:r>
              <a:rPr lang="es-MX" dirty="0"/>
              <a:t>a permanecer juntos en la alegría y en el dolor en la oración familiar. </a:t>
            </a:r>
            <a:endParaRPr lang="es-MX" dirty="0" smtClean="0"/>
          </a:p>
          <a:p>
            <a:pPr algn="ctr"/>
            <a:endParaRPr lang="es-MX" dirty="0"/>
          </a:p>
          <a:p>
            <a:pPr algn="ctr"/>
            <a:r>
              <a:rPr lang="es-MX" dirty="0" smtClean="0"/>
              <a:t>Enséñanos </a:t>
            </a:r>
            <a:r>
              <a:rPr lang="es-MX" dirty="0"/>
              <a:t>a ver a Jesús en los miembros de nuestra familia. Que el corazón eucarístico de Jesús haga que nuestro corazón se humille como el suyo y nos ayude a cumplir santamente nuestros deberes </a:t>
            </a:r>
            <a:r>
              <a:rPr lang="es-MX" dirty="0" smtClean="0"/>
              <a:t>familiares. </a:t>
            </a:r>
          </a:p>
          <a:p>
            <a:pPr algn="ctr"/>
            <a:endParaRPr lang="es-MX" dirty="0" smtClean="0"/>
          </a:p>
          <a:p>
            <a:pPr algn="ctr"/>
            <a:r>
              <a:rPr lang="es-MX" dirty="0" smtClean="0"/>
              <a:t>Que </a:t>
            </a:r>
            <a:r>
              <a:rPr lang="es-MX" dirty="0"/>
              <a:t>nos amemos unos a otros como Dios nos ama a cada uno de nosotros, cada día más, y perdonémonos las faltas como tú perdonas nuestros pecados. </a:t>
            </a:r>
            <a:endParaRPr lang="es-MX" dirty="0" smtClean="0"/>
          </a:p>
          <a:p>
            <a:pPr algn="ctr"/>
            <a:endParaRPr lang="es-MX" dirty="0" smtClean="0"/>
          </a:p>
          <a:p>
            <a:pPr algn="ctr"/>
            <a:r>
              <a:rPr lang="es-MX" dirty="0" smtClean="0"/>
              <a:t>Ayúdanos</a:t>
            </a:r>
            <a:r>
              <a:rPr lang="es-MX" dirty="0"/>
              <a:t>, oh, Padre Amoroso, a tomar todo lo que das y dar lo que tomas con una gran sonrisa. Inmaculado Corazón de María, causa de nuestra alegría, ruega por nosotros. San José, ruega por nosotros. Santos Ángeles Custodios, estén siempre con nosotros, </a:t>
            </a:r>
            <a:r>
              <a:rPr lang="es-MX" dirty="0" smtClean="0"/>
              <a:t>guíanos </a:t>
            </a:r>
            <a:r>
              <a:rPr lang="es-MX" dirty="0"/>
              <a:t>y </a:t>
            </a:r>
            <a:r>
              <a:rPr lang="es-MX" dirty="0" smtClean="0"/>
              <a:t>protégenos. </a:t>
            </a:r>
          </a:p>
          <a:p>
            <a:pPr algn="ctr"/>
            <a:r>
              <a:rPr lang="es-MX" dirty="0" smtClean="0"/>
              <a:t>Amén</a:t>
            </a:r>
            <a:r>
              <a:rPr lang="es-MX" dirty="0"/>
              <a:t>.</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954" y="1153720"/>
            <a:ext cx="4034734" cy="5704280"/>
          </a:xfrm>
          <a:prstGeom prst="rect">
            <a:avLst/>
          </a:prstGeom>
        </p:spPr>
      </p:pic>
    </p:spTree>
    <p:extLst>
      <p:ext uri="{BB962C8B-B14F-4D97-AF65-F5344CB8AC3E}">
        <p14:creationId xmlns:p14="http://schemas.microsoft.com/office/powerpoint/2010/main" val="3882569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7215" y="1567571"/>
            <a:ext cx="8572500" cy="3970318"/>
          </a:xfrm>
          <a:prstGeom prst="rect">
            <a:avLst/>
          </a:prstGeom>
        </p:spPr>
        <p:txBody>
          <a:bodyPr wrap="square">
            <a:spAutoFit/>
          </a:bodyPr>
          <a:lstStyle/>
          <a:p>
            <a:pPr lvl="0"/>
            <a:r>
              <a:rPr lang="es-ES_tradnl" sz="2800" dirty="0">
                <a:solidFill>
                  <a:prstClr val="black"/>
                </a:solidFill>
              </a:rPr>
              <a:t>Señor Jesucristo,</a:t>
            </a:r>
            <a:br>
              <a:rPr lang="es-ES_tradnl" sz="2800" dirty="0">
                <a:solidFill>
                  <a:prstClr val="black"/>
                </a:solidFill>
              </a:rPr>
            </a:br>
            <a:r>
              <a:rPr lang="es-ES_tradnl" sz="2800" dirty="0">
                <a:solidFill>
                  <a:prstClr val="black"/>
                </a:solidFill>
              </a:rPr>
              <a:t>te encomendamos </a:t>
            </a:r>
            <a:r>
              <a:rPr lang="es-ES_tradnl" sz="2800" dirty="0" smtClean="0">
                <a:solidFill>
                  <a:prstClr val="black"/>
                </a:solidFill>
              </a:rPr>
              <a:t>a nuestra </a:t>
            </a:r>
            <a:r>
              <a:rPr lang="es-ES_tradnl" sz="2800" dirty="0">
                <a:solidFill>
                  <a:prstClr val="black"/>
                </a:solidFill>
              </a:rPr>
              <a:t>familia y te pedimos tu bendición y protección. Te amamos Señor </a:t>
            </a:r>
            <a:r>
              <a:rPr lang="es-ES_tradnl" sz="2800" dirty="0" err="1">
                <a:solidFill>
                  <a:prstClr val="black"/>
                </a:solidFill>
              </a:rPr>
              <a:t>Jesús</a:t>
            </a:r>
            <a:r>
              <a:rPr lang="es-ES_tradnl" sz="2800" dirty="0">
                <a:solidFill>
                  <a:prstClr val="black"/>
                </a:solidFill>
              </a:rPr>
              <a:t> con todo nuestro corazón y te pedimos que ayudes a nuestra familia a ser más como la Sagrada Familia. Ayúdanos a ser amables, amorosos y pacientes unos con otros. Danos toda la gracia que necesitamos para convertirnos en santos y tus fieles discípulos. </a:t>
            </a:r>
          </a:p>
          <a:p>
            <a:pPr lvl="0"/>
            <a:r>
              <a:rPr lang="es-ES_tradnl" sz="2800" dirty="0">
                <a:solidFill>
                  <a:prstClr val="black"/>
                </a:solidFill>
              </a:rPr>
              <a:t>Amen. </a:t>
            </a:r>
          </a:p>
        </p:txBody>
      </p:sp>
      <p:sp>
        <p:nvSpPr>
          <p:cNvPr id="5" name="Rectangle 4"/>
          <p:cNvSpPr/>
          <p:nvPr/>
        </p:nvSpPr>
        <p:spPr>
          <a:xfrm>
            <a:off x="0" y="-50215"/>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9" name="TextBox 8">
            <a:extLst>
              <a:ext uri="{FF2B5EF4-FFF2-40B4-BE49-F238E27FC236}">
                <a16:creationId xmlns:a16="http://schemas.microsoft.com/office/drawing/2014/main" id="{CCF69B24-D200-FB0A-A85A-F97E0D4DBABB}"/>
              </a:ext>
            </a:extLst>
          </p:cNvPr>
          <p:cNvSpPr txBox="1"/>
          <p:nvPr/>
        </p:nvSpPr>
        <p:spPr>
          <a:xfrm>
            <a:off x="2827458" y="489047"/>
            <a:ext cx="6212908" cy="769441"/>
          </a:xfrm>
          <a:prstGeom prst="rect">
            <a:avLst/>
          </a:prstGeom>
          <a:noFill/>
        </p:spPr>
        <p:txBody>
          <a:bodyPr wrap="square">
            <a:spAutoFit/>
          </a:bodyPr>
          <a:lstStyle/>
          <a:p>
            <a:pPr algn="ctr"/>
            <a:r>
              <a:rPr lang="en-US" sz="6600" b="1" cap="all" baseline="30000" dirty="0">
                <a:latin typeface="Antenna Black" panose="02000505000000020004" pitchFamily="2" charset="0"/>
              </a:rPr>
              <a:t>Oración </a:t>
            </a:r>
            <a:r>
              <a:rPr lang="es-ES_tradnl" sz="6600" b="1" cap="all" baseline="30000" dirty="0">
                <a:latin typeface="Antenna Black" panose="02000505000000020004" pitchFamily="2" charset="0"/>
              </a:rPr>
              <a:t>inicial</a:t>
            </a:r>
            <a:endParaRPr lang="es-ES_tradnl" sz="6600" cap="all" baseline="30000" dirty="0">
              <a:latin typeface="Antenna Black" panose="02000505000000020004" pitchFamily="2" charset="0"/>
            </a:endParaRPr>
          </a:p>
        </p:txBody>
      </p:sp>
      <p:pic>
        <p:nvPicPr>
          <p:cNvPr id="6" name="Picture 5" descr="Download St. Mary Png HQ PNG Image | FreePNGIm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6457" y="2242457"/>
            <a:ext cx="4615543" cy="4615543"/>
          </a:xfrm>
          <a:prstGeom prst="rect">
            <a:avLst/>
          </a:prstGeom>
        </p:spPr>
      </p:pic>
    </p:spTree>
    <p:extLst>
      <p:ext uri="{BB962C8B-B14F-4D97-AF65-F5344CB8AC3E}">
        <p14:creationId xmlns:p14="http://schemas.microsoft.com/office/powerpoint/2010/main" val="3363128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3340" y="1231068"/>
            <a:ext cx="12298679" cy="1015663"/>
          </a:xfrm>
          <a:prstGeom prst="rect">
            <a:avLst/>
          </a:prstGeom>
          <a:noFill/>
        </p:spPr>
        <p:txBody>
          <a:bodyPr wrap="square" lIns="91440" tIns="45720" rIns="91440" bIns="45720">
            <a:spAutoFit/>
          </a:bodyPr>
          <a:lstStyle/>
          <a:p>
            <a:pPr algn="ctr"/>
            <a:r>
              <a:rPr lang="es-MX" sz="6000" i="1" cap="all" dirty="0">
                <a:solidFill>
                  <a:srgbClr val="FF0000"/>
                </a:solidFill>
              </a:rPr>
              <a:t>Sopla un gran viento</a:t>
            </a:r>
            <a:endParaRPr lang="en-US" sz="6000" b="1" i="1" cap="all" spc="0" dirty="0">
              <a:ln w="22225">
                <a:solidFill>
                  <a:schemeClr val="accent2"/>
                </a:solidFill>
                <a:prstDash val="solid"/>
              </a:ln>
              <a:solidFill>
                <a:srgbClr val="FF0000"/>
              </a:solidFill>
              <a:effectLst/>
            </a:endParaRPr>
          </a:p>
        </p:txBody>
      </p:sp>
      <p:pic>
        <p:nvPicPr>
          <p:cNvPr id="8" name="Picture 7" descr="Cloud Wind · Free vector graphic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697" y="2120729"/>
            <a:ext cx="8891848" cy="4445924"/>
          </a:xfrm>
          <a:prstGeom prst="rect">
            <a:avLst/>
          </a:prstGeom>
        </p:spPr>
      </p:pic>
      <p:sp>
        <p:nvSpPr>
          <p:cNvPr id="6" name="Title 1"/>
          <p:cNvSpPr txBox="1">
            <a:spLocks/>
          </p:cNvSpPr>
          <p:nvPr/>
        </p:nvSpPr>
        <p:spPr>
          <a:xfrm>
            <a:off x="4282586" y="117062"/>
            <a:ext cx="3626828"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cap="all" baseline="30000" dirty="0">
                <a:latin typeface="Antenna Black" panose="02000505000000020004" pitchFamily="2" charset="0"/>
              </a:rPr>
              <a:t>ROMPEHIELOS </a:t>
            </a:r>
            <a:endParaRPr lang="en-US" sz="4800" cap="all" baseline="30000" dirty="0">
              <a:latin typeface="Antenna Black" panose="02000505000000020004" pitchFamily="2" charset="0"/>
            </a:endParaRPr>
          </a:p>
        </p:txBody>
      </p:sp>
    </p:spTree>
    <p:extLst>
      <p:ext uri="{BB962C8B-B14F-4D97-AF65-F5344CB8AC3E}">
        <p14:creationId xmlns:p14="http://schemas.microsoft.com/office/powerpoint/2010/main" val="2230588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417"/>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2986014" y="106346"/>
            <a:ext cx="6219972" cy="830997"/>
          </a:xfrm>
          <a:prstGeom prst="rect">
            <a:avLst/>
          </a:prstGeom>
          <a:noFill/>
        </p:spPr>
        <p:txBody>
          <a:bodyPr wrap="none" rtlCol="0">
            <a:spAutoFit/>
          </a:bodyPr>
          <a:lstStyle/>
          <a:p>
            <a:r>
              <a:rPr lang="es-MX" sz="4800" dirty="0"/>
              <a:t>COMPARTIR EN FAMILIA</a:t>
            </a:r>
            <a:endParaRPr lang="es-MX" sz="6000" b="1" dirty="0"/>
          </a:p>
        </p:txBody>
      </p:sp>
      <p:sp>
        <p:nvSpPr>
          <p:cNvPr id="3" name="TextBox 2"/>
          <p:cNvSpPr txBox="1"/>
          <p:nvPr/>
        </p:nvSpPr>
        <p:spPr>
          <a:xfrm>
            <a:off x="149629" y="1246909"/>
            <a:ext cx="7315200" cy="5262979"/>
          </a:xfrm>
          <a:prstGeom prst="rect">
            <a:avLst/>
          </a:prstGeom>
          <a:noFill/>
        </p:spPr>
        <p:txBody>
          <a:bodyPr wrap="square" rtlCol="0">
            <a:spAutoFit/>
          </a:bodyPr>
          <a:lstStyle/>
          <a:p>
            <a:pPr algn="ctr"/>
            <a:endParaRPr lang="en-US" sz="2800" dirty="0"/>
          </a:p>
          <a:p>
            <a:pPr algn="ctr"/>
            <a:r>
              <a:rPr lang="es-MX" sz="2800" dirty="0"/>
              <a:t>Su </a:t>
            </a:r>
            <a:r>
              <a:rPr lang="es-MX" sz="2800" b="1" dirty="0"/>
              <a:t>misión en el hogar </a:t>
            </a:r>
            <a:r>
              <a:rPr lang="es-MX" sz="2800" dirty="0"/>
              <a:t>después de leer el Lavatorio de los pies de los discípulos en el Evangelio de Juan, fue </a:t>
            </a:r>
            <a:r>
              <a:rPr lang="es-MX" sz="2800" b="1" dirty="0"/>
              <a:t>llevar a cabo </a:t>
            </a:r>
            <a:r>
              <a:rPr lang="es-MX" sz="2800" dirty="0"/>
              <a:t>la Experiencia </a:t>
            </a:r>
            <a:r>
              <a:rPr lang="es-MX" sz="2800" i="1" dirty="0"/>
              <a:t>Servir Unos a los Otros </a:t>
            </a:r>
            <a:r>
              <a:rPr lang="es-MX" sz="2800" dirty="0"/>
              <a:t>como Jesús nos llama a hacer. </a:t>
            </a:r>
            <a:endParaRPr lang="es-MX" sz="2800" dirty="0" smtClean="0"/>
          </a:p>
          <a:p>
            <a:pPr algn="ctr"/>
            <a:endParaRPr lang="en-US" sz="2800" dirty="0"/>
          </a:p>
          <a:p>
            <a:pPr algn="ctr"/>
            <a:r>
              <a:rPr lang="es-MX" sz="2800" dirty="0" smtClean="0">
                <a:solidFill>
                  <a:srgbClr val="FF0000"/>
                </a:solidFill>
              </a:rPr>
              <a:t>Compartan su experiencia </a:t>
            </a:r>
            <a:r>
              <a:rPr lang="es-MX" sz="2800" i="1" dirty="0">
                <a:solidFill>
                  <a:srgbClr val="FF0000"/>
                </a:solidFill>
              </a:rPr>
              <a:t>Servir Unos a los Otros</a:t>
            </a:r>
            <a:endParaRPr lang="en-US" sz="2800" dirty="0">
              <a:solidFill>
                <a:srgbClr val="FF0000"/>
              </a:solidFill>
            </a:endParaRPr>
          </a:p>
          <a:p>
            <a:pPr algn="ctr"/>
            <a:endParaRPr lang="en-US" sz="2800" dirty="0" smtClean="0"/>
          </a:p>
          <a:p>
            <a:pPr algn="ctr"/>
            <a:r>
              <a:rPr lang="es-MX" sz="2800" dirty="0"/>
              <a:t>¿Qué hiciste para mostrar </a:t>
            </a:r>
            <a:r>
              <a:rPr lang="es-MX" sz="2800" b="1" dirty="0"/>
              <a:t>el amor de Dios vivo </a:t>
            </a:r>
            <a:r>
              <a:rPr lang="es-MX" sz="2800" dirty="0"/>
              <a:t>dentro de ti </a:t>
            </a:r>
            <a:r>
              <a:rPr lang="es-MX" sz="2800" b="1" dirty="0"/>
              <a:t>sirviendo</a:t>
            </a:r>
            <a:r>
              <a:rPr lang="es-MX" sz="2800" dirty="0"/>
              <a:t> a los miembros de tu familia?</a:t>
            </a:r>
            <a:endParaRPr lang="en-US" sz="28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1093" y="1911927"/>
            <a:ext cx="5610907" cy="4946073"/>
          </a:xfrm>
          <a:prstGeom prst="rect">
            <a:avLst/>
          </a:prstGeom>
        </p:spPr>
      </p:pic>
    </p:spTree>
    <p:extLst>
      <p:ext uri="{BB962C8B-B14F-4D97-AF65-F5344CB8AC3E}">
        <p14:creationId xmlns:p14="http://schemas.microsoft.com/office/powerpoint/2010/main" val="4016339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1003817" y="77493"/>
            <a:ext cx="9885014" cy="646331"/>
          </a:xfrm>
          <a:prstGeom prst="rect">
            <a:avLst/>
          </a:prstGeom>
          <a:noFill/>
        </p:spPr>
        <p:txBody>
          <a:bodyPr wrap="none" rtlCol="0">
            <a:spAutoFit/>
          </a:bodyPr>
          <a:lstStyle/>
          <a:p>
            <a:r>
              <a:rPr lang="es-MX" sz="3600" dirty="0" smtClean="0"/>
              <a:t>La </a:t>
            </a:r>
            <a:r>
              <a:rPr lang="es-MX" sz="3600" dirty="0"/>
              <a:t>Institución de la Eucaristía, </a:t>
            </a:r>
            <a:r>
              <a:rPr lang="es-MX" sz="3600" dirty="0" smtClean="0"/>
              <a:t>la </a:t>
            </a:r>
            <a:r>
              <a:rPr lang="es-MX" sz="3600" dirty="0"/>
              <a:t>Agonía en el Huerto</a:t>
            </a:r>
            <a:endParaRPr lang="es-MX" sz="13800" b="1"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8505" b="21821"/>
          <a:stretch/>
        </p:blipFill>
        <p:spPr>
          <a:xfrm>
            <a:off x="1" y="808383"/>
            <a:ext cx="12191998" cy="6056243"/>
          </a:xfrm>
          <a:prstGeom prst="rect">
            <a:avLst/>
          </a:prstGeom>
        </p:spPr>
      </p:pic>
    </p:spTree>
    <p:extLst>
      <p:ext uri="{BB962C8B-B14F-4D97-AF65-F5344CB8AC3E}">
        <p14:creationId xmlns:p14="http://schemas.microsoft.com/office/powerpoint/2010/main" val="2608722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nstitution of the Mass | &quot;At the Last Supper, on the night … | Flickr"/>
          <p:cNvPicPr>
            <a:picLocks noChangeAspect="1"/>
          </p:cNvPicPr>
          <p:nvPr/>
        </p:nvPicPr>
        <p:blipFill rotWithShape="1">
          <a:blip r:embed="rId2">
            <a:extLst>
              <a:ext uri="{28A0092B-C50C-407E-A947-70E740481C1C}">
                <a14:useLocalDpi xmlns:a14="http://schemas.microsoft.com/office/drawing/2010/main" val="0"/>
              </a:ext>
            </a:extLst>
          </a:blip>
          <a:srcRect b="43136"/>
          <a:stretch/>
        </p:blipFill>
        <p:spPr>
          <a:xfrm>
            <a:off x="0" y="703297"/>
            <a:ext cx="12192000" cy="6174582"/>
          </a:xfrm>
          <a:prstGeom prst="rect">
            <a:avLst/>
          </a:prstGeom>
        </p:spPr>
      </p:pic>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es-MX" altLang="es-MX" b="1" cap="all" dirty="0" smtClean="0">
                <a:solidFill>
                  <a:srgbClr val="000000"/>
                </a:solidFill>
                <a:latin typeface="YouTube Sans"/>
              </a:rPr>
              <a:t>				</a:t>
            </a:r>
            <a:r>
              <a:rPr lang="es-MX" altLang="es-MX" sz="4400" b="1" cap="all" dirty="0" smtClean="0">
                <a:solidFill>
                  <a:srgbClr val="000000"/>
                </a:solidFill>
                <a:latin typeface="YouTube Sans"/>
              </a:rPr>
              <a:t>La </a:t>
            </a:r>
            <a:r>
              <a:rPr lang="es-MX" altLang="es-MX" sz="4400" b="1" cap="all" dirty="0">
                <a:solidFill>
                  <a:srgbClr val="000000"/>
                </a:solidFill>
                <a:latin typeface="YouTube Sans"/>
              </a:rPr>
              <a:t>Ultima Cena</a:t>
            </a:r>
          </a:p>
        </p:txBody>
      </p:sp>
      <p:sp>
        <p:nvSpPr>
          <p:cNvPr id="2" name="Rectangle 1"/>
          <p:cNvSpPr>
            <a:spLocks noChangeArrowheads="1"/>
          </p:cNvSpPr>
          <p:nvPr/>
        </p:nvSpPr>
        <p:spPr bwMode="auto">
          <a:xfrm>
            <a:off x="152400" y="152400"/>
            <a:ext cx="8593138"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800" b="0" i="0" u="none" strike="noStrike" cap="none" normalizeH="0" baseline="0" smtClean="0">
                <a:ln>
                  <a:noFill/>
                </a:ln>
                <a:solidFill>
                  <a:srgbClr val="EEEEEE"/>
                </a:solidFill>
                <a:effectLst/>
                <a:latin typeface="YouTube Noto"/>
              </a:rPr>
              <a:t/>
            </a:r>
            <a:br>
              <a:rPr kumimoji="0" lang="es-MX" altLang="es-MX" sz="800" b="0" i="0" u="none" strike="noStrike" cap="none" normalizeH="0" baseline="0" smtClean="0">
                <a:ln>
                  <a:noFill/>
                </a:ln>
                <a:solidFill>
                  <a:srgbClr val="EEEEEE"/>
                </a:solidFill>
                <a:effectLst/>
                <a:latin typeface="YouTube Noto"/>
              </a:rPr>
            </a:br>
            <a:endParaRPr kumimoji="0" lang="es-MX" altLang="es-MX" sz="800" b="0" i="0" u="none" strike="noStrike" cap="none" normalizeH="0" baseline="0" smtClean="0">
              <a:ln>
                <a:noFill/>
              </a:ln>
              <a:solidFill>
                <a:srgbClr val="EEEEEE"/>
              </a:solidFill>
              <a:effectLst/>
              <a:latin typeface="YouTube Not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3" name="Rectangle 2">
            <a:hlinkClick r:id="rId3" tooltip="Next (SHIFT+n)"/>
          </p:cNvPr>
          <p:cNvSpPr>
            <a:spLocks noChangeArrowheads="1"/>
          </p:cNvSpPr>
          <p:nvPr/>
        </p:nvSpPr>
        <p:spPr bwMode="auto">
          <a:xfrm>
            <a:off x="152400" y="152400"/>
            <a:ext cx="8418513"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spTree>
    <p:extLst>
      <p:ext uri="{BB962C8B-B14F-4D97-AF65-F5344CB8AC3E}">
        <p14:creationId xmlns:p14="http://schemas.microsoft.com/office/powerpoint/2010/main" val="1498346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061"/>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7" name="TextBox 6"/>
          <p:cNvSpPr txBox="1"/>
          <p:nvPr/>
        </p:nvSpPr>
        <p:spPr>
          <a:xfrm>
            <a:off x="3835703" y="297657"/>
            <a:ext cx="6327359" cy="769441"/>
          </a:xfrm>
          <a:prstGeom prst="rect">
            <a:avLst/>
          </a:prstGeom>
          <a:noFill/>
        </p:spPr>
        <p:txBody>
          <a:bodyPr wrap="square" rtlCol="0">
            <a:spAutoFit/>
          </a:bodyPr>
          <a:lstStyle/>
          <a:p>
            <a:pPr lvl="0" eaLnBrk="0" fontAlgn="base" hangingPunct="0">
              <a:spcBef>
                <a:spcPct val="0"/>
              </a:spcBef>
              <a:spcAft>
                <a:spcPct val="0"/>
              </a:spcAft>
            </a:pPr>
            <a:r>
              <a:rPr lang="es-MX" altLang="es-MX" sz="4400" b="1" cap="all" dirty="0">
                <a:solidFill>
                  <a:srgbClr val="000000"/>
                </a:solidFill>
                <a:latin typeface="YouTube Sans"/>
              </a:rPr>
              <a:t>La Ultima Cena</a:t>
            </a:r>
            <a:endParaRPr lang="es-MX" altLang="es-MX" sz="4400" b="1" cap="all" dirty="0">
              <a:solidFill>
                <a:srgbClr val="000000"/>
              </a:solidFill>
              <a:latin typeface="YouTube Sans"/>
            </a:endParaRPr>
          </a:p>
        </p:txBody>
      </p:sp>
      <p:sp>
        <p:nvSpPr>
          <p:cNvPr id="6" name="TextBox 5"/>
          <p:cNvSpPr txBox="1"/>
          <p:nvPr/>
        </p:nvSpPr>
        <p:spPr>
          <a:xfrm>
            <a:off x="4452729" y="6211669"/>
            <a:ext cx="3286539" cy="923330"/>
          </a:xfrm>
          <a:prstGeom prst="rect">
            <a:avLst/>
          </a:prstGeom>
          <a:noFill/>
        </p:spPr>
        <p:txBody>
          <a:bodyPr wrap="square" rtlCol="0">
            <a:spAutoFit/>
          </a:bodyPr>
          <a:lstStyle/>
          <a:p>
            <a:endParaRPr lang="en-US" dirty="0" smtClean="0"/>
          </a:p>
          <a:p>
            <a:r>
              <a:rPr lang="en-US" dirty="0" smtClean="0">
                <a:hlinkClick r:id="rId3"/>
              </a:rPr>
              <a:t>https</a:t>
            </a:r>
            <a:r>
              <a:rPr lang="en-US" dirty="0">
                <a:hlinkClick r:id="rId3"/>
              </a:rPr>
              <a:t>://</a:t>
            </a:r>
            <a:r>
              <a:rPr lang="en-US" dirty="0" smtClean="0">
                <a:hlinkClick r:id="rId3"/>
              </a:rPr>
              <a:t>youtu.be/r9Ekox8grgs</a:t>
            </a:r>
            <a:endParaRPr lang="en-US" dirty="0" smtClean="0"/>
          </a:p>
          <a:p>
            <a:endParaRPr lang="en-US" dirty="0"/>
          </a:p>
        </p:txBody>
      </p:sp>
      <p:pic>
        <p:nvPicPr>
          <p:cNvPr id="3" name="r9Ekox8grgs"/>
          <p:cNvPicPr>
            <a:picLocks noRot="1" noChangeAspect="1"/>
          </p:cNvPicPr>
          <p:nvPr>
            <a:videoFile r:link="rId1"/>
          </p:nvPr>
        </p:nvPicPr>
        <p:blipFill>
          <a:blip r:embed="rId4"/>
          <a:stretch>
            <a:fillRect/>
          </a:stretch>
        </p:blipFill>
        <p:spPr>
          <a:xfrm>
            <a:off x="1202245" y="1093585"/>
            <a:ext cx="9175644" cy="5161300"/>
          </a:xfrm>
          <a:prstGeom prst="rect">
            <a:avLst/>
          </a:prstGeom>
        </p:spPr>
      </p:pic>
    </p:spTree>
    <p:extLst>
      <p:ext uri="{BB962C8B-B14F-4D97-AF65-F5344CB8AC3E}">
        <p14:creationId xmlns:p14="http://schemas.microsoft.com/office/powerpoint/2010/main" val="3033703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18288" b="29883"/>
          <a:stretch/>
        </p:blipFill>
        <p:spPr>
          <a:xfrm>
            <a:off x="1" y="521338"/>
            <a:ext cx="12191999" cy="6361043"/>
          </a:xfrm>
          <a:prstGeom prst="rect">
            <a:avLst/>
          </a:prstGeom>
        </p:spPr>
      </p:pic>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7" name="TextBox 6"/>
          <p:cNvSpPr txBox="1"/>
          <p:nvPr/>
        </p:nvSpPr>
        <p:spPr>
          <a:xfrm>
            <a:off x="2932320" y="216096"/>
            <a:ext cx="6327359" cy="769441"/>
          </a:xfrm>
          <a:prstGeom prst="rect">
            <a:avLst/>
          </a:prstGeom>
          <a:noFill/>
        </p:spPr>
        <p:txBody>
          <a:bodyPr wrap="square" rtlCol="0">
            <a:spAutoFit/>
          </a:bodyPr>
          <a:lstStyle/>
          <a:p>
            <a:pPr algn="ctr"/>
            <a:r>
              <a:rPr lang="es-MX" sz="4400" dirty="0"/>
              <a:t>CONVERSACIÓN FAMILIAR</a:t>
            </a:r>
            <a:endParaRPr lang="es-MX" sz="4400" b="1" dirty="0"/>
          </a:p>
        </p:txBody>
      </p:sp>
      <p:sp>
        <p:nvSpPr>
          <p:cNvPr id="6" name="TextBox 5"/>
          <p:cNvSpPr txBox="1"/>
          <p:nvPr/>
        </p:nvSpPr>
        <p:spPr>
          <a:xfrm>
            <a:off x="715617" y="1546904"/>
            <a:ext cx="5353879" cy="2062103"/>
          </a:xfrm>
          <a:prstGeom prst="rect">
            <a:avLst/>
          </a:prstGeom>
          <a:noFill/>
        </p:spPr>
        <p:txBody>
          <a:bodyPr wrap="square" rtlCol="0">
            <a:spAutoFit/>
          </a:bodyPr>
          <a:lstStyle/>
          <a:p>
            <a:pPr algn="ctr"/>
            <a:r>
              <a:rPr lang="es-MX" sz="3200" b="1" dirty="0" smtClean="0"/>
              <a:t>¿</a:t>
            </a:r>
            <a:r>
              <a:rPr lang="es-MX" sz="3200" b="1" dirty="0"/>
              <a:t>Qué dijo e hizo Jesús en el video que es lo mismo que dice y hace el sacerdote en la Misa?</a:t>
            </a:r>
            <a:endParaRPr lang="en-US" sz="3200" b="1" dirty="0"/>
          </a:p>
        </p:txBody>
      </p:sp>
    </p:spTree>
    <p:extLst>
      <p:ext uri="{BB962C8B-B14F-4D97-AF65-F5344CB8AC3E}">
        <p14:creationId xmlns:p14="http://schemas.microsoft.com/office/powerpoint/2010/main" val="2098041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gony in the Garden | &quot;And going a little farther, he fell o… | Flickr"/>
          <p:cNvPicPr>
            <a:picLocks noChangeAspect="1"/>
          </p:cNvPicPr>
          <p:nvPr/>
        </p:nvPicPr>
        <p:blipFill rotWithShape="1">
          <a:blip r:embed="rId2">
            <a:extLst>
              <a:ext uri="{28A0092B-C50C-407E-A947-70E740481C1C}">
                <a14:useLocalDpi xmlns:a14="http://schemas.microsoft.com/office/drawing/2010/main" val="0"/>
              </a:ext>
            </a:extLst>
          </a:blip>
          <a:srcRect b="30895"/>
          <a:stretch/>
        </p:blipFill>
        <p:spPr>
          <a:xfrm>
            <a:off x="-15881" y="539261"/>
            <a:ext cx="12207881" cy="6351869"/>
          </a:xfrm>
          <a:prstGeom prst="rect">
            <a:avLst/>
          </a:prstGeom>
        </p:spPr>
      </p:pic>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2932320" y="154541"/>
            <a:ext cx="6327359" cy="769441"/>
          </a:xfrm>
          <a:prstGeom prst="rect">
            <a:avLst/>
          </a:prstGeom>
          <a:noFill/>
        </p:spPr>
        <p:txBody>
          <a:bodyPr wrap="square" rtlCol="0">
            <a:spAutoFit/>
          </a:bodyPr>
          <a:lstStyle/>
          <a:p>
            <a:pPr algn="ctr"/>
            <a:r>
              <a:rPr lang="es-MX" sz="4400" dirty="0" smtClean="0"/>
              <a:t>La </a:t>
            </a:r>
            <a:r>
              <a:rPr lang="es-MX" sz="4400" dirty="0"/>
              <a:t>Agonía en el Huerto</a:t>
            </a:r>
            <a:endParaRPr lang="es-MX" sz="16600" b="1" dirty="0"/>
          </a:p>
        </p:txBody>
      </p:sp>
    </p:spTree>
    <p:extLst>
      <p:ext uri="{BB962C8B-B14F-4D97-AF65-F5344CB8AC3E}">
        <p14:creationId xmlns:p14="http://schemas.microsoft.com/office/powerpoint/2010/main" val="1565142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18454</TotalTime>
  <Words>500</Words>
  <Application>Microsoft Office PowerPoint</Application>
  <PresentationFormat>Widescreen</PresentationFormat>
  <Paragraphs>48</Paragraphs>
  <Slides>12</Slides>
  <Notes>0</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Antenna Black</vt:lpstr>
      <vt:lpstr>Arial</vt:lpstr>
      <vt:lpstr>Calibri</vt:lpstr>
      <vt:lpstr>Calibri Light</vt:lpstr>
      <vt:lpstr>YouTube Noto</vt:lpstr>
      <vt:lpstr>YouTube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Oppermann</dc:creator>
  <cp:lastModifiedBy>Monica Oppermann</cp:lastModifiedBy>
  <cp:revision>160</cp:revision>
  <dcterms:created xsi:type="dcterms:W3CDTF">2021-11-19T16:04:10Z</dcterms:created>
  <dcterms:modified xsi:type="dcterms:W3CDTF">2023-01-24T19:14:26Z</dcterms:modified>
</cp:coreProperties>
</file>