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59" r:id="rId4"/>
    <p:sldId id="260" r:id="rId5"/>
    <p:sldId id="291" r:id="rId6"/>
    <p:sldId id="301" r:id="rId7"/>
    <p:sldId id="306" r:id="rId8"/>
    <p:sldId id="271" r:id="rId9"/>
    <p:sldId id="307" r:id="rId10"/>
    <p:sldId id="294"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7"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19/02/2024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19/02/2024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19/02/2024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19/02/2024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19/02/2024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19/02/2024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19/02/2024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19/02/2024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19/02/2024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19/02/2024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19/02/2024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19/02/2024</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pngall.com/jesus-christ-png/"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openclipart.org/detail/105763/balloon-yellow-aj-by-anonymous"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religious.najith.com/during-this-holy-week/"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xhere.com/zh/photo/546650"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liturgytools.net/2016/03/pictures-holy-thursday-easter--year-a-b-c-lords-supper-first-communion-foot-washing.html"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q904xIwxnSc?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oom with a table and chairs and a chandelier&#10;&#10;Description automatically generated">
            <a:extLst>
              <a:ext uri="{FF2B5EF4-FFF2-40B4-BE49-F238E27FC236}">
                <a16:creationId xmlns:a16="http://schemas.microsoft.com/office/drawing/2014/main" id="{DC27C875-9899-64B4-3F5E-8B0E5F7A3F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50773"/>
            <a:ext cx="11776563" cy="7108773"/>
          </a:xfrm>
          <a:prstGeom prst="rect">
            <a:avLst/>
          </a:prstGeom>
        </p:spPr>
      </p:pic>
      <p:sp>
        <p:nvSpPr>
          <p:cNvPr id="2" name="Subtitle 1"/>
          <p:cNvSpPr>
            <a:spLocks noGrp="1"/>
          </p:cNvSpPr>
          <p:nvPr>
            <p:ph type="subTitle" idx="1"/>
          </p:nvPr>
        </p:nvSpPr>
        <p:spPr>
          <a:xfrm>
            <a:off x="36121" y="3735967"/>
            <a:ext cx="11704319" cy="1135659"/>
          </a:xfrm>
          <a:noFill/>
          <a:ln w="19050">
            <a:noFill/>
          </a:ln>
        </p:spPr>
        <p:txBody>
          <a:bodyPr>
            <a:noAutofit/>
          </a:bodyPr>
          <a:lstStyle/>
          <a:p>
            <a:r>
              <a:rPr lang="en-US" sz="3200" b="1" i="1" dirty="0">
                <a:solidFill>
                  <a:schemeClr val="bg1"/>
                </a:solidFill>
                <a:effectLst>
                  <a:outerShdw blurRad="38100" dist="38100" dir="2700000" algn="tl">
                    <a:srgbClr val="000000">
                      <a:alpha val="43137"/>
                    </a:srgbClr>
                  </a:outerShdw>
                </a:effectLst>
              </a:rPr>
              <a:t>GOD’S SAVING LOVE FOR US: </a:t>
            </a:r>
          </a:p>
          <a:p>
            <a:r>
              <a:rPr lang="en-US" sz="3200" b="1" i="1" dirty="0">
                <a:solidFill>
                  <a:schemeClr val="bg1"/>
                </a:solidFill>
                <a:effectLst>
                  <a:outerShdw blurRad="38100" dist="38100" dir="2700000" algn="tl">
                    <a:srgbClr val="000000">
                      <a:alpha val="43137"/>
                    </a:srgbClr>
                  </a:outerShdw>
                </a:effectLst>
              </a:rPr>
              <a:t>LITURGY AND THE SEVEN SACRAMENTS</a:t>
            </a:r>
            <a:endParaRPr lang="en-US" sz="3200" b="1" i="1" dirty="0">
              <a:solidFill>
                <a:schemeClr val="bg1"/>
              </a:solidFill>
              <a:effectLst>
                <a:outerShdw blurRad="38100" dist="38100" dir="2700000" algn="tl">
                  <a:srgbClr val="000000">
                    <a:alpha val="43137"/>
                  </a:srgbClr>
                </a:outerShdw>
              </a:effectLst>
              <a:latin typeface="Antenna Black" panose="02000505000000020004" pitchFamily="2" charset="0"/>
            </a:endParaRPr>
          </a:p>
        </p:txBody>
      </p:sp>
      <p:sp>
        <p:nvSpPr>
          <p:cNvPr id="7" name="Subtitle 1"/>
          <p:cNvSpPr txBox="1">
            <a:spLocks/>
          </p:cNvSpPr>
          <p:nvPr/>
        </p:nvSpPr>
        <p:spPr>
          <a:xfrm>
            <a:off x="878722" y="4871626"/>
            <a:ext cx="10434551" cy="766008"/>
          </a:xfrm>
          <a:prstGeom prst="rect">
            <a:avLst/>
          </a:prstGeom>
          <a:noFill/>
          <a:ln w="1905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SACRAMENTS AT THE SERVICE OF COMMUNION AND MISSION: HOLY ORDERS</a:t>
            </a:r>
            <a:endParaRPr lang="en-US" sz="5400" b="1" dirty="0">
              <a:solidFill>
                <a:schemeClr val="bg1"/>
              </a:solidFill>
              <a:latin typeface="Antenna Black" panose="02000505000000020004" pitchFamily="2"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3768" y="-206720"/>
            <a:ext cx="9664460" cy="3631407"/>
          </a:xfrm>
          <a:prstGeom prst="rect">
            <a:avLst/>
          </a:prstGeom>
        </p:spPr>
      </p:pic>
    </p:spTree>
    <p:extLst>
      <p:ext uri="{BB962C8B-B14F-4D97-AF65-F5344CB8AC3E}">
        <p14:creationId xmlns:p14="http://schemas.microsoft.com/office/powerpoint/2010/main" val="169631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1787236" y="123763"/>
            <a:ext cx="8617527" cy="830997"/>
          </a:xfrm>
          <a:prstGeom prst="rect">
            <a:avLst/>
          </a:prstGeom>
          <a:noFill/>
        </p:spPr>
        <p:txBody>
          <a:bodyPr wrap="square" rtlCol="0">
            <a:spAutoFit/>
          </a:bodyPr>
          <a:lstStyle/>
          <a:p>
            <a:pPr algn="ctr"/>
            <a:r>
              <a:rPr lang="en-US" sz="4800" b="1" dirty="0">
                <a:solidFill>
                  <a:schemeClr val="bg1"/>
                </a:solidFill>
              </a:rPr>
              <a:t>CLOSING PRAYER</a:t>
            </a:r>
          </a:p>
        </p:txBody>
      </p:sp>
      <p:sp>
        <p:nvSpPr>
          <p:cNvPr id="4" name="TextBox 3"/>
          <p:cNvSpPr txBox="1"/>
          <p:nvPr/>
        </p:nvSpPr>
        <p:spPr>
          <a:xfrm>
            <a:off x="78377" y="1497874"/>
            <a:ext cx="8682446" cy="4312591"/>
          </a:xfrm>
          <a:prstGeom prst="rect">
            <a:avLst/>
          </a:prstGeom>
          <a:noFill/>
        </p:spPr>
        <p:txBody>
          <a:bodyPr wrap="square" rtlCol="0">
            <a:spAutoFit/>
          </a:bodyPr>
          <a:lstStyle/>
          <a:p>
            <a:pPr marL="0" marR="0">
              <a:lnSpc>
                <a:spcPct val="107000"/>
              </a:lnSpc>
              <a:spcBef>
                <a:spcPts val="0"/>
              </a:spcBef>
              <a:spcAft>
                <a:spcPts val="0"/>
              </a:spcAft>
            </a:pP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dirty="0" smtClean="0">
                <a:effectLst/>
                <a:latin typeface="Calibri" panose="020F0502020204030204" pitchFamily="34" charset="0"/>
                <a:ea typeface="Calibri" panose="020F0502020204030204" pitchFamily="34" charset="0"/>
                <a:cs typeface="Times New Roman" panose="02020603050405020304" pitchFamily="18" charset="0"/>
              </a:rPr>
              <a:t>Gracious </a:t>
            </a:r>
            <a:r>
              <a:rPr lang="en-US" sz="3000" dirty="0">
                <a:effectLst/>
                <a:latin typeface="Calibri" panose="020F0502020204030204" pitchFamily="34" charset="0"/>
                <a:ea typeface="Calibri" panose="020F0502020204030204" pitchFamily="34" charset="0"/>
                <a:cs typeface="Times New Roman" panose="02020603050405020304" pitchFamily="18" charset="0"/>
              </a:rPr>
              <a:t>and loving God, </a:t>
            </a:r>
            <a:endParaRPr lang="en-US"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dirty="0" smtClean="0">
                <a:latin typeface="Calibri" panose="020F0502020204030204" pitchFamily="34" charset="0"/>
                <a:ea typeface="Calibri" panose="020F0502020204030204" pitchFamily="34" charset="0"/>
                <a:cs typeface="Times New Roman" panose="02020603050405020304" pitchFamily="18" charset="0"/>
              </a:rPr>
              <a:t>W</a:t>
            </a:r>
            <a:r>
              <a:rPr lang="en-US" sz="3000" dirty="0" smtClean="0">
                <a:effectLst/>
                <a:latin typeface="Calibri" panose="020F0502020204030204" pitchFamily="34" charset="0"/>
                <a:ea typeface="Calibri" panose="020F0502020204030204" pitchFamily="34" charset="0"/>
                <a:cs typeface="Times New Roman" panose="02020603050405020304" pitchFamily="18" charset="0"/>
              </a:rPr>
              <a:t>e </a:t>
            </a:r>
            <a:r>
              <a:rPr lang="en-US" sz="3000" dirty="0">
                <a:effectLst/>
                <a:latin typeface="Calibri" panose="020F0502020204030204" pitchFamily="34" charset="0"/>
                <a:ea typeface="Calibri" panose="020F0502020204030204" pitchFamily="34" charset="0"/>
                <a:cs typeface="Times New Roman" panose="02020603050405020304" pitchFamily="18" charset="0"/>
              </a:rPr>
              <a:t>thank you for the gift of our priests, deacons and bishops. </a:t>
            </a:r>
            <a:endParaRPr lang="en-US"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dirty="0" smtClean="0">
                <a:effectLst/>
                <a:latin typeface="Calibri" panose="020F0502020204030204" pitchFamily="34" charset="0"/>
                <a:ea typeface="Calibri" panose="020F0502020204030204" pitchFamily="34" charset="0"/>
                <a:cs typeface="Times New Roman" panose="02020603050405020304" pitchFamily="18" charset="0"/>
              </a:rPr>
              <a:t>Through </a:t>
            </a:r>
            <a:r>
              <a:rPr lang="en-US" sz="3000" dirty="0">
                <a:effectLst/>
                <a:latin typeface="Calibri" panose="020F0502020204030204" pitchFamily="34" charset="0"/>
                <a:ea typeface="Calibri" panose="020F0502020204030204" pitchFamily="34" charset="0"/>
                <a:cs typeface="Times New Roman" panose="02020603050405020304" pitchFamily="18" charset="0"/>
              </a:rPr>
              <a:t>them, we experience your presence in the sacraments</a:t>
            </a:r>
            <a:r>
              <a:rPr lang="en-US" sz="30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3000" dirty="0" smtClean="0">
                <a:effectLst/>
                <a:latin typeface="Calibri" panose="020F0502020204030204" pitchFamily="34" charset="0"/>
                <a:ea typeface="Calibri" panose="020F0502020204030204" pitchFamily="34" charset="0"/>
                <a:cs typeface="Times New Roman" panose="02020603050405020304" pitchFamily="18" charset="0"/>
              </a:rPr>
              <a:t>Help </a:t>
            </a:r>
            <a:r>
              <a:rPr lang="en-US" sz="3000" dirty="0">
                <a:effectLst/>
                <a:latin typeface="Calibri" panose="020F0502020204030204" pitchFamily="34" charset="0"/>
                <a:ea typeface="Calibri" panose="020F0502020204030204" pitchFamily="34" charset="0"/>
                <a:cs typeface="Times New Roman" panose="02020603050405020304" pitchFamily="18" charset="0"/>
              </a:rPr>
              <a:t>them to be strong in their vocation</a:t>
            </a:r>
            <a:r>
              <a:rPr lang="en-US" sz="30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3000" dirty="0" smtClean="0">
                <a:effectLst/>
                <a:latin typeface="Calibri" panose="020F0502020204030204" pitchFamily="34" charset="0"/>
                <a:ea typeface="Calibri" panose="020F0502020204030204" pitchFamily="34" charset="0"/>
                <a:cs typeface="Times New Roman" panose="02020603050405020304" pitchFamily="18" charset="0"/>
              </a:rPr>
              <a:t>Set </a:t>
            </a:r>
            <a:r>
              <a:rPr lang="en-US" sz="3000" dirty="0">
                <a:effectLst/>
                <a:latin typeface="Calibri" panose="020F0502020204030204" pitchFamily="34" charset="0"/>
                <a:ea typeface="Calibri" panose="020F0502020204030204" pitchFamily="34" charset="0"/>
                <a:cs typeface="Times New Roman" panose="02020603050405020304" pitchFamily="18" charset="0"/>
              </a:rPr>
              <a:t>their souls on fire with love for your people. </a:t>
            </a:r>
            <a:endParaRPr lang="en-US"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dirty="0" smtClean="0">
                <a:effectLst/>
                <a:latin typeface="Calibri" panose="020F0502020204030204" pitchFamily="34" charset="0"/>
                <a:ea typeface="Calibri" panose="020F0502020204030204" pitchFamily="34" charset="0"/>
                <a:cs typeface="Times New Roman" panose="02020603050405020304" pitchFamily="18" charset="0"/>
              </a:rPr>
              <a:t>Amen</a:t>
            </a:r>
            <a:r>
              <a:rPr lang="en-US" sz="3000" dirty="0">
                <a:effectLst/>
                <a:latin typeface="Calibri" panose="020F0502020204030204" pitchFamily="34" charset="0"/>
                <a:ea typeface="Calibri" panose="020F0502020204030204" pitchFamily="34" charset="0"/>
                <a:cs typeface="Times New Roman" panose="02020603050405020304" pitchFamily="18" charset="0"/>
              </a:rPr>
              <a:t>.</a:t>
            </a:r>
            <a:endParaRPr lang="en-US" sz="3000" dirty="0"/>
          </a:p>
        </p:txBody>
      </p:sp>
      <p:pic>
        <p:nvPicPr>
          <p:cNvPr id="6" name="Picture 5" descr="A person in a robe with his hands together&#10;&#10;Description automatically generated">
            <a:extLst>
              <a:ext uri="{FF2B5EF4-FFF2-40B4-BE49-F238E27FC236}">
                <a16:creationId xmlns:a16="http://schemas.microsoft.com/office/drawing/2014/main" id="{C26D1515-2540-B32F-EFCE-6BBCC9B7BD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4644" y="322842"/>
            <a:ext cx="3836228" cy="6535158"/>
          </a:xfrm>
          <a:prstGeom prst="rect">
            <a:avLst/>
          </a:prstGeom>
        </p:spPr>
      </p:pic>
    </p:spTree>
    <p:extLst>
      <p:ext uri="{BB962C8B-B14F-4D97-AF65-F5344CB8AC3E}">
        <p14:creationId xmlns:p14="http://schemas.microsoft.com/office/powerpoint/2010/main" val="3267795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5188" y="1310329"/>
            <a:ext cx="6537082" cy="5293757"/>
          </a:xfrm>
          <a:prstGeom prst="rect">
            <a:avLst/>
          </a:prstGeom>
        </p:spPr>
        <p:txBody>
          <a:bodyPr wrap="square">
            <a:spAutoFit/>
          </a:bodyPr>
          <a:lstStyle/>
          <a:p>
            <a:r>
              <a:rPr lang="en-US" sz="2600" dirty="0"/>
              <a:t>Lord Jesus Christ,                                                  We entrust our family to You and ask for Your blessing and protection. </a:t>
            </a:r>
          </a:p>
          <a:p>
            <a:endParaRPr lang="en-US" sz="2600" dirty="0"/>
          </a:p>
          <a:p>
            <a:r>
              <a:rPr lang="en-US" sz="2600" dirty="0"/>
              <a:t>We love You Lord Jesus with all our hearts, and we ask that You help our family to become more like the Holy Family.</a:t>
            </a:r>
          </a:p>
          <a:p>
            <a:endParaRPr lang="en-US" sz="2600" dirty="0"/>
          </a:p>
          <a:p>
            <a:r>
              <a:rPr lang="en-US" sz="2600" dirty="0"/>
              <a:t>Help us to be kind, loving, and patient with </a:t>
            </a:r>
          </a:p>
          <a:p>
            <a:r>
              <a:rPr lang="en-US" sz="2600" dirty="0"/>
              <a:t>one another.</a:t>
            </a:r>
          </a:p>
          <a:p>
            <a:endParaRPr lang="en-US" sz="2600" dirty="0"/>
          </a:p>
          <a:p>
            <a:r>
              <a:rPr lang="en-US" sz="2600" dirty="0"/>
              <a:t>Give us all the grace we need to become saints and Your faithful disciples.  Amen.</a:t>
            </a:r>
          </a:p>
        </p:txBody>
      </p:sp>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cap="all" baseline="30000" dirty="0">
                <a:solidFill>
                  <a:schemeClr val="bg1"/>
                </a:solidFill>
              </a:rPr>
              <a:t>Opening Prayer</a:t>
            </a:r>
            <a:endParaRPr lang="en-US" sz="6600" cap="all" baseline="30000" dirty="0">
              <a:solidFill>
                <a:schemeClr val="bg1"/>
              </a:solidFill>
            </a:endParaRPr>
          </a:p>
        </p:txBody>
      </p:sp>
      <p:pic>
        <p:nvPicPr>
          <p:cNvPr id="11" name="Picture 10" descr="A person with long hair and a white robe&#10;&#10;Description automatically generated">
            <a:extLst>
              <a:ext uri="{FF2B5EF4-FFF2-40B4-BE49-F238E27FC236}">
                <a16:creationId xmlns:a16="http://schemas.microsoft.com/office/drawing/2014/main" id="{7204CB6E-6DE4-64EF-4BA1-7D0357C67185}"/>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xmlns="" r:id="rId3"/>
              </a:ext>
            </a:extLst>
          </a:blip>
          <a:srcRect r="23713"/>
          <a:stretch/>
        </p:blipFill>
        <p:spPr>
          <a:xfrm>
            <a:off x="6466111" y="-688001"/>
            <a:ext cx="5725889" cy="7505703"/>
          </a:xfrm>
          <a:prstGeom prst="rect">
            <a:avLst/>
          </a:prstGeom>
        </p:spPr>
      </p:pic>
      <p:sp>
        <p:nvSpPr>
          <p:cNvPr id="12" name="TextBox 11">
            <a:extLst>
              <a:ext uri="{FF2B5EF4-FFF2-40B4-BE49-F238E27FC236}">
                <a16:creationId xmlns:a16="http://schemas.microsoft.com/office/drawing/2014/main" id="{CD590345-470E-B384-8A4E-6C3FBF024DBB}"/>
              </a:ext>
            </a:extLst>
          </p:cNvPr>
          <p:cNvSpPr txBox="1"/>
          <p:nvPr/>
        </p:nvSpPr>
        <p:spPr>
          <a:xfrm>
            <a:off x="4686297" y="7761517"/>
            <a:ext cx="3048006" cy="230832"/>
          </a:xfrm>
          <a:prstGeom prst="rect">
            <a:avLst/>
          </a:prstGeom>
          <a:noFill/>
        </p:spPr>
        <p:txBody>
          <a:bodyPr wrap="square" rtlCol="0">
            <a:spAutoFit/>
          </a:bodyPr>
          <a:lstStyle/>
          <a:p>
            <a:r>
              <a:rPr lang="en-US" sz="900" dirty="0">
                <a:hlinkClick r:id="rId3" tooltip="https://www.pngall.com/jesus-christ-png/"/>
              </a:rPr>
              <a:t>This Photo</a:t>
            </a:r>
            <a:r>
              <a:rPr lang="en-US" sz="900" dirty="0"/>
              <a:t> by Unknown Author is licensed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425599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119101" y="-1"/>
            <a:ext cx="9953798" cy="124691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rPr>
              <a:t>KEEP THE BALLON UP!</a:t>
            </a:r>
            <a:endParaRPr lang="en-US" sz="4800" b="1" cap="all" baseline="30000" dirty="0">
              <a:solidFill>
                <a:schemeClr val="bg1"/>
              </a:solidFill>
              <a:latin typeface="Franklin Gothic Demi Cond" panose="020B0706030402020204" pitchFamily="34" charset="0"/>
            </a:endParaRPr>
          </a:p>
        </p:txBody>
      </p:sp>
      <p:sp>
        <p:nvSpPr>
          <p:cNvPr id="6" name="TextBox 5"/>
          <p:cNvSpPr txBox="1"/>
          <p:nvPr/>
        </p:nvSpPr>
        <p:spPr>
          <a:xfrm>
            <a:off x="396672" y="1442800"/>
            <a:ext cx="7344656" cy="5083379"/>
          </a:xfrm>
          <a:prstGeom prst="rect">
            <a:avLst/>
          </a:prstGeom>
          <a:noFill/>
        </p:spPr>
        <p:txBody>
          <a:bodyPr wrap="square" rtlCol="0">
            <a:spAutoFit/>
          </a:bodyPr>
          <a:lstStyle/>
          <a:p>
            <a:r>
              <a:rPr lang="en-US" sz="2000" b="1" u="sng" dirty="0"/>
              <a:t>How to Play: </a:t>
            </a:r>
          </a:p>
          <a:p>
            <a:endParaRPr lang="en-US" sz="2000" b="1" u="sng" dirty="0"/>
          </a:p>
          <a:p>
            <a:pPr marL="342900" indent="-342900">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Arrange families so each group has four or more players facing each other in a circle. </a:t>
            </a:r>
          </a:p>
          <a:p>
            <a:pPr marL="342900" indent="-342900">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Blow up a balloon and have the leader toss it into the air in the middle of the circle. </a:t>
            </a:r>
          </a:p>
          <a:p>
            <a:pPr marL="342900" indent="-342900">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With the balloon in the air, the leader calls out someone’s name, and they move to bump the balloon in the air to keep it from falling to the floor. </a:t>
            </a:r>
          </a:p>
          <a:p>
            <a:pPr marL="342900" indent="-342900">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When they hit the balloon up, they must call out someone else’s name to follow and then return to their spot. </a:t>
            </a:r>
          </a:p>
          <a:p>
            <a:pPr marL="342900" indent="-342900">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called person then moves to hit the balloon up, repeating the process. </a:t>
            </a:r>
          </a:p>
          <a:p>
            <a:pPr marL="342900" indent="-342900">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Continue until the balloon reaches the floor. </a:t>
            </a: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Adapted from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connectusfund</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3" name="Picture 2" descr="A yellow balloon with a bell&#10;&#10;Description automatically generated">
            <a:extLst>
              <a:ext uri="{FF2B5EF4-FFF2-40B4-BE49-F238E27FC236}">
                <a16:creationId xmlns:a16="http://schemas.microsoft.com/office/drawing/2014/main" id="{DBE04028-9304-BEF5-BF56-29808C89EAA3}"/>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xmlns="" r:id="rId3"/>
              </a:ext>
            </a:extLst>
          </a:blip>
          <a:stretch>
            <a:fillRect/>
          </a:stretch>
        </p:blipFill>
        <p:spPr>
          <a:xfrm>
            <a:off x="8309494" y="106532"/>
            <a:ext cx="3740468" cy="6858000"/>
          </a:xfrm>
          <a:prstGeom prst="rect">
            <a:avLst/>
          </a:prstGeom>
        </p:spPr>
      </p:pic>
    </p:spTree>
    <p:extLst>
      <p:ext uri="{BB962C8B-B14F-4D97-AF65-F5344CB8AC3E}">
        <p14:creationId xmlns:p14="http://schemas.microsoft.com/office/powerpoint/2010/main" val="22305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20319" y="185318"/>
            <a:ext cx="10490765" cy="707886"/>
          </a:xfrm>
          <a:prstGeom prst="rect">
            <a:avLst/>
          </a:prstGeom>
          <a:noFill/>
        </p:spPr>
        <p:txBody>
          <a:bodyPr wrap="square" rtlCol="0">
            <a:spAutoFit/>
          </a:bodyPr>
          <a:lstStyle/>
          <a:p>
            <a:pPr algn="ctr"/>
            <a:r>
              <a:rPr lang="en-US" sz="4000" b="1" dirty="0">
                <a:solidFill>
                  <a:schemeClr val="bg1"/>
                </a:solidFill>
              </a:rPr>
              <a:t>REVIEW</a:t>
            </a:r>
            <a:endParaRPr lang="es-MX" sz="41300" b="1" i="1" dirty="0">
              <a:solidFill>
                <a:schemeClr val="bg1"/>
              </a:solidFill>
            </a:endParaRPr>
          </a:p>
        </p:txBody>
      </p:sp>
      <p:sp>
        <p:nvSpPr>
          <p:cNvPr id="6" name="TextBox 5"/>
          <p:cNvSpPr txBox="1"/>
          <p:nvPr/>
        </p:nvSpPr>
        <p:spPr>
          <a:xfrm>
            <a:off x="374073" y="1363287"/>
            <a:ext cx="11405062" cy="1446550"/>
          </a:xfrm>
          <a:prstGeom prst="rect">
            <a:avLst/>
          </a:prstGeom>
          <a:noFill/>
        </p:spPr>
        <p:txBody>
          <a:bodyPr wrap="square" rtlCol="0">
            <a:spAutoFit/>
          </a:bodyPr>
          <a:lstStyle/>
          <a:p>
            <a:pPr algn="ctr"/>
            <a:r>
              <a:rPr lang="en-US" sz="4400" dirty="0">
                <a:effectLst/>
                <a:latin typeface="Calibri" panose="020F0502020204030204" pitchFamily="34" charset="0"/>
                <a:ea typeface="Calibri" panose="020F0502020204030204" pitchFamily="34" charset="0"/>
                <a:cs typeface="Times New Roman" panose="02020603050405020304" pitchFamily="18" charset="0"/>
              </a:rPr>
              <a:t>What are your favorite Holy Week Activities and/or your Family Holy Week Plans?</a:t>
            </a:r>
            <a:endParaRPr lang="en-US" sz="11500" b="1" dirty="0"/>
          </a:p>
        </p:txBody>
      </p:sp>
      <p:pic>
        <p:nvPicPr>
          <p:cNvPr id="7" name="Picture 6" descr="A logo of a religious symbol&#10;&#10;Description automatically generated with medium confidence">
            <a:extLst>
              <a:ext uri="{FF2B5EF4-FFF2-40B4-BE49-F238E27FC236}">
                <a16:creationId xmlns:a16="http://schemas.microsoft.com/office/drawing/2014/main" id="{1B019265-9C24-6753-FCF7-E799BDF834F5}"/>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xmlns="" r:id="rId3"/>
              </a:ext>
            </a:extLst>
          </a:blip>
          <a:stretch>
            <a:fillRect/>
          </a:stretch>
        </p:blipFill>
        <p:spPr>
          <a:xfrm>
            <a:off x="2472507" y="3094601"/>
            <a:ext cx="7208193" cy="3685459"/>
          </a:xfrm>
          <a:prstGeom prst="rect">
            <a:avLst/>
          </a:prstGeom>
        </p:spPr>
      </p:pic>
      <p:sp>
        <p:nvSpPr>
          <p:cNvPr id="8" name="TextBox 7">
            <a:extLst>
              <a:ext uri="{FF2B5EF4-FFF2-40B4-BE49-F238E27FC236}">
                <a16:creationId xmlns:a16="http://schemas.microsoft.com/office/drawing/2014/main" id="{1C6BF1D0-6C74-12C5-3E0D-D4C8635FB1C1}"/>
              </a:ext>
            </a:extLst>
          </p:cNvPr>
          <p:cNvSpPr txBox="1"/>
          <p:nvPr/>
        </p:nvSpPr>
        <p:spPr>
          <a:xfrm>
            <a:off x="2856427" y="7224610"/>
            <a:ext cx="6143244" cy="230832"/>
          </a:xfrm>
          <a:prstGeom prst="rect">
            <a:avLst/>
          </a:prstGeom>
          <a:noFill/>
        </p:spPr>
        <p:txBody>
          <a:bodyPr wrap="square" rtlCol="0">
            <a:spAutoFit/>
          </a:bodyPr>
          <a:lstStyle/>
          <a:p>
            <a:r>
              <a:rPr lang="en-US" sz="900">
                <a:hlinkClick r:id="rId3" tooltip="https://religious.najith.com/during-this-holy-week/"/>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401633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se-up of a person holding a plate&#10;&#10;Description automatically generated">
            <a:extLst>
              <a:ext uri="{FF2B5EF4-FFF2-40B4-BE49-F238E27FC236}">
                <a16:creationId xmlns:a16="http://schemas.microsoft.com/office/drawing/2014/main" id="{0E710B1F-7971-200C-1801-93C117EE6EFA}"/>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xmlns="" r:id="rId3"/>
              </a:ext>
            </a:extLst>
          </a:blip>
          <a:srcRect/>
          <a:stretch/>
        </p:blipFill>
        <p:spPr>
          <a:xfrm>
            <a:off x="14773" y="1078521"/>
            <a:ext cx="12177227" cy="5779479"/>
          </a:xfrm>
          <a:prstGeom prst="rect">
            <a:avLst/>
          </a:prstGeom>
        </p:spPr>
      </p:pic>
      <p:sp>
        <p:nvSpPr>
          <p:cNvPr id="5" name="Rectangle 4"/>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90649" y="123762"/>
            <a:ext cx="9210701" cy="830997"/>
          </a:xfrm>
          <a:prstGeom prst="rect">
            <a:avLst/>
          </a:prstGeom>
          <a:noFill/>
        </p:spPr>
        <p:txBody>
          <a:bodyPr wrap="square" rtlCol="0">
            <a:spAutoFit/>
          </a:bodyPr>
          <a:lstStyle/>
          <a:p>
            <a:pPr algn="ctr"/>
            <a:r>
              <a:rPr lang="en-US" sz="4800" b="1" dirty="0">
                <a:solidFill>
                  <a:schemeClr val="bg1"/>
                </a:solidFill>
              </a:rPr>
              <a:t>MAIN CONCEPT</a:t>
            </a:r>
            <a:endParaRPr lang="es-MX" sz="23900" b="1" i="1" dirty="0">
              <a:solidFill>
                <a:schemeClr val="bg1"/>
              </a:solidFill>
            </a:endParaRPr>
          </a:p>
        </p:txBody>
      </p:sp>
      <p:sp>
        <p:nvSpPr>
          <p:cNvPr id="10" name="TextBox 9"/>
          <p:cNvSpPr txBox="1"/>
          <p:nvPr/>
        </p:nvSpPr>
        <p:spPr>
          <a:xfrm>
            <a:off x="244935" y="1602684"/>
            <a:ext cx="11702127" cy="4463530"/>
          </a:xfrm>
          <a:prstGeom prst="rect">
            <a:avLst/>
          </a:prstGeom>
          <a:noFill/>
        </p:spPr>
        <p:txBody>
          <a:bodyPr wrap="square" rtlCol="0">
            <a:spAutoFit/>
          </a:bodyPr>
          <a:lstStyle/>
          <a:p>
            <a:pPr marL="0" marR="0" algn="ctr">
              <a:lnSpc>
                <a:spcPct val="107000"/>
              </a:lnSpc>
              <a:spcBef>
                <a:spcPts val="0"/>
              </a:spcBef>
              <a:spcAft>
                <a:spcPts val="800"/>
              </a:spcAf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Sacraments at the Service of Communion and Mission are the Sacraments of Holy Orders and Matrimony (marriage). </a:t>
            </a:r>
            <a:endParaRPr lang="en-US"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Holy Orders, some baptized men of the Church are set apart or consecrated to serve the whole Church as priests</a:t>
            </a:r>
            <a:r>
              <a:rPr lang="en-US"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algn="ctr"/>
            <a:r>
              <a:rPr lang="en-US"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Because </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Jesus wants to be closer to us, to heal us and to keep His promise to always be with us, in addition to the common priesthood of all believers, God has continued to call some men to the ministerial priesthood. These men, through priestly ordination, receive the Sacrament of Holy Orders to act in the person of Christ Himself while celebrating the sacraments. </a:t>
            </a:r>
            <a:endParaRPr lang="en-US"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They </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are called to continue the mission that Jesus gave to his Apostles to proclaim the Gospel, celebrate the sacraments and serve the spiritual needs of God’s children.</a:t>
            </a:r>
            <a:endParaRPr lang="en-US" sz="2400" b="1" dirty="0">
              <a:solidFill>
                <a:schemeClr val="bg1"/>
              </a:solidFill>
            </a:endParaRPr>
          </a:p>
        </p:txBody>
      </p:sp>
    </p:spTree>
    <p:extLst>
      <p:ext uri="{BB962C8B-B14F-4D97-AF65-F5344CB8AC3E}">
        <p14:creationId xmlns:p14="http://schemas.microsoft.com/office/powerpoint/2010/main" val="764080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with a bookmark&#10;&#10;Description automatically generated">
            <a:extLst>
              <a:ext uri="{FF2B5EF4-FFF2-40B4-BE49-F238E27FC236}">
                <a16:creationId xmlns:a16="http://schemas.microsoft.com/office/drawing/2014/main" id="{F36546BB-0CDE-B208-CC8C-4E8FADEAF949}"/>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8717" y="1828801"/>
            <a:ext cx="12210717" cy="5029200"/>
          </a:xfrm>
          <a:prstGeom prst="rect">
            <a:avLst/>
          </a:prstGeom>
        </p:spPr>
      </p:pic>
      <p:sp>
        <p:nvSpPr>
          <p:cNvPr id="5" name="Rectangle 4"/>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90649" y="123762"/>
            <a:ext cx="9210701" cy="830997"/>
          </a:xfrm>
          <a:prstGeom prst="rect">
            <a:avLst/>
          </a:prstGeom>
          <a:noFill/>
        </p:spPr>
        <p:txBody>
          <a:bodyPr wrap="square" rtlCol="0">
            <a:spAutoFit/>
          </a:bodyPr>
          <a:lstStyle/>
          <a:p>
            <a:pPr algn="ctr"/>
            <a:r>
              <a:rPr lang="en-US" sz="4800" b="1" dirty="0">
                <a:solidFill>
                  <a:schemeClr val="bg1"/>
                </a:solidFill>
              </a:rPr>
              <a:t>FAMILY BIBLE ACTIVITY</a:t>
            </a:r>
            <a:endParaRPr lang="es-MX" sz="23900" b="1" i="1" dirty="0">
              <a:solidFill>
                <a:schemeClr val="bg1"/>
              </a:solidFill>
            </a:endParaRPr>
          </a:p>
        </p:txBody>
      </p:sp>
      <p:sp>
        <p:nvSpPr>
          <p:cNvPr id="10" name="TextBox 9"/>
          <p:cNvSpPr txBox="1"/>
          <p:nvPr/>
        </p:nvSpPr>
        <p:spPr>
          <a:xfrm>
            <a:off x="321068" y="1348589"/>
            <a:ext cx="8237715" cy="9647577"/>
          </a:xfrm>
          <a:prstGeom prst="rect">
            <a:avLst/>
          </a:prstGeom>
          <a:noFill/>
        </p:spPr>
        <p:txBody>
          <a:bodyPr wrap="square" rtlCol="0">
            <a:spAutoFit/>
          </a:bodyPr>
          <a:lstStyle/>
          <a:p>
            <a:pPr marL="0" marR="0" algn="ctr">
              <a:lnSpc>
                <a:spcPct val="107000"/>
              </a:lnSpc>
              <a:spcBef>
                <a:spcPts val="0"/>
              </a:spcBef>
              <a:spcAft>
                <a:spcPts val="800"/>
              </a:spcAft>
            </a:pPr>
            <a:r>
              <a:rPr lang="en-US" sz="2600" b="1" i="1" dirty="0">
                <a:effectLst/>
                <a:latin typeface="Calibri" panose="020F0502020204030204" pitchFamily="34" charset="0"/>
                <a:ea typeface="Calibri" panose="020F0502020204030204" pitchFamily="34" charset="0"/>
                <a:cs typeface="Times New Roman" panose="02020603050405020304" pitchFamily="18" charset="0"/>
              </a:rPr>
              <a:t>In the Bible we read that it was Jesus Himself who established the ministerial priesthood. </a:t>
            </a:r>
            <a:endParaRPr lang="en-US" sz="2600" b="1" i="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Each family has a bible, paper &amp;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pencil and receives </a:t>
            </a:r>
            <a:r>
              <a:rPr lang="en-US" sz="2000" dirty="0">
                <a:effectLst/>
                <a:latin typeface="Calibri" panose="020F0502020204030204" pitchFamily="34" charset="0"/>
                <a:ea typeface="Calibri" panose="020F0502020204030204" pitchFamily="34" charset="0"/>
                <a:cs typeface="Times New Roman" panose="02020603050405020304" pitchFamily="18" charset="0"/>
              </a:rPr>
              <a:t>a different Bible verse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to:</a:t>
            </a:r>
          </a:p>
          <a:p>
            <a:pPr marL="457200" indent="-457200">
              <a:lnSpc>
                <a:spcPct val="107000"/>
              </a:lnSpc>
              <a:spcAft>
                <a:spcPts val="800"/>
              </a:spcAft>
              <a:buFont typeface="+mj-lt"/>
              <a:buAutoNum type="arabicPeriod"/>
            </a:pPr>
            <a:r>
              <a:rPr lang="en-US" sz="2000" dirty="0" smtClean="0">
                <a:latin typeface="Calibri" panose="020F0502020204030204" pitchFamily="34" charset="0"/>
                <a:ea typeface="Calibri" panose="020F0502020204030204" pitchFamily="34" charset="0"/>
                <a:cs typeface="Times New Roman" panose="02020603050405020304" pitchFamily="18" charset="0"/>
              </a:rPr>
              <a:t>F</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ind </a:t>
            </a:r>
            <a:r>
              <a:rPr lang="en-US" sz="2000" dirty="0">
                <a:effectLst/>
                <a:latin typeface="Calibri" panose="020F0502020204030204" pitchFamily="34" charset="0"/>
                <a:ea typeface="Calibri" panose="020F0502020204030204" pitchFamily="34" charset="0"/>
                <a:cs typeface="Times New Roman" panose="02020603050405020304" pitchFamily="18" charset="0"/>
              </a:rPr>
              <a:t>in the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Scriptures</a:t>
            </a:r>
          </a:p>
          <a:p>
            <a:pPr marL="457200" indent="-457200">
              <a:lnSpc>
                <a:spcPct val="107000"/>
              </a:lnSpc>
              <a:spcAft>
                <a:spcPts val="800"/>
              </a:spcAft>
              <a:buFont typeface="+mj-lt"/>
              <a:buAutoNum type="arabicPeriod"/>
            </a:pPr>
            <a:r>
              <a:rPr lang="en-US" sz="2000" dirty="0" smtClean="0">
                <a:latin typeface="Calibri" panose="020F0502020204030204" pitchFamily="34" charset="0"/>
                <a:ea typeface="Calibri" panose="020F0502020204030204" pitchFamily="34" charset="0"/>
                <a:cs typeface="Times New Roman" panose="02020603050405020304" pitchFamily="18" charset="0"/>
              </a:rPr>
              <a:t>D</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iscuss </a:t>
            </a:r>
            <a:r>
              <a:rPr lang="en-US" sz="2000" dirty="0">
                <a:effectLst/>
                <a:latin typeface="Calibri" panose="020F0502020204030204" pitchFamily="34" charset="0"/>
                <a:ea typeface="Calibri" panose="020F0502020204030204" pitchFamily="34" charset="0"/>
                <a:cs typeface="Times New Roman" panose="02020603050405020304" pitchFamily="18" charset="0"/>
              </a:rPr>
              <a:t>what was happening in the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story</a:t>
            </a:r>
          </a:p>
          <a:p>
            <a:pPr marL="457200" indent="-457200">
              <a:lnSpc>
                <a:spcPct val="107000"/>
              </a:lnSpc>
              <a:spcAft>
                <a:spcPts val="800"/>
              </a:spcAft>
              <a:buFont typeface="+mj-lt"/>
              <a:buAutoNum type="arabicPeriod"/>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Record </a:t>
            </a:r>
            <a:r>
              <a:rPr lang="en-US" sz="2000" dirty="0">
                <a:effectLst/>
                <a:latin typeface="Calibri" panose="020F0502020204030204" pitchFamily="34" charset="0"/>
                <a:ea typeface="Calibri" panose="020F0502020204030204" pitchFamily="34" charset="0"/>
                <a:cs typeface="Times New Roman" panose="02020603050405020304" pitchFamily="18" charset="0"/>
              </a:rPr>
              <a:t>reasons why the verse shows that Jesus was instituting the Sacrament of Holy Orders, calling the Apostles to continue His ministry of the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priesthood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Families </a:t>
            </a:r>
            <a:r>
              <a:rPr lang="en-US" sz="2000" dirty="0">
                <a:effectLst/>
                <a:latin typeface="Calibri" panose="020F0502020204030204" pitchFamily="34" charset="0"/>
                <a:ea typeface="Calibri" panose="020F0502020204030204" pitchFamily="34" charset="0"/>
                <a:cs typeface="Times New Roman" panose="02020603050405020304" pitchFamily="18" charset="0"/>
              </a:rPr>
              <a:t>share their verses and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reflections </a:t>
            </a:r>
          </a:p>
          <a:p>
            <a:pPr algn="ctr">
              <a:lnSpc>
                <a:spcPct val="107000"/>
              </a:lnSpc>
              <a:spcAft>
                <a:spcPts val="80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with </a:t>
            </a:r>
            <a:r>
              <a:rPr lang="en-US" sz="2000" dirty="0">
                <a:effectLst/>
                <a:latin typeface="Calibri" panose="020F0502020204030204" pitchFamily="34" charset="0"/>
                <a:ea typeface="Calibri" panose="020F0502020204030204" pitchFamily="34" charset="0"/>
                <a:cs typeface="Times New Roman" panose="02020603050405020304" pitchFamily="18" charset="0"/>
              </a:rPr>
              <a:t>the large group.</a:t>
            </a:r>
          </a:p>
          <a:p>
            <a:pPr marL="342900" marR="0" indent="-342900">
              <a:lnSpc>
                <a:spcPct val="107000"/>
              </a:lnSpc>
              <a:spcBef>
                <a:spcPts val="0"/>
              </a:spcBef>
              <a:spcAft>
                <a:spcPts val="80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700" b="1" dirty="0">
              <a:solidFill>
                <a:srgbClr val="7030A0"/>
              </a:solidFill>
            </a:endParaRPr>
          </a:p>
        </p:txBody>
      </p:sp>
      <p:sp>
        <p:nvSpPr>
          <p:cNvPr id="6" name="TextBox 5"/>
          <p:cNvSpPr txBox="1"/>
          <p:nvPr/>
        </p:nvSpPr>
        <p:spPr>
          <a:xfrm>
            <a:off x="8713699" y="1348589"/>
            <a:ext cx="3164357" cy="5170646"/>
          </a:xfrm>
          <a:prstGeom prst="rect">
            <a:avLst/>
          </a:prstGeom>
          <a:noFill/>
        </p:spPr>
        <p:txBody>
          <a:bodyPr wrap="square" rtlCol="0">
            <a:spAutoFit/>
          </a:bodyPr>
          <a:lstStyle/>
          <a:p>
            <a:r>
              <a:rPr lang="en-US" sz="2800" dirty="0">
                <a:solidFill>
                  <a:srgbClr val="FF0000"/>
                </a:solidFill>
              </a:rPr>
              <a:t>• </a:t>
            </a:r>
            <a:r>
              <a:rPr lang="en-US" sz="3000" dirty="0">
                <a:solidFill>
                  <a:srgbClr val="FF0000"/>
                </a:solidFill>
              </a:rPr>
              <a:t>Lk 22:19 </a:t>
            </a:r>
            <a:endParaRPr lang="en-US" sz="3000" dirty="0" smtClean="0">
              <a:solidFill>
                <a:srgbClr val="FF0000"/>
              </a:solidFill>
            </a:endParaRPr>
          </a:p>
          <a:p>
            <a:endParaRPr lang="en-US" sz="3000" dirty="0">
              <a:solidFill>
                <a:srgbClr val="FF0000"/>
              </a:solidFill>
            </a:endParaRPr>
          </a:p>
          <a:p>
            <a:r>
              <a:rPr lang="en-US" sz="3000" dirty="0">
                <a:solidFill>
                  <a:srgbClr val="FF0000"/>
                </a:solidFill>
              </a:rPr>
              <a:t>• </a:t>
            </a:r>
            <a:r>
              <a:rPr lang="en-US" sz="3000" dirty="0" err="1">
                <a:solidFill>
                  <a:srgbClr val="FF0000"/>
                </a:solidFill>
              </a:rPr>
              <a:t>Jn</a:t>
            </a:r>
            <a:r>
              <a:rPr lang="en-US" sz="3000" dirty="0">
                <a:solidFill>
                  <a:srgbClr val="FF0000"/>
                </a:solidFill>
              </a:rPr>
              <a:t> </a:t>
            </a:r>
            <a:r>
              <a:rPr lang="en-US" sz="3000" dirty="0" smtClean="0">
                <a:solidFill>
                  <a:srgbClr val="FF0000"/>
                </a:solidFill>
              </a:rPr>
              <a:t>20:21</a:t>
            </a:r>
          </a:p>
          <a:p>
            <a:r>
              <a:rPr lang="en-US" sz="3000" dirty="0" smtClean="0">
                <a:solidFill>
                  <a:srgbClr val="FF0000"/>
                </a:solidFill>
              </a:rPr>
              <a:t> </a:t>
            </a:r>
            <a:endParaRPr lang="en-US" sz="3000" dirty="0">
              <a:solidFill>
                <a:srgbClr val="FF0000"/>
              </a:solidFill>
            </a:endParaRPr>
          </a:p>
          <a:p>
            <a:r>
              <a:rPr lang="en-US" sz="3000" dirty="0">
                <a:solidFill>
                  <a:srgbClr val="FF0000"/>
                </a:solidFill>
              </a:rPr>
              <a:t>• </a:t>
            </a:r>
            <a:r>
              <a:rPr lang="en-US" sz="3000" dirty="0" err="1">
                <a:solidFill>
                  <a:srgbClr val="FF0000"/>
                </a:solidFill>
              </a:rPr>
              <a:t>Jn</a:t>
            </a:r>
            <a:r>
              <a:rPr lang="en-US" sz="3000" dirty="0">
                <a:solidFill>
                  <a:srgbClr val="FF0000"/>
                </a:solidFill>
              </a:rPr>
              <a:t> </a:t>
            </a:r>
            <a:r>
              <a:rPr lang="en-US" sz="3000" dirty="0" smtClean="0">
                <a:solidFill>
                  <a:srgbClr val="FF0000"/>
                </a:solidFill>
              </a:rPr>
              <a:t>20:22</a:t>
            </a:r>
          </a:p>
          <a:p>
            <a:r>
              <a:rPr lang="en-US" sz="3000" dirty="0" smtClean="0">
                <a:solidFill>
                  <a:srgbClr val="FF0000"/>
                </a:solidFill>
              </a:rPr>
              <a:t> </a:t>
            </a:r>
            <a:endParaRPr lang="en-US" sz="3000" dirty="0">
              <a:solidFill>
                <a:srgbClr val="FF0000"/>
              </a:solidFill>
            </a:endParaRPr>
          </a:p>
          <a:p>
            <a:r>
              <a:rPr lang="en-US" sz="3000" dirty="0">
                <a:solidFill>
                  <a:srgbClr val="FF0000"/>
                </a:solidFill>
              </a:rPr>
              <a:t>• Mt </a:t>
            </a:r>
            <a:r>
              <a:rPr lang="en-US" sz="3000" dirty="0" smtClean="0">
                <a:solidFill>
                  <a:srgbClr val="FF0000"/>
                </a:solidFill>
              </a:rPr>
              <a:t>28:19,20</a:t>
            </a:r>
          </a:p>
          <a:p>
            <a:r>
              <a:rPr lang="en-US" sz="3000" dirty="0" smtClean="0">
                <a:solidFill>
                  <a:srgbClr val="FF0000"/>
                </a:solidFill>
              </a:rPr>
              <a:t> </a:t>
            </a:r>
            <a:endParaRPr lang="en-US" sz="3000" dirty="0">
              <a:solidFill>
                <a:srgbClr val="FF0000"/>
              </a:solidFill>
            </a:endParaRPr>
          </a:p>
          <a:p>
            <a:r>
              <a:rPr lang="en-US" sz="3000" dirty="0">
                <a:solidFill>
                  <a:srgbClr val="FF0000"/>
                </a:solidFill>
              </a:rPr>
              <a:t>• </a:t>
            </a:r>
            <a:r>
              <a:rPr lang="en-US" sz="3000" dirty="0" err="1">
                <a:solidFill>
                  <a:srgbClr val="FF0000"/>
                </a:solidFill>
              </a:rPr>
              <a:t>Jn</a:t>
            </a:r>
            <a:r>
              <a:rPr lang="en-US" sz="3000" dirty="0">
                <a:solidFill>
                  <a:srgbClr val="FF0000"/>
                </a:solidFill>
              </a:rPr>
              <a:t> </a:t>
            </a:r>
            <a:r>
              <a:rPr lang="en-US" sz="3000" dirty="0" smtClean="0">
                <a:solidFill>
                  <a:srgbClr val="FF0000"/>
                </a:solidFill>
              </a:rPr>
              <a:t>21:15,16</a:t>
            </a:r>
          </a:p>
          <a:p>
            <a:r>
              <a:rPr lang="en-US" sz="3000" dirty="0" smtClean="0">
                <a:solidFill>
                  <a:srgbClr val="FF0000"/>
                </a:solidFill>
              </a:rPr>
              <a:t> </a:t>
            </a:r>
            <a:endParaRPr lang="en-US" sz="3000" dirty="0">
              <a:solidFill>
                <a:srgbClr val="FF0000"/>
              </a:solidFill>
            </a:endParaRPr>
          </a:p>
          <a:p>
            <a:r>
              <a:rPr lang="en-US" sz="3000" dirty="0">
                <a:solidFill>
                  <a:srgbClr val="FF0000"/>
                </a:solidFill>
              </a:rPr>
              <a:t>• Acts 1:8 </a:t>
            </a:r>
          </a:p>
        </p:txBody>
      </p:sp>
    </p:spTree>
    <p:extLst>
      <p:ext uri="{BB962C8B-B14F-4D97-AF65-F5344CB8AC3E}">
        <p14:creationId xmlns:p14="http://schemas.microsoft.com/office/powerpoint/2010/main" val="164165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3F8E9-E43E-D585-4607-4EE3569391FB}"/>
            </a:ext>
          </a:extLst>
        </p:cNvPr>
        <p:cNvGrpSpPr/>
        <p:nvPr/>
      </p:nvGrpSpPr>
      <p:grpSpPr>
        <a:xfrm>
          <a:off x="0" y="0"/>
          <a:ext cx="0" cy="0"/>
          <a:chOff x="0" y="0"/>
          <a:chExt cx="0" cy="0"/>
        </a:xfrm>
      </p:grpSpPr>
      <p:pic>
        <p:nvPicPr>
          <p:cNvPr id="6" name="Picture 5" descr="A painting of a group of people at a table&#10;&#10;Description automatically generated">
            <a:extLst>
              <a:ext uri="{FF2B5EF4-FFF2-40B4-BE49-F238E27FC236}">
                <a16:creationId xmlns:a16="http://schemas.microsoft.com/office/drawing/2014/main" id="{2FAEB63D-0A28-A331-FDBB-C8D926187AC4}"/>
              </a:ext>
            </a:extLst>
          </p:cNvPr>
          <p:cNvPicPr>
            <a:picLocks noChangeAspect="1"/>
          </p:cNvPicPr>
          <p:nvPr/>
        </p:nvPicPr>
        <p:blipFill rotWithShape="1">
          <a:blip r:embed="rId2" cstate="screen">
            <a:alphaModFix amt="85000"/>
            <a:extLst>
              <a:ext uri="{28A0092B-C50C-407E-A947-70E740481C1C}">
                <a14:useLocalDpi xmlns:a14="http://schemas.microsoft.com/office/drawing/2010/main"/>
              </a:ext>
              <a:ext uri="{837473B0-CC2E-450A-ABE3-18F120FF3D39}">
                <a1611:picAttrSrcUrl xmlns:a1611="http://schemas.microsoft.com/office/drawing/2016/11/main" xmlns="" r:id="rId3"/>
              </a:ext>
            </a:extLst>
          </a:blip>
          <a:srcRect/>
          <a:stretch/>
        </p:blipFill>
        <p:spPr>
          <a:xfrm>
            <a:off x="0" y="1035565"/>
            <a:ext cx="12192000" cy="5903241"/>
          </a:xfrm>
          <a:prstGeom prst="rect">
            <a:avLst/>
          </a:prstGeom>
        </p:spPr>
      </p:pic>
      <p:sp>
        <p:nvSpPr>
          <p:cNvPr id="5" name="Rectangle 4">
            <a:extLst>
              <a:ext uri="{FF2B5EF4-FFF2-40B4-BE49-F238E27FC236}">
                <a16:creationId xmlns:a16="http://schemas.microsoft.com/office/drawing/2014/main" id="{6D76D782-E17D-484C-152E-78D08F92FF5A}"/>
              </a:ext>
            </a:extLst>
          </p:cNvPr>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21405D6-8D1C-4DA3-70CD-3DE4E8FDD9E9}"/>
              </a:ext>
            </a:extLst>
          </p:cNvPr>
          <p:cNvSpPr txBox="1"/>
          <p:nvPr/>
        </p:nvSpPr>
        <p:spPr>
          <a:xfrm>
            <a:off x="179101" y="123762"/>
            <a:ext cx="11000708" cy="830997"/>
          </a:xfrm>
          <a:prstGeom prst="rect">
            <a:avLst/>
          </a:prstGeom>
          <a:noFill/>
        </p:spPr>
        <p:txBody>
          <a:bodyPr wrap="square" rtlCol="0">
            <a:spAutoFit/>
          </a:bodyPr>
          <a:lstStyle/>
          <a:p>
            <a:pPr algn="ctr"/>
            <a:r>
              <a:rPr lang="en-US"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LECTIO or VISIO DIVINA </a:t>
            </a:r>
            <a:r>
              <a:rPr lang="en-US" sz="48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LUKE </a:t>
            </a:r>
            <a:r>
              <a:rPr lang="en-US" sz="48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22:7-20</a:t>
            </a:r>
            <a:endParaRPr lang="es-MX" sz="102800" b="1" i="1" dirty="0">
              <a:solidFill>
                <a:srgbClr val="FF0000"/>
              </a:solidFill>
            </a:endParaRPr>
          </a:p>
        </p:txBody>
      </p:sp>
      <p:sp>
        <p:nvSpPr>
          <p:cNvPr id="8" name="TextBox 7">
            <a:extLst>
              <a:ext uri="{FF2B5EF4-FFF2-40B4-BE49-F238E27FC236}">
                <a16:creationId xmlns:a16="http://schemas.microsoft.com/office/drawing/2014/main" id="{53B00A4A-0F4A-873D-CB95-13152C38D2AA}"/>
              </a:ext>
            </a:extLst>
          </p:cNvPr>
          <p:cNvSpPr txBox="1"/>
          <p:nvPr/>
        </p:nvSpPr>
        <p:spPr>
          <a:xfrm>
            <a:off x="0" y="8722263"/>
            <a:ext cx="12703629" cy="230832"/>
          </a:xfrm>
          <a:prstGeom prst="rect">
            <a:avLst/>
          </a:prstGeom>
          <a:noFill/>
        </p:spPr>
        <p:txBody>
          <a:bodyPr wrap="square" rtlCol="0">
            <a:spAutoFit/>
          </a:bodyPr>
          <a:lstStyle/>
          <a:p>
            <a:r>
              <a:rPr lang="en-US" sz="900">
                <a:hlinkClick r:id="rId3" tooltip="https://www.liturgytools.net/2016/03/pictures-holy-thursday-easter--year-a-b-c-lords-supper-first-communion-foot-washing.html"/>
              </a:rPr>
              <a:t>This Photo</a:t>
            </a:r>
            <a:r>
              <a:rPr lang="en-US" sz="900"/>
              <a:t> by Unknown Author is licensed under </a:t>
            </a:r>
            <a:r>
              <a:rPr lang="en-US" sz="900">
                <a:hlinkClick r:id="rId4" tooltip="https://creativecommons.org/licenses/by-nc-sa/3.0/"/>
              </a:rPr>
              <a:t>CC BY-SA-NC</a:t>
            </a:r>
            <a:endParaRPr lang="en-US" sz="900"/>
          </a:p>
        </p:txBody>
      </p:sp>
      <p:sp>
        <p:nvSpPr>
          <p:cNvPr id="9" name="TextBox 8">
            <a:extLst>
              <a:ext uri="{FF2B5EF4-FFF2-40B4-BE49-F238E27FC236}">
                <a16:creationId xmlns:a16="http://schemas.microsoft.com/office/drawing/2014/main" id="{E46FAC66-F227-63FB-2E5C-C71C6F8B2C40}"/>
              </a:ext>
            </a:extLst>
          </p:cNvPr>
          <p:cNvSpPr txBox="1"/>
          <p:nvPr/>
        </p:nvSpPr>
        <p:spPr>
          <a:xfrm>
            <a:off x="0" y="4185783"/>
            <a:ext cx="12192000" cy="2346989"/>
          </a:xfrm>
          <a:prstGeom prst="rect">
            <a:avLst/>
          </a:prstGeom>
          <a:solidFill>
            <a:schemeClr val="accent1">
              <a:lumMod val="40000"/>
              <a:lumOff val="60000"/>
            </a:schemeClr>
          </a:solidFill>
        </p:spPr>
        <p:txBody>
          <a:bodyPr wrap="square" rtlCol="0">
            <a:spAutoFit/>
          </a:bodyPr>
          <a:lstStyle/>
          <a:p>
            <a:pPr marL="0" marR="0" algn="ct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(Family members to find a comfortable place to sit together as a small group.)</a:t>
            </a:r>
          </a:p>
          <a:p>
            <a:pPr marL="0" marR="0" algn="ctr">
              <a:lnSpc>
                <a:spcPct val="107000"/>
              </a:lnSpc>
              <a:spcBef>
                <a:spcPts val="0"/>
              </a:spcBef>
              <a:spcAft>
                <a:spcPts val="80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It was on Holy Thursday at the Last Supper that Jesus instituted two very important sacraments</a:t>
            </a:r>
            <a:r>
              <a:rPr lang="en-US" sz="2200" b="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gn="ctr">
              <a:lnSpc>
                <a:spcPct val="107000"/>
              </a:lnSpc>
              <a:spcBef>
                <a:spcPts val="0"/>
              </a:spcBef>
              <a:spcAft>
                <a:spcPts val="800"/>
              </a:spcAft>
            </a:pPr>
            <a:r>
              <a:rPr lang="en-US" sz="2200" b="1" dirty="0" smtClean="0">
                <a:effectLst/>
                <a:latin typeface="Calibri" panose="020F0502020204030204" pitchFamily="34" charset="0"/>
                <a:ea typeface="Calibri" panose="020F0502020204030204" pitchFamily="34" charset="0"/>
                <a:cs typeface="Times New Roman" panose="02020603050405020304" pitchFamily="18" charset="0"/>
              </a:rPr>
              <a:t>       These </a:t>
            </a:r>
            <a:r>
              <a:rPr lang="en-US" sz="2200" b="1" dirty="0">
                <a:effectLst/>
                <a:latin typeface="Calibri" panose="020F0502020204030204" pitchFamily="34" charset="0"/>
                <a:ea typeface="Calibri" panose="020F0502020204030204" pitchFamily="34" charset="0"/>
                <a:cs typeface="Times New Roman" panose="02020603050405020304" pitchFamily="18" charset="0"/>
              </a:rPr>
              <a:t>were the institution of the Holy Eucharist and the institution of the priesthood (Holy Orders</a:t>
            </a:r>
            <a:r>
              <a:rPr lang="en-US" sz="2200" b="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gn="ctr">
              <a:lnSpc>
                <a:spcPct val="107000"/>
              </a:lnSpc>
              <a:spcBef>
                <a:spcPts val="0"/>
              </a:spcBef>
              <a:spcAft>
                <a:spcPts val="80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200" b="1" i="1" dirty="0">
                <a:effectLst/>
                <a:latin typeface="Calibri" panose="020F0502020204030204" pitchFamily="34" charset="0"/>
                <a:ea typeface="Calibri" panose="020F0502020204030204" pitchFamily="34" charset="0"/>
                <a:cs typeface="Times New Roman" panose="02020603050405020304" pitchFamily="18" charset="0"/>
              </a:rPr>
              <a:t>These sacraments are intimately linked, because there is no priesthood without </a:t>
            </a:r>
            <a:endParaRPr lang="en-US" sz="2200" b="1" i="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200" b="1" i="1" dirty="0" smtClean="0">
                <a:effectLst/>
                <a:latin typeface="Calibri" panose="020F0502020204030204" pitchFamily="34" charset="0"/>
                <a:ea typeface="Calibri" panose="020F0502020204030204" pitchFamily="34" charset="0"/>
                <a:cs typeface="Times New Roman" panose="02020603050405020304" pitchFamily="18" charset="0"/>
              </a:rPr>
              <a:t>Jesus </a:t>
            </a:r>
            <a:r>
              <a:rPr lang="en-US" sz="2200" b="1" i="1" dirty="0">
                <a:effectLst/>
                <a:latin typeface="Calibri" panose="020F0502020204030204" pitchFamily="34" charset="0"/>
                <a:ea typeface="Calibri" panose="020F0502020204030204" pitchFamily="34" charset="0"/>
                <a:cs typeface="Times New Roman" panose="02020603050405020304" pitchFamily="18" charset="0"/>
              </a:rPr>
              <a:t>in the Blessed </a:t>
            </a:r>
            <a:r>
              <a:rPr lang="en-US" sz="2200" b="1" i="1" dirty="0" smtClean="0">
                <a:effectLst/>
                <a:latin typeface="Calibri" panose="020F0502020204030204" pitchFamily="34" charset="0"/>
                <a:ea typeface="Calibri" panose="020F0502020204030204" pitchFamily="34" charset="0"/>
                <a:cs typeface="Times New Roman" panose="02020603050405020304" pitchFamily="18" charset="0"/>
              </a:rPr>
              <a:t>Sacrament, </a:t>
            </a:r>
            <a:r>
              <a:rPr lang="en-US" sz="2200" b="1" i="1" dirty="0">
                <a:effectLst/>
                <a:latin typeface="Calibri" panose="020F0502020204030204" pitchFamily="34" charset="0"/>
                <a:ea typeface="Calibri" panose="020F0502020204030204" pitchFamily="34" charset="0"/>
                <a:cs typeface="Times New Roman" panose="02020603050405020304" pitchFamily="18" charset="0"/>
              </a:rPr>
              <a:t>and there is no Holy Eucharist without the priest.</a:t>
            </a:r>
          </a:p>
        </p:txBody>
      </p:sp>
    </p:spTree>
    <p:extLst>
      <p:ext uri="{BB962C8B-B14F-4D97-AF65-F5344CB8AC3E}">
        <p14:creationId xmlns:p14="http://schemas.microsoft.com/office/powerpoint/2010/main" val="100253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082236" y="152225"/>
            <a:ext cx="8282449" cy="769441"/>
          </a:xfrm>
          <a:prstGeom prst="rect">
            <a:avLst/>
          </a:prstGeom>
          <a:noFill/>
        </p:spPr>
        <p:txBody>
          <a:bodyPr wrap="square" rtlCol="0">
            <a:spAutoFit/>
          </a:bodyPr>
          <a:lstStyle/>
          <a:p>
            <a:pPr algn="ctr"/>
            <a:r>
              <a:rPr lang="en-US" sz="4400" b="1" dirty="0">
                <a:solidFill>
                  <a:schemeClr val="bg1"/>
                </a:solidFill>
              </a:rPr>
              <a:t>SACRAMENTS 101: Holy Orders</a:t>
            </a:r>
            <a:endParaRPr lang="en-US" sz="23900" b="1" i="1" dirty="0">
              <a:solidFill>
                <a:schemeClr val="bg1"/>
              </a:solidFill>
            </a:endParaRPr>
          </a:p>
        </p:txBody>
      </p:sp>
      <p:sp>
        <p:nvSpPr>
          <p:cNvPr id="6" name="TextBox 5"/>
          <p:cNvSpPr txBox="1"/>
          <p:nvPr/>
        </p:nvSpPr>
        <p:spPr>
          <a:xfrm>
            <a:off x="1341263" y="6422166"/>
            <a:ext cx="9764396" cy="369332"/>
          </a:xfrm>
          <a:prstGeom prst="rect">
            <a:avLst/>
          </a:prstGeom>
          <a:noFill/>
        </p:spPr>
        <p:txBody>
          <a:bodyPr wrap="square" rtlCol="0">
            <a:spAutoFit/>
          </a:bodyPr>
          <a:lstStyle/>
          <a:p>
            <a:pPr algn="ctr"/>
            <a:r>
              <a:rPr lang="en-US" u="sng" dirty="0"/>
              <a:t>https://www.youtube.com/watch?v=q904xIwxnSc</a:t>
            </a:r>
            <a:endParaRPr lang="en-US" sz="3200" dirty="0"/>
          </a:p>
        </p:txBody>
      </p:sp>
      <p:pic>
        <p:nvPicPr>
          <p:cNvPr id="2" name="Online Media 1" title="Sacraments 101: Holy Orders (what ordination means)">
            <a:hlinkClick r:id="" action="ppaction://media"/>
            <a:extLst>
              <a:ext uri="{FF2B5EF4-FFF2-40B4-BE49-F238E27FC236}">
                <a16:creationId xmlns:a16="http://schemas.microsoft.com/office/drawing/2014/main" id="{115C7D56-40EF-3710-E148-83E6393B2E75}"/>
              </a:ext>
            </a:extLst>
          </p:cNvPr>
          <p:cNvPicPr>
            <a:picLocks noRot="1" noChangeAspect="1"/>
          </p:cNvPicPr>
          <p:nvPr>
            <a:videoFile r:link="rId1"/>
          </p:nvPr>
        </p:nvPicPr>
        <p:blipFill>
          <a:blip r:embed="rId3"/>
          <a:stretch>
            <a:fillRect/>
          </a:stretch>
        </p:blipFill>
        <p:spPr>
          <a:xfrm>
            <a:off x="1521505" y="1167775"/>
            <a:ext cx="9148989" cy="5165138"/>
          </a:xfrm>
          <a:prstGeom prst="rect">
            <a:avLst/>
          </a:prstGeom>
        </p:spPr>
      </p:pic>
    </p:spTree>
    <p:extLst>
      <p:ext uri="{BB962C8B-B14F-4D97-AF65-F5344CB8AC3E}">
        <p14:creationId xmlns:p14="http://schemas.microsoft.com/office/powerpoint/2010/main" val="156514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EC6AA-8DBF-462D-43C9-E9950DC0F3BB}"/>
            </a:ext>
          </a:extLst>
        </p:cNvPr>
        <p:cNvGrpSpPr/>
        <p:nvPr/>
      </p:nvGrpSpPr>
      <p:grpSpPr>
        <a:xfrm>
          <a:off x="0" y="0"/>
          <a:ext cx="0" cy="0"/>
          <a:chOff x="0" y="0"/>
          <a:chExt cx="0" cy="0"/>
        </a:xfrm>
      </p:grpSpPr>
      <p:pic>
        <p:nvPicPr>
          <p:cNvPr id="3" name="Picture 2" descr="A priest raising a chalice&#10;&#10;Description automatically generated">
            <a:extLst>
              <a:ext uri="{FF2B5EF4-FFF2-40B4-BE49-F238E27FC236}">
                <a16:creationId xmlns:a16="http://schemas.microsoft.com/office/drawing/2014/main" id="{6D04D406-A614-F9BA-B404-3FF1FF8178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539260"/>
            <a:ext cx="12192000" cy="6318740"/>
          </a:xfrm>
          <a:prstGeom prst="rect">
            <a:avLst/>
          </a:prstGeom>
        </p:spPr>
      </p:pic>
      <p:sp>
        <p:nvSpPr>
          <p:cNvPr id="5" name="Rectangle 4">
            <a:extLst>
              <a:ext uri="{FF2B5EF4-FFF2-40B4-BE49-F238E27FC236}">
                <a16:creationId xmlns:a16="http://schemas.microsoft.com/office/drawing/2014/main" id="{B6898F8C-E3E1-0397-2977-AD91409D8569}"/>
              </a:ext>
            </a:extLst>
          </p:cNvPr>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589B820-6293-9933-0EA2-CE56325F6602}"/>
              </a:ext>
            </a:extLst>
          </p:cNvPr>
          <p:cNvSpPr txBox="1"/>
          <p:nvPr/>
        </p:nvSpPr>
        <p:spPr>
          <a:xfrm>
            <a:off x="1490649" y="123762"/>
            <a:ext cx="9210701" cy="830997"/>
          </a:xfrm>
          <a:prstGeom prst="rect">
            <a:avLst/>
          </a:prstGeom>
          <a:noFill/>
        </p:spPr>
        <p:txBody>
          <a:bodyPr wrap="square" rtlCol="0">
            <a:spAutoFit/>
          </a:bodyPr>
          <a:lstStyle/>
          <a:p>
            <a:pPr algn="ctr"/>
            <a:r>
              <a:rPr lang="en-US" sz="4800" b="1" dirty="0">
                <a:solidFill>
                  <a:schemeClr val="bg1"/>
                </a:solidFill>
              </a:rPr>
              <a:t>FAMILY ACTIVITY</a:t>
            </a:r>
            <a:endParaRPr lang="es-MX" sz="23900" b="1" i="1" dirty="0">
              <a:solidFill>
                <a:schemeClr val="bg1"/>
              </a:solidFill>
            </a:endParaRPr>
          </a:p>
        </p:txBody>
      </p:sp>
      <p:sp>
        <p:nvSpPr>
          <p:cNvPr id="10" name="TextBox 9">
            <a:extLst>
              <a:ext uri="{FF2B5EF4-FFF2-40B4-BE49-F238E27FC236}">
                <a16:creationId xmlns:a16="http://schemas.microsoft.com/office/drawing/2014/main" id="{94071EC4-1DAC-00D0-49A9-3E144964DF3E}"/>
              </a:ext>
            </a:extLst>
          </p:cNvPr>
          <p:cNvSpPr txBox="1"/>
          <p:nvPr/>
        </p:nvSpPr>
        <p:spPr>
          <a:xfrm>
            <a:off x="517673" y="2367171"/>
            <a:ext cx="6414350" cy="3785652"/>
          </a:xfrm>
          <a:prstGeom prst="rect">
            <a:avLst/>
          </a:prstGeom>
          <a:noFill/>
        </p:spPr>
        <p:txBody>
          <a:bodyPr wrap="square" rtlCol="0">
            <a:spAutoFit/>
          </a:bodyPr>
          <a:lstStyle/>
          <a:p>
            <a:pPr algn="ctr"/>
            <a:r>
              <a:rPr lang="en-US" sz="5400" b="1"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“Ask a Priest” </a:t>
            </a:r>
            <a:endParaRPr lang="en-US" sz="5400" b="1" i="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400" b="1"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400" b="1"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&amp;/or </a:t>
            </a:r>
            <a:endParaRPr lang="en-US" sz="4400" b="1" i="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400" b="1"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5400" b="1"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“Thank </a:t>
            </a:r>
            <a:r>
              <a:rPr lang="en-US" sz="5400" b="1" i="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You </a:t>
            </a:r>
            <a:r>
              <a:rPr lang="en-US" sz="5400" b="1"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Father!”</a:t>
            </a:r>
            <a:endParaRPr lang="en-US" sz="5400" b="1" i="1" dirty="0">
              <a:solidFill>
                <a:srgbClr val="7030A0"/>
              </a:solidFill>
            </a:endParaRPr>
          </a:p>
        </p:txBody>
      </p:sp>
    </p:spTree>
    <p:extLst>
      <p:ext uri="{BB962C8B-B14F-4D97-AF65-F5344CB8AC3E}">
        <p14:creationId xmlns:p14="http://schemas.microsoft.com/office/powerpoint/2010/main" val="4085717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21515</TotalTime>
  <Words>688</Words>
  <Application>Microsoft Office PowerPoint</Application>
  <PresentationFormat>Widescreen</PresentationFormat>
  <Paragraphs>75</Paragraphs>
  <Slides>10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Antenna Black</vt:lpstr>
      <vt:lpstr>Arial</vt:lpstr>
      <vt:lpstr>Calibri</vt:lpstr>
      <vt:lpstr>Calibri Light</vt:lpstr>
      <vt:lpstr>Franklin Gothic Demi Cond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Patrice Spirou</cp:lastModifiedBy>
  <cp:revision>191</cp:revision>
  <dcterms:created xsi:type="dcterms:W3CDTF">2021-11-19T16:04:10Z</dcterms:created>
  <dcterms:modified xsi:type="dcterms:W3CDTF">2024-02-19T21:37:14Z</dcterms:modified>
</cp:coreProperties>
</file>