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2" r:id="rId2"/>
    <p:sldId id="258" r:id="rId3"/>
    <p:sldId id="344" r:id="rId4"/>
    <p:sldId id="323" r:id="rId5"/>
    <p:sldId id="285" r:id="rId6"/>
    <p:sldId id="326" r:id="rId7"/>
    <p:sldId id="345" r:id="rId8"/>
    <p:sldId id="327" r:id="rId9"/>
    <p:sldId id="346" r:id="rId10"/>
    <p:sldId id="313" r:id="rId11"/>
    <p:sldId id="315" r:id="rId12"/>
    <p:sldId id="324" r:id="rId13"/>
    <p:sldId id="328" r:id="rId14"/>
    <p:sldId id="343" r:id="rId15"/>
    <p:sldId id="347" r:id="rId16"/>
    <p:sldId id="348" r:id="rId17"/>
    <p:sldId id="330" r:id="rId1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0000"/>
    <a:srgbClr val="009999"/>
    <a:srgbClr val="990033"/>
    <a:srgbClr val="FF50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9" autoAdjust="0"/>
    <p:restoredTop sz="94660"/>
  </p:normalViewPr>
  <p:slideViewPr>
    <p:cSldViewPr snapToGrid="0">
      <p:cViewPr varScale="1">
        <p:scale>
          <a:sx n="103" d="100"/>
          <a:sy n="103" d="100"/>
        </p:scale>
        <p:origin x="114"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25/03/2025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25/03/2025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25/03/2025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25/03/2025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25/03/2025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25/03/2025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25/03/2025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25/03/2025</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wqdGgDpz2k" TargetMode="External"/><Relationship Id="rId2" Type="http://schemas.openxmlformats.org/officeDocument/2006/relationships/slideLayout" Target="../slideLayouts/slideLayout7.xml"/><Relationship Id="rId1" Type="http://schemas.openxmlformats.org/officeDocument/2006/relationships/video" Target="https://www.youtube.com/embed/BwqdGgDpz2k?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video" Target="https://www.youtube.com/embed/2ccGHb5q4xs?feature=oembed" TargetMode="External"/><Relationship Id="rId1" Type="http://schemas.openxmlformats.org/officeDocument/2006/relationships/video" Target="https://www.youtube.com/embed/aHHos-sfi5o?feature=oembed" TargetMode="External"/><Relationship Id="rId6" Type="http://schemas.openxmlformats.org/officeDocument/2006/relationships/image" Target="../media/image16.jpeg"/><Relationship Id="rId5" Type="http://schemas.openxmlformats.org/officeDocument/2006/relationships/hyperlink" Target="https://www.youtube.com/watch?v=2ccGHb5q4xs" TargetMode="External"/><Relationship Id="rId4" Type="http://schemas.openxmlformats.org/officeDocument/2006/relationships/hyperlink" Target="https://www.youtube.com/watch?v=aHHos-sfi5o"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_v7DOTJIcEo"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blog.heyhi.sg/" TargetMode="External"/><Relationship Id="rId1" Type="http://schemas.openxmlformats.org/officeDocument/2006/relationships/slideLayout" Target="../slideLayouts/slideLayout7.xml"/><Relationship Id="rId4" Type="http://schemas.openxmlformats.org/officeDocument/2006/relationships/hyperlink" Target="https://pixabay.com/photos/jumbo-marshmallows-fruit-flavor-788773/"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flickr.com/photos/sjuadmissions/7448285646/"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video" Target="https://www.youtube.com/embed/mmE4uon5OBk?feature=oembed" TargetMode="External"/><Relationship Id="rId5" Type="http://schemas.openxmlformats.org/officeDocument/2006/relationships/hyperlink" Target="https://www.youtube.com/watch?v=mmE4uon5OBk"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9C39E-5B6B-F6A3-03AF-252688C945D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Subtitle 1"/>
          <p:cNvSpPr>
            <a:spLocks noGrp="1"/>
          </p:cNvSpPr>
          <p:nvPr>
            <p:ph type="subTitle" idx="1"/>
          </p:nvPr>
        </p:nvSpPr>
        <p:spPr>
          <a:xfrm>
            <a:off x="443883" y="4730620"/>
            <a:ext cx="11203620" cy="1932827"/>
          </a:xfrm>
          <a:solidFill>
            <a:schemeClr val="bg1">
              <a:lumMod val="65000"/>
              <a:alpha val="78000"/>
            </a:schemeClr>
          </a:solidFill>
          <a:ln w="19050">
            <a:solidFill>
              <a:schemeClr val="tx1"/>
            </a:solidFill>
          </a:ln>
        </p:spPr>
        <p:txBody>
          <a:bodyPr>
            <a:noAutofit/>
          </a:bodyPr>
          <a:lstStyle/>
          <a:p>
            <a:pPr marL="0" marR="0" algn="ctr">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CALLED TO LOVE: THE ADVENTURE OF LIFE IN CHRIST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TOPIC: LIVING IN THE HOLY SPIRIT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Holy Spirit and the Church &amp; Gifts and Fruits of the Holy Spirit</a:t>
            </a:r>
          </a:p>
          <a:p>
            <a:pPr marL="0" marR="0" indent="457200">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black and white sign with white text&#10;&#10;Description automatically generated">
            <a:extLst>
              <a:ext uri="{FF2B5EF4-FFF2-40B4-BE49-F238E27FC236}">
                <a16:creationId xmlns:a16="http://schemas.microsoft.com/office/drawing/2014/main" id="{96B59038-F0AF-B3FC-D65B-2ECE9A0D0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7221" y="-527256"/>
            <a:ext cx="9500755" cy="3569895"/>
          </a:xfrm>
          <a:prstGeom prst="rect">
            <a:avLst/>
          </a:prstGeom>
        </p:spPr>
      </p:pic>
    </p:spTree>
    <p:extLst>
      <p:ext uri="{BB962C8B-B14F-4D97-AF65-F5344CB8AC3E}">
        <p14:creationId xmlns:p14="http://schemas.microsoft.com/office/powerpoint/2010/main" val="2226042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948609" y="180692"/>
            <a:ext cx="4294766" cy="721736"/>
          </a:xfrm>
          <a:prstGeom prst="rect">
            <a:avLst/>
          </a:prstGeom>
          <a:noFill/>
        </p:spPr>
        <p:txBody>
          <a:bodyPr wrap="none" rtlCol="0">
            <a:spAutoFit/>
          </a:bodyPr>
          <a:lstStyle/>
          <a:p>
            <a:pPr marL="0" marR="0" algn="ctr">
              <a:lnSpc>
                <a:spcPct val="107000"/>
              </a:lnSpc>
              <a:spcAft>
                <a:spcPts val="800"/>
              </a:spcAft>
            </a:pPr>
            <a:r>
              <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Acts 2:5-13 &amp; 38-41</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3949F59-1C96-8330-B4E3-D8A8BE5E14A3}"/>
              </a:ext>
            </a:extLst>
          </p:cNvPr>
          <p:cNvSpPr txBox="1"/>
          <p:nvPr/>
        </p:nvSpPr>
        <p:spPr>
          <a:xfrm>
            <a:off x="298580" y="1474237"/>
            <a:ext cx="5262465" cy="4580485"/>
          </a:xfrm>
          <a:prstGeom prst="rect">
            <a:avLst/>
          </a:prstGeom>
          <a:noFill/>
        </p:spPr>
        <p:txBody>
          <a:bodyPr wrap="square" rtlCol="0">
            <a:spAutoFit/>
          </a:bodyPr>
          <a:lstStyle/>
          <a:p>
            <a:pPr marL="0" marR="0" algn="ctr">
              <a:lnSpc>
                <a:spcPct val="107000"/>
              </a:lnSpc>
              <a:spcAft>
                <a:spcPts val="80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The Apostles and disciples were no longer acting on their own strength, but the power of Divine Love, the Holy Spirit, was acting through them!</a:t>
            </a:r>
          </a:p>
          <a:p>
            <a:pPr marL="0" marR="0" algn="ctr">
              <a:lnSpc>
                <a:spcPct val="107000"/>
              </a:lnSpc>
              <a:spcAft>
                <a:spcPts val="8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Catholic Kids Media Video - Pentecost Cycle C</a:t>
            </a:r>
          </a:p>
          <a:p>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https://www.youtube.com/watch?v=BwqdGgDpz2k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buNone/>
            </a:pPr>
            <a:endParaRPr lang="en-US" dirty="0"/>
          </a:p>
        </p:txBody>
      </p:sp>
      <p:pic>
        <p:nvPicPr>
          <p:cNvPr id="3" name="Online Media 2" title="Catholic Kids Media - Pentecost Cycle C">
            <a:hlinkClick r:id="" action="ppaction://media"/>
            <a:extLst>
              <a:ext uri="{FF2B5EF4-FFF2-40B4-BE49-F238E27FC236}">
                <a16:creationId xmlns:a16="http://schemas.microsoft.com/office/drawing/2014/main" id="{4FA61A99-72BD-6152-CF02-FFCEE232329D}"/>
              </a:ext>
            </a:extLst>
          </p:cNvPr>
          <p:cNvPicPr>
            <a:picLocks noRot="1" noChangeAspect="1"/>
          </p:cNvPicPr>
          <p:nvPr>
            <a:videoFile r:link="rId1"/>
          </p:nvPr>
        </p:nvPicPr>
        <p:blipFill>
          <a:blip r:embed="rId4"/>
          <a:stretch>
            <a:fillRect/>
          </a:stretch>
        </p:blipFill>
        <p:spPr>
          <a:xfrm>
            <a:off x="6186058" y="1493736"/>
            <a:ext cx="5730468" cy="3237722"/>
          </a:xfrm>
          <a:prstGeom prst="rect">
            <a:avLst/>
          </a:prstGeom>
        </p:spPr>
      </p:pic>
    </p:spTree>
    <p:extLst>
      <p:ext uri="{BB962C8B-B14F-4D97-AF65-F5344CB8AC3E}">
        <p14:creationId xmlns:p14="http://schemas.microsoft.com/office/powerpoint/2010/main" val="21770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two men&#10;&#10;AI-generated content may be incorrect.">
            <a:extLst>
              <a:ext uri="{FF2B5EF4-FFF2-40B4-BE49-F238E27FC236}">
                <a16:creationId xmlns:a16="http://schemas.microsoft.com/office/drawing/2014/main" id="{65B80081-BA67-BF55-4B72-74BAA4B2CAF2}"/>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a:stretch/>
        </p:blipFill>
        <p:spPr>
          <a:xfrm>
            <a:off x="-9180" y="863877"/>
            <a:ext cx="12191999" cy="5994123"/>
          </a:xfrm>
          <a:prstGeom prst="rect">
            <a:avLst/>
          </a:prstGeom>
        </p:spPr>
      </p:pic>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2135317" y="217546"/>
            <a:ext cx="7921400" cy="646331"/>
          </a:xfrm>
          <a:prstGeom prst="rect">
            <a:avLst/>
          </a:prstGeom>
          <a:noFill/>
        </p:spPr>
        <p:txBody>
          <a:bodyPr wrap="none" rtlCol="0">
            <a:spAutoFit/>
          </a:bodyPr>
          <a:lstStyle/>
          <a:p>
            <a:pPr algn="ct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HOLY SPIRIT AND THE SACRAMENTS</a:t>
            </a:r>
            <a:endParaRPr lang="es-MX" sz="5400" b="1" dirty="0">
              <a:solidFill>
                <a:schemeClr val="bg1"/>
              </a:solidFill>
            </a:endParaRPr>
          </a:p>
        </p:txBody>
      </p:sp>
      <p:sp>
        <p:nvSpPr>
          <p:cNvPr id="8" name="TextBox 7">
            <a:extLst>
              <a:ext uri="{FF2B5EF4-FFF2-40B4-BE49-F238E27FC236}">
                <a16:creationId xmlns:a16="http://schemas.microsoft.com/office/drawing/2014/main" id="{F47FB6F4-CF33-2B0F-B7F4-853114ABD537}"/>
              </a:ext>
            </a:extLst>
          </p:cNvPr>
          <p:cNvSpPr txBox="1"/>
          <p:nvPr/>
        </p:nvSpPr>
        <p:spPr>
          <a:xfrm>
            <a:off x="9181" y="1942401"/>
            <a:ext cx="12210360" cy="6019597"/>
          </a:xfrm>
          <a:prstGeom prst="rect">
            <a:avLst/>
          </a:prstGeom>
          <a:noFill/>
        </p:spPr>
        <p:txBody>
          <a:bodyPr wrap="square" rtlCol="0">
            <a:spAutoFit/>
          </a:bodyPr>
          <a:lstStyle/>
          <a:p>
            <a:pPr algn="ctr">
              <a:lnSpc>
                <a:spcPct val="107000"/>
              </a:lnSpc>
              <a:spcAft>
                <a:spcPts val="800"/>
              </a:spcAft>
            </a:pPr>
            <a:r>
              <a:rPr lang="en-US" sz="4000" dirty="0"/>
              <a:t>The Holy Spirit (united with God the Father and God the Son) acts powerfully through all the Sacraments.</a:t>
            </a:r>
          </a:p>
          <a:p>
            <a:pPr algn="ctr">
              <a:lnSpc>
                <a:spcPct val="107000"/>
              </a:lnSpc>
              <a:spcAft>
                <a:spcPts val="800"/>
              </a:spcAft>
            </a:pPr>
            <a:endParaRPr lang="en-US" sz="5400" dirty="0"/>
          </a:p>
          <a:p>
            <a:pPr algn="ctr">
              <a:lnSpc>
                <a:spcPct val="107000"/>
              </a:lnSpc>
              <a:spcAft>
                <a:spcPts val="800"/>
              </a:spcAft>
            </a:pPr>
            <a:endParaRPr lang="en-US" sz="5400" dirty="0"/>
          </a:p>
          <a:p>
            <a:pPr algn="ctr">
              <a:lnSpc>
                <a:spcPct val="107000"/>
              </a:lnSpc>
              <a:spcAft>
                <a:spcPts val="800"/>
              </a:spcAft>
            </a:pPr>
            <a:r>
              <a:rPr lang="en-US" sz="2800" dirty="0"/>
              <a:t>For example, in the Sacrament of Confirmation, the Holy Spirit gives us a renewed outpouring of His seven gifts of wisdom, understanding, counsel, fortitude, knowledge, piety, and fear of the Lord. </a:t>
            </a:r>
          </a:p>
          <a:p>
            <a:pPr algn="ctr">
              <a:lnSpc>
                <a:spcPct val="107000"/>
              </a:lnSpc>
              <a:spcAft>
                <a:spcPts val="800"/>
              </a:spcAft>
            </a:pPr>
            <a:r>
              <a:rPr lang="en-US" sz="4000" dirty="0"/>
              <a:t> </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15959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0DCA1A-4020-60FC-552A-7F52ED585B0B}"/>
              </a:ext>
            </a:extLst>
          </p:cNvPr>
          <p:cNvSpPr txBox="1"/>
          <p:nvPr/>
        </p:nvSpPr>
        <p:spPr>
          <a:xfrm>
            <a:off x="262550" y="494522"/>
            <a:ext cx="5704115" cy="5868955"/>
          </a:xfrm>
          <a:prstGeom prst="rect">
            <a:avLst/>
          </a:prstGeom>
        </p:spPr>
        <p:txBody>
          <a:bodyPr vert="horz" lIns="91440" tIns="45720" rIns="91440" bIns="45720" rtlCol="0">
            <a:normAutofit lnSpcReduction="10000"/>
          </a:bodyPr>
          <a:lstStyle/>
          <a:p>
            <a:r>
              <a:rPr lang="en-US" sz="2200" dirty="0"/>
              <a:t>God does not expect or even desire for us to develop the gifts on our own; first, because we can’t do it and second, because we were created to live our lives with God! The gifts are given to us to show us who He is, to live in His Divine Love and then, to love others as He loves us! </a:t>
            </a:r>
          </a:p>
          <a:p>
            <a:endParaRPr lang="en-US" sz="2200" dirty="0"/>
          </a:p>
          <a:p>
            <a:r>
              <a:rPr lang="en-US" sz="2200" dirty="0"/>
              <a:t>However, it is by intentionally spending time with the Lord in prayer, in the Sacred Scriptures and in the Seven Sacraments, that the gifts of the Holy Spirit grow within us! </a:t>
            </a:r>
          </a:p>
          <a:p>
            <a:endParaRPr lang="en-US" sz="2200" dirty="0"/>
          </a:p>
          <a:p>
            <a:r>
              <a:rPr lang="en-US" sz="2200" dirty="0"/>
              <a:t>The Holy Spirit gives many types of gifts to us, the Body of Christ, His Church. </a:t>
            </a:r>
          </a:p>
          <a:p>
            <a:endParaRPr lang="en-US" sz="2200" dirty="0"/>
          </a:p>
          <a:p>
            <a:r>
              <a:rPr lang="en-US" sz="2200" dirty="0"/>
              <a:t>Without these gifts, the Church would never be able to spread the love of God throughout the world, or for that matter anywhere, even within our homes.</a:t>
            </a:r>
          </a:p>
          <a:p>
            <a:pPr indent="-228600">
              <a:lnSpc>
                <a:spcPct val="90000"/>
              </a:lnSpc>
              <a:buFont typeface="Arial" panose="020B0604020202020204" pitchFamily="34" charset="0"/>
              <a:buChar char="•"/>
            </a:pPr>
            <a:endParaRPr lang="en-US" sz="2000" dirty="0"/>
          </a:p>
        </p:txBody>
      </p:sp>
      <p:pic>
        <p:nvPicPr>
          <p:cNvPr id="5" name="Picture 4" descr="A painting of a person holding a chalice&#10;&#10;AI-generated content may be incorrect.">
            <a:extLst>
              <a:ext uri="{FF2B5EF4-FFF2-40B4-BE49-F238E27FC236}">
                <a16:creationId xmlns:a16="http://schemas.microsoft.com/office/drawing/2014/main" id="{0848F3DB-3566-197E-9D4F-587C2B08A6D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4185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arn(inVertic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2D1CE9-76D0-F914-25A9-61CD6FAE085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ilhouette of a person with their hands together in front of a light&#10;&#10;AI-generated content may be incorrect.">
            <a:extLst>
              <a:ext uri="{FF2B5EF4-FFF2-40B4-BE49-F238E27FC236}">
                <a16:creationId xmlns:a16="http://schemas.microsoft.com/office/drawing/2014/main" id="{4F397DB2-76FF-9591-5FF9-983088490AB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7"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2061926-D450-6505-7E94-11FABB2BBAF8}"/>
              </a:ext>
            </a:extLst>
          </p:cNvPr>
          <p:cNvSpPr txBox="1"/>
          <p:nvPr/>
        </p:nvSpPr>
        <p:spPr>
          <a:xfrm>
            <a:off x="7433164" y="-146748"/>
            <a:ext cx="4466862"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effectLst/>
                <a:latin typeface="+mj-lt"/>
                <a:ea typeface="+mj-ea"/>
                <a:cs typeface="+mj-cs"/>
              </a:rPr>
              <a:t>GALATIANS 5:13-25</a:t>
            </a:r>
            <a:endParaRPr lang="en-US" sz="4400" b="1" dirty="0">
              <a:latin typeface="+mj-lt"/>
              <a:ea typeface="+mj-ea"/>
              <a:cs typeface="+mj-cs"/>
            </a:endParaRPr>
          </a:p>
        </p:txBody>
      </p:sp>
      <p:sp>
        <p:nvSpPr>
          <p:cNvPr id="4" name="TextBox 3">
            <a:extLst>
              <a:ext uri="{FF2B5EF4-FFF2-40B4-BE49-F238E27FC236}">
                <a16:creationId xmlns:a16="http://schemas.microsoft.com/office/drawing/2014/main" id="{617408F9-419E-0352-AF5C-80BEE4898C44}"/>
              </a:ext>
            </a:extLst>
          </p:cNvPr>
          <p:cNvSpPr txBox="1"/>
          <p:nvPr/>
        </p:nvSpPr>
        <p:spPr>
          <a:xfrm>
            <a:off x="7531610" y="1365813"/>
            <a:ext cx="4368416" cy="4811150"/>
          </a:xfrm>
          <a:prstGeom prst="rect">
            <a:avLst/>
          </a:prstGeom>
        </p:spPr>
        <p:txBody>
          <a:bodyPr vert="horz" lIns="91440" tIns="45720" rIns="91440" bIns="45720" rtlCol="0">
            <a:noAutofit/>
          </a:bodyPr>
          <a:lstStyle/>
          <a:p>
            <a:pPr>
              <a:lnSpc>
                <a:spcPct val="90000"/>
              </a:lnSpc>
              <a:spcAft>
                <a:spcPts val="800"/>
              </a:spcAft>
            </a:pPr>
            <a:r>
              <a:rPr lang="en-US" sz="2800" dirty="0"/>
              <a:t>If we choose to remain in God, we will grow beautiful fruits of love, joy, peace, patience, kindness, generosity, faithfulness, gentleness and self-control. </a:t>
            </a:r>
          </a:p>
          <a:p>
            <a:pPr>
              <a:lnSpc>
                <a:spcPct val="90000"/>
              </a:lnSpc>
              <a:spcAft>
                <a:spcPts val="800"/>
              </a:spcAft>
            </a:pPr>
            <a:endParaRPr lang="en-US" sz="2800" dirty="0"/>
          </a:p>
          <a:p>
            <a:pPr>
              <a:lnSpc>
                <a:spcPct val="90000"/>
              </a:lnSpc>
              <a:spcAft>
                <a:spcPts val="800"/>
              </a:spcAft>
            </a:pPr>
            <a:r>
              <a:rPr lang="en-US" sz="2800" dirty="0"/>
              <a:t>These are the fruits that the Holy Spirit wants to grow within us, because they make us able to love with His divine love!</a:t>
            </a:r>
          </a:p>
        </p:txBody>
      </p:sp>
    </p:spTree>
    <p:extLst>
      <p:ext uri="{BB962C8B-B14F-4D97-AF65-F5344CB8AC3E}">
        <p14:creationId xmlns:p14="http://schemas.microsoft.com/office/powerpoint/2010/main" val="285216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D1CE9-76D0-F914-25A9-61CD6FAE085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7408F9-419E-0352-AF5C-80BEE4898C44}"/>
              </a:ext>
            </a:extLst>
          </p:cNvPr>
          <p:cNvSpPr txBox="1"/>
          <p:nvPr/>
        </p:nvSpPr>
        <p:spPr>
          <a:xfrm>
            <a:off x="102637" y="1184988"/>
            <a:ext cx="6447454" cy="5490670"/>
          </a:xfrm>
          <a:prstGeom prst="rect">
            <a:avLst/>
          </a:prstGeom>
          <a:noFill/>
        </p:spPr>
        <p:txBody>
          <a:bodyPr wrap="square" rtlCol="0">
            <a:spAutoFit/>
          </a:bodyPr>
          <a:lstStyle/>
          <a:p>
            <a:pPr>
              <a:lnSpc>
                <a:spcPct val="107000"/>
              </a:lnSpc>
              <a:spcAft>
                <a:spcPts val="800"/>
              </a:spcAft>
            </a:pPr>
            <a:r>
              <a:rPr lang="en-US" sz="2400" b="1" u="sng" dirty="0"/>
              <a:t>Watch: </a:t>
            </a:r>
          </a:p>
          <a:p>
            <a:pPr>
              <a:lnSpc>
                <a:spcPct val="107000"/>
              </a:lnSpc>
              <a:spcAft>
                <a:spcPts val="800"/>
              </a:spcAft>
            </a:pPr>
            <a:r>
              <a:rPr lang="en-US" sz="2400" dirty="0"/>
              <a:t>The Fruit of the Spirit - Bible Lesson for Kids | Holy Spirit Series | </a:t>
            </a:r>
            <a:r>
              <a:rPr lang="en-US" sz="2400" dirty="0" err="1"/>
              <a:t>Trueway</a:t>
            </a:r>
            <a:r>
              <a:rPr lang="en-US" sz="2400" dirty="0"/>
              <a:t> Kids </a:t>
            </a:r>
          </a:p>
          <a:p>
            <a:pPr>
              <a:lnSpc>
                <a:spcPct val="107000"/>
              </a:lnSpc>
              <a:spcAft>
                <a:spcPts val="800"/>
              </a:spcAft>
            </a:pPr>
            <a:r>
              <a:rPr lang="en-US" sz="2400" dirty="0"/>
              <a:t>Or Fruits of the Holy Spirit | Catholic Central</a:t>
            </a:r>
            <a:r>
              <a:rPr lang="en-US" sz="4800" b="1"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b="1" u="sng" dirty="0">
                <a:hlinkClick r:id="rId4"/>
              </a:rPr>
              <a:t>https://www.youtube.com/watch?v=aHHos-sfi5o</a:t>
            </a:r>
            <a:r>
              <a:rPr lang="en-US" b="1" dirty="0"/>
              <a:t>  </a:t>
            </a:r>
          </a:p>
          <a:p>
            <a:endParaRPr lang="en-US" b="1" u="sng" dirty="0">
              <a:hlinkClick r:id="rId5"/>
            </a:endParaRPr>
          </a:p>
          <a:p>
            <a:r>
              <a:rPr lang="en-US" u="sng" dirty="0">
                <a:hlinkClick r:id="rId5"/>
              </a:rPr>
              <a:t>https://www.youtube.com/watch?v=2ccGHb5q4xs</a:t>
            </a:r>
            <a:endParaRPr lang="en-US" sz="1200" dirty="0"/>
          </a:p>
        </p:txBody>
      </p:sp>
      <p:sp>
        <p:nvSpPr>
          <p:cNvPr id="2" name="Rectangle 1">
            <a:extLst>
              <a:ext uri="{FF2B5EF4-FFF2-40B4-BE49-F238E27FC236}">
                <a16:creationId xmlns:a16="http://schemas.microsoft.com/office/drawing/2014/main" id="{FA256FD9-ED4F-9679-37D1-402F740BA549}"/>
              </a:ext>
            </a:extLst>
          </p:cNvPr>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a:extLst>
              <a:ext uri="{FF2B5EF4-FFF2-40B4-BE49-F238E27FC236}">
                <a16:creationId xmlns:a16="http://schemas.microsoft.com/office/drawing/2014/main" id="{32061926-D450-6505-7E94-11FABB2BBAF8}"/>
              </a:ext>
            </a:extLst>
          </p:cNvPr>
          <p:cNvSpPr txBox="1"/>
          <p:nvPr/>
        </p:nvSpPr>
        <p:spPr>
          <a:xfrm>
            <a:off x="3687023" y="217546"/>
            <a:ext cx="4817987" cy="646331"/>
          </a:xfrm>
          <a:prstGeom prst="rect">
            <a:avLst/>
          </a:prstGeom>
          <a:noFill/>
        </p:spPr>
        <p:txBody>
          <a:bodyPr wrap="none" rtlCol="0">
            <a:spAutoFit/>
          </a:bodyPr>
          <a:lstStyle/>
          <a:p>
            <a:pPr algn="ct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FAMILY CONVERSATION</a:t>
            </a:r>
            <a:endParaRPr lang="es-MX" sz="5400" b="1" dirty="0">
              <a:solidFill>
                <a:srgbClr val="FF0000"/>
              </a:solidFill>
            </a:endParaRPr>
          </a:p>
        </p:txBody>
      </p:sp>
      <p:pic>
        <p:nvPicPr>
          <p:cNvPr id="6" name="Online Media 5" title="The Fruit of the Spirit - Bible Lesson for Kids | Holy Spirit Series | Trueway Kids">
            <a:hlinkClick r:id="" action="ppaction://media"/>
            <a:extLst>
              <a:ext uri="{FF2B5EF4-FFF2-40B4-BE49-F238E27FC236}">
                <a16:creationId xmlns:a16="http://schemas.microsoft.com/office/drawing/2014/main" id="{F0990B6A-8047-594A-067E-755048584B63}"/>
              </a:ext>
            </a:extLst>
          </p:cNvPr>
          <p:cNvPicPr>
            <a:picLocks noRot="1" noChangeAspect="1"/>
          </p:cNvPicPr>
          <p:nvPr>
            <a:videoFile r:link="rId1"/>
          </p:nvPr>
        </p:nvPicPr>
        <p:blipFill>
          <a:blip r:embed="rId6"/>
          <a:stretch>
            <a:fillRect/>
          </a:stretch>
        </p:blipFill>
        <p:spPr>
          <a:xfrm>
            <a:off x="6988628" y="1296070"/>
            <a:ext cx="4559559" cy="2576157"/>
          </a:xfrm>
          <a:prstGeom prst="rect">
            <a:avLst/>
          </a:prstGeom>
        </p:spPr>
      </p:pic>
      <p:pic>
        <p:nvPicPr>
          <p:cNvPr id="7" name="Online Media 6" title="Fruits of the Holy Spirit | Catholic Central">
            <a:hlinkClick r:id="" action="ppaction://media"/>
            <a:extLst>
              <a:ext uri="{FF2B5EF4-FFF2-40B4-BE49-F238E27FC236}">
                <a16:creationId xmlns:a16="http://schemas.microsoft.com/office/drawing/2014/main" id="{525CC95D-A5EE-71A7-796B-A880D505F695}"/>
              </a:ext>
            </a:extLst>
          </p:cNvPr>
          <p:cNvPicPr>
            <a:picLocks noRot="1" noChangeAspect="1"/>
          </p:cNvPicPr>
          <p:nvPr>
            <a:videoFile r:link="rId2"/>
          </p:nvPr>
        </p:nvPicPr>
        <p:blipFill>
          <a:blip r:embed="rId7"/>
          <a:stretch>
            <a:fillRect/>
          </a:stretch>
        </p:blipFill>
        <p:spPr>
          <a:xfrm>
            <a:off x="6988629" y="4064297"/>
            <a:ext cx="4559558" cy="2576157"/>
          </a:xfrm>
          <a:prstGeom prst="rect">
            <a:avLst/>
          </a:prstGeom>
        </p:spPr>
      </p:pic>
    </p:spTree>
    <p:extLst>
      <p:ext uri="{BB962C8B-B14F-4D97-AF65-F5344CB8AC3E}">
        <p14:creationId xmlns:p14="http://schemas.microsoft.com/office/powerpoint/2010/main" val="73037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D1CE9-76D0-F914-25A9-61CD6FAE085D}"/>
            </a:ext>
          </a:extLst>
        </p:cNvPr>
        <p:cNvGrpSpPr/>
        <p:nvPr/>
      </p:nvGrpSpPr>
      <p:grpSpPr>
        <a:xfrm>
          <a:off x="0" y="0"/>
          <a:ext cx="0" cy="0"/>
          <a:chOff x="0" y="0"/>
          <a:chExt cx="0" cy="0"/>
        </a:xfrm>
      </p:grpSpPr>
      <p:pic>
        <p:nvPicPr>
          <p:cNvPr id="8" name="Picture 7" descr="A family praying at a table&#10;&#10;AI-generated content may be incorrect.">
            <a:extLst>
              <a:ext uri="{FF2B5EF4-FFF2-40B4-BE49-F238E27FC236}">
                <a16:creationId xmlns:a16="http://schemas.microsoft.com/office/drawing/2014/main" id="{4868B3C5-8B76-845C-BD83-DC86032EA48D}"/>
              </a:ext>
            </a:extLst>
          </p:cNvPr>
          <p:cNvPicPr>
            <a:picLocks noChangeAspect="1"/>
          </p:cNvPicPr>
          <p:nvPr/>
        </p:nvPicPr>
        <p:blipFill>
          <a:blip r:embed="rId2" cstate="screen">
            <a:alphaModFix amt="5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539263"/>
            <a:ext cx="12254204" cy="6318738"/>
          </a:xfrm>
          <a:prstGeom prst="rect">
            <a:avLst/>
          </a:prstGeom>
        </p:spPr>
      </p:pic>
      <p:sp>
        <p:nvSpPr>
          <p:cNvPr id="4" name="TextBox 3">
            <a:extLst>
              <a:ext uri="{FF2B5EF4-FFF2-40B4-BE49-F238E27FC236}">
                <a16:creationId xmlns:a16="http://schemas.microsoft.com/office/drawing/2014/main" id="{617408F9-419E-0352-AF5C-80BEE4898C44}"/>
              </a:ext>
            </a:extLst>
          </p:cNvPr>
          <p:cNvSpPr txBox="1"/>
          <p:nvPr/>
        </p:nvSpPr>
        <p:spPr>
          <a:xfrm>
            <a:off x="1090126" y="1212980"/>
            <a:ext cx="10011747" cy="4279890"/>
          </a:xfrm>
          <a:prstGeom prst="rect">
            <a:avLst/>
          </a:prstGeom>
          <a:noFill/>
        </p:spPr>
        <p:txBody>
          <a:bodyPr wrap="square" rtlCol="0">
            <a:spAutoFit/>
          </a:bodyPr>
          <a:lstStyle/>
          <a:p>
            <a:pPr marL="0" marR="0" algn="ctr">
              <a:lnSpc>
                <a:spcPct val="107000"/>
              </a:lnSpc>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Each family receives the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Fruits of the Spirit</a:t>
            </a:r>
            <a:r>
              <a:rPr lang="en-US" sz="2000" dirty="0">
                <a:effectLst/>
                <a:latin typeface="Calibri" panose="020F0502020204030204" pitchFamily="34" charset="0"/>
                <a:ea typeface="Calibri" panose="020F0502020204030204" pitchFamily="34" charset="0"/>
                <a:cs typeface="Times New Roman" panose="02020603050405020304" pitchFamily="18" charset="0"/>
              </a:rPr>
              <a:t> handout.</a:t>
            </a:r>
          </a:p>
          <a:p>
            <a:pPr marL="0" marR="0" algn="ctr">
              <a:lnSpc>
                <a:spcPct val="107000"/>
              </a:lnSpc>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It is all too easy to think of the times when we fail to live in the Holy Spirit. Thankfully, Jesus is always with us, just waiting for us to ask Him to forgive us and to pour His love and mercy out upon us, to give us the grace to start again! </a:t>
            </a:r>
          </a:p>
          <a:p>
            <a:pPr marL="0" marR="0" algn="ctr">
              <a:lnSpc>
                <a:spcPct val="107000"/>
              </a:lnSpc>
              <a:spcAft>
                <a:spcPts val="8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Read the Fruits of the Holy Spirit. </a:t>
            </a:r>
          </a:p>
          <a:p>
            <a:pPr marL="342900" marR="0" indent="-342900">
              <a:lnSpc>
                <a:spcPct val="107000"/>
              </a:lnSpc>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Then consider ways and or times that you have seen those Fruits of the Holy Spirit in the members of your family. </a:t>
            </a:r>
          </a:p>
          <a:p>
            <a:pPr marL="342900" marR="0" indent="-342900">
              <a:lnSpc>
                <a:spcPct val="107000"/>
              </a:lnSpc>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Share your examples with one another.</a:t>
            </a:r>
            <a:endParaRPr lang="en-US" sz="1600" dirty="0"/>
          </a:p>
        </p:txBody>
      </p:sp>
      <p:sp>
        <p:nvSpPr>
          <p:cNvPr id="2" name="Rectangle 1">
            <a:extLst>
              <a:ext uri="{FF2B5EF4-FFF2-40B4-BE49-F238E27FC236}">
                <a16:creationId xmlns:a16="http://schemas.microsoft.com/office/drawing/2014/main" id="{FA256FD9-ED4F-9679-37D1-402F740BA549}"/>
              </a:ext>
            </a:extLst>
          </p:cNvPr>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a:extLst>
              <a:ext uri="{FF2B5EF4-FFF2-40B4-BE49-F238E27FC236}">
                <a16:creationId xmlns:a16="http://schemas.microsoft.com/office/drawing/2014/main" id="{32061926-D450-6505-7E94-11FABB2BBAF8}"/>
              </a:ext>
            </a:extLst>
          </p:cNvPr>
          <p:cNvSpPr txBox="1"/>
          <p:nvPr/>
        </p:nvSpPr>
        <p:spPr>
          <a:xfrm>
            <a:off x="3687023" y="217546"/>
            <a:ext cx="4817987" cy="646331"/>
          </a:xfrm>
          <a:prstGeom prst="rect">
            <a:avLst/>
          </a:prstGeom>
          <a:noFill/>
        </p:spPr>
        <p:txBody>
          <a:bodyPr wrap="none" rtlCol="0">
            <a:spAutoFit/>
          </a:bodyPr>
          <a:lstStyle/>
          <a:p>
            <a:pPr algn="ct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FAMILY CONVERSATION</a:t>
            </a:r>
            <a:endParaRPr lang="es-MX" sz="5400" b="1" dirty="0">
              <a:solidFill>
                <a:srgbClr val="FF0000"/>
              </a:solidFill>
            </a:endParaRPr>
          </a:p>
        </p:txBody>
      </p:sp>
    </p:spTree>
    <p:extLst>
      <p:ext uri="{BB962C8B-B14F-4D97-AF65-F5344CB8AC3E}">
        <p14:creationId xmlns:p14="http://schemas.microsoft.com/office/powerpoint/2010/main" val="3686295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FA209-90CF-62C1-C889-2934BDCE259D}"/>
            </a:ext>
          </a:extLst>
        </p:cNvPr>
        <p:cNvGrpSpPr/>
        <p:nvPr/>
      </p:nvGrpSpPr>
      <p:grpSpPr>
        <a:xfrm>
          <a:off x="0" y="0"/>
          <a:ext cx="0" cy="0"/>
          <a:chOff x="0" y="0"/>
          <a:chExt cx="0" cy="0"/>
        </a:xfrm>
      </p:grpSpPr>
      <p:pic>
        <p:nvPicPr>
          <p:cNvPr id="6" name="Picture 5" descr="A fruit wrapped in paper with a green leaf&#10;&#10;AI-generated content may be incorrect.">
            <a:extLst>
              <a:ext uri="{FF2B5EF4-FFF2-40B4-BE49-F238E27FC236}">
                <a16:creationId xmlns:a16="http://schemas.microsoft.com/office/drawing/2014/main" id="{CB2F4D2D-44F0-604A-9BD7-0BB616AF5AA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078525"/>
            <a:ext cx="12191999" cy="5779476"/>
          </a:xfrm>
          <a:prstGeom prst="rect">
            <a:avLst/>
          </a:prstGeom>
        </p:spPr>
      </p:pic>
      <p:sp>
        <p:nvSpPr>
          <p:cNvPr id="4" name="TextBox 3">
            <a:extLst>
              <a:ext uri="{FF2B5EF4-FFF2-40B4-BE49-F238E27FC236}">
                <a16:creationId xmlns:a16="http://schemas.microsoft.com/office/drawing/2014/main" id="{45F16EAA-C605-994F-08F1-EC07FFFE0848}"/>
              </a:ext>
            </a:extLst>
          </p:cNvPr>
          <p:cNvSpPr txBox="1"/>
          <p:nvPr/>
        </p:nvSpPr>
        <p:spPr>
          <a:xfrm>
            <a:off x="0" y="1296070"/>
            <a:ext cx="4629538" cy="5191229"/>
          </a:xfrm>
          <a:prstGeom prst="rect">
            <a:avLst/>
          </a:prstGeom>
          <a:noFill/>
        </p:spPr>
        <p:txBody>
          <a:bodyPr wrap="square" rtlCol="0">
            <a:spAutoFit/>
          </a:bodyPr>
          <a:lstStyle/>
          <a:p>
            <a:pPr marL="0" marR="0" algn="ctr">
              <a:lnSpc>
                <a:spcPct val="107000"/>
              </a:lnSpc>
              <a:spcAft>
                <a:spcPts val="800"/>
              </a:spcAft>
              <a:buNone/>
            </a:pP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Each family works together to create the </a:t>
            </a:r>
            <a:r>
              <a:rPr lang="en-US" sz="4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Fruit of the Spirit Easy Bible craft for kids </a:t>
            </a: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be placed on the families’ home altars.</a:t>
            </a:r>
          </a:p>
          <a:p>
            <a:pPr marL="0" marR="0" algn="ctr">
              <a:lnSpc>
                <a:spcPct val="107000"/>
              </a:lnSpc>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By </a:t>
            </a:r>
            <a:r>
              <a:rPr lang="en-US" sz="18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Truway</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Kids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F0281FFA-D811-2945-311A-83C63F1612BA}"/>
              </a:ext>
            </a:extLst>
          </p:cNvPr>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a:extLst>
              <a:ext uri="{FF2B5EF4-FFF2-40B4-BE49-F238E27FC236}">
                <a16:creationId xmlns:a16="http://schemas.microsoft.com/office/drawing/2014/main" id="{EA4C02B2-9A1B-E640-F39D-AB7F40AFCBB8}"/>
              </a:ext>
            </a:extLst>
          </p:cNvPr>
          <p:cNvSpPr txBox="1"/>
          <p:nvPr/>
        </p:nvSpPr>
        <p:spPr>
          <a:xfrm>
            <a:off x="4387537" y="217546"/>
            <a:ext cx="3416961" cy="646331"/>
          </a:xfrm>
          <a:prstGeom prst="rect">
            <a:avLst/>
          </a:prstGeom>
          <a:noFill/>
        </p:spPr>
        <p:txBody>
          <a:bodyPr wrap="none" rtlCol="0">
            <a:spAutoFit/>
          </a:bodyPr>
          <a:lstStyle/>
          <a:p>
            <a:pPr algn="ct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FAMILY </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ACTIVITY</a:t>
            </a:r>
            <a:endParaRPr lang="es-MX" sz="5400" b="1" dirty="0">
              <a:solidFill>
                <a:srgbClr val="FF0000"/>
              </a:solidFill>
            </a:endParaRPr>
          </a:p>
        </p:txBody>
      </p:sp>
    </p:spTree>
    <p:extLst>
      <p:ext uri="{BB962C8B-B14F-4D97-AF65-F5344CB8AC3E}">
        <p14:creationId xmlns:p14="http://schemas.microsoft.com/office/powerpoint/2010/main" val="92609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89C0A5-B01A-7018-1798-9BE99F47D55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light&#10;&#10;AI-generated content may be incorrect.">
            <a:extLst>
              <a:ext uri="{FF2B5EF4-FFF2-40B4-BE49-F238E27FC236}">
                <a16:creationId xmlns:a16="http://schemas.microsoft.com/office/drawing/2014/main" id="{E51AAB2A-21C3-B08F-967C-DA58630E2161}"/>
              </a:ext>
            </a:extLst>
          </p:cNvPr>
          <p:cNvPicPr>
            <a:picLocks noChangeAspect="1"/>
          </p:cNvPicPr>
          <p:nvPr/>
        </p:nvPicPr>
        <p:blipFill>
          <a:blip r:embed="rId2"/>
          <a:srcRect t="45213" r="-1"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E713D8A-4C1B-E6FC-0359-53CFCFE3DBBE}"/>
              </a:ext>
            </a:extLst>
          </p:cNvPr>
          <p:cNvSpPr txBox="1"/>
          <p:nvPr/>
        </p:nvSpPr>
        <p:spPr>
          <a:xfrm>
            <a:off x="7361499" y="185195"/>
            <a:ext cx="4618297" cy="6562846"/>
          </a:xfrm>
          <a:prstGeom prst="rect">
            <a:avLst/>
          </a:prstGeom>
        </p:spPr>
        <p:txBody>
          <a:bodyPr vert="horz" lIns="91440" tIns="45720" rIns="91440" bIns="45720" rtlCol="0">
            <a:normAutofit/>
          </a:bodyPr>
          <a:lstStyle/>
          <a:p>
            <a:pPr marR="0">
              <a:lnSpc>
                <a:spcPct val="90000"/>
              </a:lnSpc>
              <a:spcAft>
                <a:spcPts val="800"/>
              </a:spcAft>
            </a:pPr>
            <a:r>
              <a:rPr lang="en-US" sz="2300" b="1" dirty="0">
                <a:effectLst/>
              </a:rPr>
              <a:t>Prayer to the Holy Spirit</a:t>
            </a:r>
          </a:p>
          <a:p>
            <a:pPr marR="0">
              <a:lnSpc>
                <a:spcPct val="90000"/>
              </a:lnSpc>
              <a:spcAft>
                <a:spcPts val="800"/>
              </a:spcAft>
            </a:pPr>
            <a:endParaRPr lang="en-US" sz="2300" b="1" dirty="0">
              <a:effectLst/>
            </a:endParaRPr>
          </a:p>
          <a:p>
            <a:pPr marR="0">
              <a:lnSpc>
                <a:spcPct val="90000"/>
              </a:lnSpc>
              <a:spcAft>
                <a:spcPts val="800"/>
              </a:spcAft>
            </a:pPr>
            <a:r>
              <a:rPr lang="en-US" sz="2300" dirty="0">
                <a:effectLst/>
              </a:rPr>
              <a:t>Come, Holy Spirit, fill the hearts of Your faithful and kindle in them the fire of Your love. </a:t>
            </a:r>
          </a:p>
          <a:p>
            <a:pPr marR="0">
              <a:lnSpc>
                <a:spcPct val="90000"/>
              </a:lnSpc>
              <a:spcAft>
                <a:spcPts val="800"/>
              </a:spcAft>
            </a:pPr>
            <a:r>
              <a:rPr lang="en-US" sz="2300" dirty="0">
                <a:effectLst/>
              </a:rPr>
              <a:t>Send forth Your Spirit and they shall be created, and You shall renew the face of the earth. </a:t>
            </a:r>
          </a:p>
          <a:p>
            <a:pPr marR="0">
              <a:lnSpc>
                <a:spcPct val="90000"/>
              </a:lnSpc>
              <a:spcAft>
                <a:spcPts val="800"/>
              </a:spcAft>
            </a:pPr>
            <a:r>
              <a:rPr lang="en-US" sz="2300" dirty="0">
                <a:effectLst/>
              </a:rPr>
              <a:t> </a:t>
            </a:r>
          </a:p>
          <a:p>
            <a:pPr marR="0">
              <a:lnSpc>
                <a:spcPct val="90000"/>
              </a:lnSpc>
              <a:spcAft>
                <a:spcPts val="800"/>
              </a:spcAft>
            </a:pPr>
            <a:r>
              <a:rPr lang="en-US" sz="2300" i="1" dirty="0">
                <a:effectLst/>
              </a:rPr>
              <a:t>Let us pray. </a:t>
            </a:r>
          </a:p>
          <a:p>
            <a:pPr marR="0">
              <a:lnSpc>
                <a:spcPct val="90000"/>
              </a:lnSpc>
              <a:spcAft>
                <a:spcPts val="800"/>
              </a:spcAft>
            </a:pPr>
            <a:r>
              <a:rPr lang="en-US" sz="2300" dirty="0">
                <a:effectLst/>
              </a:rPr>
              <a:t>O God, who have taught the hearts of the faithful by the light of the Holy Spirit, grant that in the same Spirit we may be truly wise and ever rejoice in His consolation. </a:t>
            </a:r>
          </a:p>
          <a:p>
            <a:pPr marR="0">
              <a:lnSpc>
                <a:spcPct val="90000"/>
              </a:lnSpc>
              <a:spcAft>
                <a:spcPts val="800"/>
              </a:spcAft>
            </a:pPr>
            <a:r>
              <a:rPr lang="en-US" sz="2300" dirty="0">
                <a:effectLst/>
              </a:rPr>
              <a:t>Through Christ our Lord. </a:t>
            </a:r>
          </a:p>
          <a:p>
            <a:pPr marR="0">
              <a:lnSpc>
                <a:spcPct val="90000"/>
              </a:lnSpc>
              <a:spcAft>
                <a:spcPts val="800"/>
              </a:spcAft>
            </a:pPr>
            <a:r>
              <a:rPr lang="en-US" sz="2300" dirty="0">
                <a:effectLst/>
              </a:rPr>
              <a:t>Amen. </a:t>
            </a:r>
          </a:p>
          <a:p>
            <a:pPr indent="-228600">
              <a:lnSpc>
                <a:spcPct val="9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1359018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BEF5E54-E712-01C1-E4C4-44CB19D275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43" name="Rectangle 4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6883892" y="255681"/>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000" b="1" cap="all" baseline="30000" dirty="0"/>
              <a:t>Opening Prayer</a:t>
            </a:r>
            <a:endParaRPr lang="en-US" sz="6000" cap="all" baseline="30000" dirty="0"/>
          </a:p>
        </p:txBody>
      </p:sp>
      <p:sp>
        <p:nvSpPr>
          <p:cNvPr id="3" name="Rectangle 2"/>
          <p:cNvSpPr/>
          <p:nvPr/>
        </p:nvSpPr>
        <p:spPr>
          <a:xfrm>
            <a:off x="6886938" y="1956122"/>
            <a:ext cx="4896090" cy="4151393"/>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400" dirty="0"/>
              <a:t>Lord Jesus Christ, </a:t>
            </a:r>
          </a:p>
          <a:p>
            <a:pPr>
              <a:lnSpc>
                <a:spcPct val="90000"/>
              </a:lnSpc>
              <a:spcAft>
                <a:spcPts val="600"/>
              </a:spcAft>
            </a:pPr>
            <a:endParaRPr lang="en-US" sz="2400" dirty="0"/>
          </a:p>
          <a:p>
            <a:pPr>
              <a:lnSpc>
                <a:spcPct val="90000"/>
              </a:lnSpc>
              <a:spcAft>
                <a:spcPts val="600"/>
              </a:spcAft>
            </a:pPr>
            <a:r>
              <a:rPr lang="en-US" sz="2400" dirty="0"/>
              <a:t>We entrust our family to You and ask for Your blessing and protection. </a:t>
            </a:r>
          </a:p>
          <a:p>
            <a:pPr>
              <a:lnSpc>
                <a:spcPct val="90000"/>
              </a:lnSpc>
              <a:spcAft>
                <a:spcPts val="600"/>
              </a:spcAft>
            </a:pPr>
            <a:r>
              <a:rPr lang="en-US" sz="2400" dirty="0"/>
              <a:t>We love You Lord Jesus with all our hearts, and we ask that You help our family to become more like the Holy Family.</a:t>
            </a:r>
          </a:p>
          <a:p>
            <a:pPr>
              <a:lnSpc>
                <a:spcPct val="90000"/>
              </a:lnSpc>
              <a:spcAft>
                <a:spcPts val="600"/>
              </a:spcAft>
            </a:pPr>
            <a:r>
              <a:rPr lang="en-US" sz="2400" dirty="0"/>
              <a:t>Help us to be kind, loving, and patient with one another.</a:t>
            </a:r>
          </a:p>
          <a:p>
            <a:pPr>
              <a:lnSpc>
                <a:spcPct val="90000"/>
              </a:lnSpc>
              <a:spcAft>
                <a:spcPts val="600"/>
              </a:spcAft>
            </a:pPr>
            <a:r>
              <a:rPr lang="en-US" sz="2400" dirty="0"/>
              <a:t>Give us all the grace we need to become saints and Your faithful disciples.</a:t>
            </a:r>
          </a:p>
          <a:p>
            <a:pPr>
              <a:lnSpc>
                <a:spcPct val="90000"/>
              </a:lnSpc>
              <a:spcAft>
                <a:spcPts val="600"/>
              </a:spcAft>
            </a:pPr>
            <a:r>
              <a:rPr lang="en-US" sz="2400" dirty="0"/>
              <a:t> </a:t>
            </a:r>
          </a:p>
          <a:p>
            <a:pPr>
              <a:lnSpc>
                <a:spcPct val="90000"/>
              </a:lnSpc>
              <a:spcAft>
                <a:spcPts val="600"/>
              </a:spcAft>
            </a:pPr>
            <a:r>
              <a:rPr lang="en-US" sz="2400" dirty="0"/>
              <a:t>Amen.</a:t>
            </a:r>
          </a:p>
        </p:txBody>
      </p:sp>
    </p:spTree>
    <p:extLst>
      <p:ext uri="{BB962C8B-B14F-4D97-AF65-F5344CB8AC3E}">
        <p14:creationId xmlns:p14="http://schemas.microsoft.com/office/powerpoint/2010/main" val="425599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537D511-02F5-1288-72BD-1272800984B8}"/>
              </a:ext>
            </a:extLst>
          </p:cNvPr>
          <p:cNvSpPr txBox="1">
            <a:spLocks/>
          </p:cNvSpPr>
          <p:nvPr/>
        </p:nvSpPr>
        <p:spPr>
          <a:xfrm>
            <a:off x="838201" y="365125"/>
            <a:ext cx="5251316"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8800" b="1" cap="all" baseline="30000" dirty="0">
                <a:latin typeface="Aptos Black" panose="020B0004020202020204" pitchFamily="34" charset="0"/>
              </a:rPr>
              <a:t>ICE BREAKER</a:t>
            </a:r>
          </a:p>
        </p:txBody>
      </p:sp>
      <p:sp>
        <p:nvSpPr>
          <p:cNvPr id="4" name="TextBox 3">
            <a:extLst>
              <a:ext uri="{FF2B5EF4-FFF2-40B4-BE49-F238E27FC236}">
                <a16:creationId xmlns:a16="http://schemas.microsoft.com/office/drawing/2014/main" id="{98175D60-2827-496F-231D-FE267803CE9A}"/>
              </a:ext>
            </a:extLst>
          </p:cNvPr>
          <p:cNvSpPr txBox="1"/>
          <p:nvPr/>
        </p:nvSpPr>
        <p:spPr>
          <a:xfrm>
            <a:off x="266432" y="1446835"/>
            <a:ext cx="5335715" cy="4730128"/>
          </a:xfrm>
          <a:prstGeom prst="rect">
            <a:avLst/>
          </a:prstGeom>
        </p:spPr>
        <p:txBody>
          <a:bodyPr vert="horz" lIns="91440" tIns="45720" rIns="91440" bIns="45720" rtlCol="0">
            <a:normAutofit fontScale="25000" lnSpcReduction="20000"/>
          </a:bodyPr>
          <a:lstStyle/>
          <a:p>
            <a:pPr marR="0" algn="ctr">
              <a:lnSpc>
                <a:spcPct val="90000"/>
              </a:lnSpc>
              <a:spcAft>
                <a:spcPts val="800"/>
              </a:spcAft>
            </a:pPr>
            <a:r>
              <a:rPr lang="en-US" sz="9600" b="1" i="1" dirty="0">
                <a:effectLst/>
              </a:rPr>
              <a:t>The Marshmallow Challenge</a:t>
            </a:r>
            <a:r>
              <a:rPr lang="en-US" sz="9600" dirty="0">
                <a:effectLst/>
              </a:rPr>
              <a:t> </a:t>
            </a:r>
          </a:p>
          <a:p>
            <a:pPr marL="571500" marR="0" indent="-457200">
              <a:lnSpc>
                <a:spcPct val="170000"/>
              </a:lnSpc>
              <a:spcAft>
                <a:spcPts val="800"/>
              </a:spcAft>
              <a:buFont typeface="+mj-lt"/>
              <a:buAutoNum type="arabicPeriod"/>
            </a:pPr>
            <a:r>
              <a:rPr lang="en-US" sz="7200" dirty="0">
                <a:effectLst/>
              </a:rPr>
              <a:t>Each family is given 20 marshmallows, 30 toothpicks and a specified length of time, often 5-10 minutes, to design and build a tower by using only marshmallows and toothpicks. </a:t>
            </a:r>
          </a:p>
          <a:p>
            <a:pPr marL="571500" marR="0" indent="-457200">
              <a:lnSpc>
                <a:spcPct val="170000"/>
              </a:lnSpc>
              <a:spcAft>
                <a:spcPts val="800"/>
              </a:spcAft>
              <a:buFont typeface="+mj-lt"/>
              <a:buAutoNum type="arabicPeriod"/>
            </a:pPr>
            <a:r>
              <a:rPr lang="en-US" sz="7200" dirty="0">
                <a:effectLst/>
              </a:rPr>
              <a:t>When the timer runs out, families measure the height of their towers. </a:t>
            </a:r>
          </a:p>
          <a:p>
            <a:pPr marL="571500" marR="0" indent="-457200">
              <a:lnSpc>
                <a:spcPct val="170000"/>
              </a:lnSpc>
              <a:spcAft>
                <a:spcPts val="800"/>
              </a:spcAft>
              <a:buFont typeface="+mj-lt"/>
              <a:buAutoNum type="arabicPeriod"/>
            </a:pPr>
            <a:r>
              <a:rPr lang="en-US" sz="7200" dirty="0">
                <a:effectLst/>
              </a:rPr>
              <a:t>The winning team is the one with the highest tower that can stand on its own for at least 10 seconds. </a:t>
            </a:r>
          </a:p>
          <a:p>
            <a:pPr marL="342900" marR="0" indent="-228600">
              <a:lnSpc>
                <a:spcPct val="90000"/>
              </a:lnSpc>
              <a:spcAft>
                <a:spcPts val="800"/>
              </a:spcAft>
              <a:buFont typeface="Arial" panose="020B0604020202020204" pitchFamily="34" charset="0"/>
              <a:buChar char="•"/>
            </a:pPr>
            <a:endParaRPr lang="en-US" sz="1100" dirty="0"/>
          </a:p>
          <a:p>
            <a:pPr marL="342900" marR="0" indent="-228600">
              <a:lnSpc>
                <a:spcPct val="90000"/>
              </a:lnSpc>
              <a:spcAft>
                <a:spcPts val="800"/>
              </a:spcAft>
              <a:buFont typeface="Arial" panose="020B0604020202020204" pitchFamily="34" charset="0"/>
              <a:buChar char="•"/>
            </a:pPr>
            <a:endParaRPr lang="en-US" sz="1100" dirty="0">
              <a:effectLst/>
            </a:endParaRPr>
          </a:p>
          <a:p>
            <a:pPr marL="342900" marR="0" indent="-228600">
              <a:lnSpc>
                <a:spcPct val="90000"/>
              </a:lnSpc>
              <a:spcAft>
                <a:spcPts val="800"/>
              </a:spcAft>
              <a:buFont typeface="Arial" panose="020B0604020202020204" pitchFamily="34" charset="0"/>
              <a:buChar char="•"/>
            </a:pPr>
            <a:endParaRPr lang="en-US" sz="1100" dirty="0"/>
          </a:p>
          <a:p>
            <a:pPr marL="342900" marR="0" indent="-228600">
              <a:lnSpc>
                <a:spcPct val="90000"/>
              </a:lnSpc>
              <a:spcAft>
                <a:spcPts val="800"/>
              </a:spcAft>
              <a:buFont typeface="Arial" panose="020B0604020202020204" pitchFamily="34" charset="0"/>
              <a:buChar char="•"/>
            </a:pPr>
            <a:endParaRPr lang="en-US" sz="1100" dirty="0">
              <a:effectLst/>
            </a:endParaRPr>
          </a:p>
          <a:p>
            <a:pPr marL="342900" marR="0" indent="-228600">
              <a:lnSpc>
                <a:spcPct val="90000"/>
              </a:lnSpc>
              <a:spcAft>
                <a:spcPts val="800"/>
              </a:spcAft>
              <a:buFont typeface="Arial" panose="020B0604020202020204" pitchFamily="34" charset="0"/>
              <a:buChar char="•"/>
            </a:pPr>
            <a:endParaRPr lang="en-US" sz="1100" dirty="0"/>
          </a:p>
          <a:p>
            <a:pPr marR="0">
              <a:lnSpc>
                <a:spcPct val="90000"/>
              </a:lnSpc>
              <a:spcAft>
                <a:spcPts val="800"/>
              </a:spcAft>
            </a:pPr>
            <a:r>
              <a:rPr lang="en-US" sz="3600" dirty="0"/>
              <a:t>								</a:t>
            </a:r>
            <a:r>
              <a:rPr lang="en-US" sz="3600" dirty="0">
                <a:effectLst/>
              </a:rPr>
              <a:t>Adapted from </a:t>
            </a:r>
            <a:r>
              <a:rPr lang="en-US" sz="3600" u="sng" dirty="0">
                <a:effectLst/>
                <a:hlinkClick r:id="rId2"/>
              </a:rPr>
              <a:t>https://blog.heyhi.sg</a:t>
            </a:r>
            <a:endParaRPr lang="en-US" sz="3600" dirty="0">
              <a:effectLst/>
            </a:endParaRPr>
          </a:p>
          <a:p>
            <a:pPr indent="-228600">
              <a:lnSpc>
                <a:spcPct val="90000"/>
              </a:lnSpc>
              <a:buFont typeface="Arial" panose="020B0604020202020204" pitchFamily="34" charset="0"/>
              <a:buChar char="•"/>
            </a:pPr>
            <a:endParaRPr lang="en-US" sz="1100" dirty="0"/>
          </a:p>
        </p:txBody>
      </p:sp>
      <p:pic>
        <p:nvPicPr>
          <p:cNvPr id="6" name="Picture 5" descr="A plate of marshmallows&#10;&#10;AI-generated content may be incorrect.">
            <a:extLst>
              <a:ext uri="{FF2B5EF4-FFF2-40B4-BE49-F238E27FC236}">
                <a16:creationId xmlns:a16="http://schemas.microsoft.com/office/drawing/2014/main" id="{5660F2BE-4144-30C9-3E6C-DA14EA0E2DA7}"/>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30853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E29944-FC67-2684-799C-618228DC1AA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preparing food in a cafeteria&#10;&#10;AI-generated content may be incorrect.">
            <a:extLst>
              <a:ext uri="{FF2B5EF4-FFF2-40B4-BE49-F238E27FC236}">
                <a16:creationId xmlns:a16="http://schemas.microsoft.com/office/drawing/2014/main" id="{90416997-97D0-DE24-655E-C21A3D771B86}"/>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21C6CAA-9E8F-14BC-2B77-2F893B9D6309}"/>
              </a:ext>
            </a:extLst>
          </p:cNvPr>
          <p:cNvSpPr txBox="1">
            <a:spLocks/>
          </p:cNvSpPr>
          <p:nvPr/>
        </p:nvSpPr>
        <p:spPr>
          <a:xfrm>
            <a:off x="7696715" y="185194"/>
            <a:ext cx="3822189" cy="1530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000" b="1" cap="all" baseline="30000" dirty="0"/>
              <a:t>Family Sharing</a:t>
            </a:r>
          </a:p>
        </p:txBody>
      </p:sp>
      <p:sp>
        <p:nvSpPr>
          <p:cNvPr id="7" name="TextBox 6">
            <a:extLst>
              <a:ext uri="{FF2B5EF4-FFF2-40B4-BE49-F238E27FC236}">
                <a16:creationId xmlns:a16="http://schemas.microsoft.com/office/drawing/2014/main" id="{432A6005-58E9-5BCD-5CC0-9CA372006CE3}"/>
              </a:ext>
            </a:extLst>
          </p:cNvPr>
          <p:cNvSpPr txBox="1"/>
          <p:nvPr/>
        </p:nvSpPr>
        <p:spPr>
          <a:xfrm>
            <a:off x="7581417" y="1192192"/>
            <a:ext cx="4402219" cy="4730128"/>
          </a:xfrm>
          <a:prstGeom prst="rect">
            <a:avLst/>
          </a:prstGeom>
        </p:spPr>
        <p:txBody>
          <a:bodyPr vert="horz" lIns="91440" tIns="45720" rIns="91440" bIns="45720" rtlCol="0">
            <a:normAutofit lnSpcReduction="10000"/>
          </a:bodyPr>
          <a:lstStyle/>
          <a:p>
            <a:pPr>
              <a:lnSpc>
                <a:spcPct val="90000"/>
              </a:lnSpc>
            </a:pPr>
            <a:r>
              <a:rPr lang="en-US" sz="2200" dirty="0"/>
              <a:t>Jesus tells us in </a:t>
            </a:r>
            <a:r>
              <a:rPr lang="en-US" sz="2200" dirty="0">
                <a:solidFill>
                  <a:srgbClr val="FF0000"/>
                </a:solidFill>
              </a:rPr>
              <a:t>Matthew 7:12</a:t>
            </a:r>
            <a:r>
              <a:rPr lang="en-US" sz="2200" dirty="0"/>
              <a:t>, </a:t>
            </a:r>
            <a:r>
              <a:rPr lang="en-US" sz="2200" dirty="0">
                <a:solidFill>
                  <a:srgbClr val="FF0000"/>
                </a:solidFill>
              </a:rPr>
              <a:t>“Do unto others, whatever you would have them do to you. This is the law and the prophets.” </a:t>
            </a:r>
          </a:p>
          <a:p>
            <a:pPr>
              <a:lnSpc>
                <a:spcPct val="90000"/>
              </a:lnSpc>
            </a:pPr>
            <a:r>
              <a:rPr lang="en-US" sz="2200" dirty="0"/>
              <a:t>This is one of the laws of divine love that we are called to observe, which is why it is God’s will for all families to learn and live Catholic Social Teaching. </a:t>
            </a:r>
          </a:p>
          <a:p>
            <a:pPr>
              <a:lnSpc>
                <a:spcPct val="90000"/>
              </a:lnSpc>
            </a:pPr>
            <a:endParaRPr lang="en-US" sz="2200" dirty="0"/>
          </a:p>
          <a:p>
            <a:pPr>
              <a:lnSpc>
                <a:spcPct val="90000"/>
              </a:lnSpc>
            </a:pPr>
            <a:r>
              <a:rPr lang="en-US" sz="2200" dirty="0"/>
              <a:t>At home during, Week 2, you prayed and discussed how God is calling your family to live the Easter Season. </a:t>
            </a:r>
          </a:p>
          <a:p>
            <a:pPr>
              <a:lnSpc>
                <a:spcPct val="90000"/>
              </a:lnSpc>
            </a:pPr>
            <a:endParaRPr lang="en-US" sz="2200" dirty="0"/>
          </a:p>
          <a:p>
            <a:pPr>
              <a:lnSpc>
                <a:spcPct val="90000"/>
              </a:lnSpc>
            </a:pPr>
            <a:r>
              <a:rPr lang="en-US" sz="2200" dirty="0">
                <a:solidFill>
                  <a:srgbClr val="FF0000"/>
                </a:solidFill>
              </a:rPr>
              <a:t>Share the ways your family will answer the Father’s call to spread the love of Jesus.</a:t>
            </a:r>
            <a:r>
              <a:rPr lang="en-US" sz="2200" b="1" dirty="0">
                <a:solidFill>
                  <a:srgbClr val="FF0000"/>
                </a:solidFill>
              </a:rPr>
              <a:t> </a:t>
            </a:r>
            <a:endParaRPr lang="en-US" sz="2200" dirty="0">
              <a:solidFill>
                <a:srgbClr val="FF0000"/>
              </a:solidFill>
            </a:endParaRPr>
          </a:p>
          <a:p>
            <a:pPr marL="0" marR="0" indent="-228600">
              <a:lnSpc>
                <a:spcPct val="90000"/>
              </a:lnSpc>
              <a:spcAft>
                <a:spcPts val="800"/>
              </a:spcAft>
              <a:buFont typeface="Arial" panose="020B0604020202020204" pitchFamily="34" charset="0"/>
              <a:buChar char="•"/>
            </a:pPr>
            <a:endParaRPr lang="en-US" sz="1600" dirty="0">
              <a:effectLst/>
            </a:endParaRPr>
          </a:p>
        </p:txBody>
      </p:sp>
    </p:spTree>
    <p:extLst>
      <p:ext uri="{BB962C8B-B14F-4D97-AF65-F5344CB8AC3E}">
        <p14:creationId xmlns:p14="http://schemas.microsoft.com/office/powerpoint/2010/main" val="6073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0EA9E-1100-16E6-9982-F52D07C9C49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1" y="51857"/>
            <a:ext cx="12191999" cy="6804837"/>
          </a:xfrm>
          <a:prstGeom prst="rect">
            <a:avLst/>
          </a:prstGeom>
        </p:spPr>
      </p:pic>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4859916" y="1306"/>
            <a:ext cx="2472152" cy="923330"/>
          </a:xfrm>
          <a:prstGeom prst="rect">
            <a:avLst/>
          </a:prstGeom>
          <a:noFill/>
        </p:spPr>
        <p:txBody>
          <a:bodyPr wrap="none" rtlCol="0">
            <a:spAutoFit/>
          </a:bodyPr>
          <a:lstStyle/>
          <a:p>
            <a:pPr algn="ctr"/>
            <a:r>
              <a:rPr lang="en-US" sz="5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REVIEW</a:t>
            </a:r>
            <a:endParaRPr lang="es-MX" sz="8000" b="1" dirty="0">
              <a:solidFill>
                <a:schemeClr val="bg1"/>
              </a:solidFill>
            </a:endParaRPr>
          </a:p>
        </p:txBody>
      </p:sp>
      <p:sp>
        <p:nvSpPr>
          <p:cNvPr id="8" name="TextBox 7">
            <a:extLst>
              <a:ext uri="{FF2B5EF4-FFF2-40B4-BE49-F238E27FC236}">
                <a16:creationId xmlns:a16="http://schemas.microsoft.com/office/drawing/2014/main" id="{10B02F6D-BAE6-A5AD-0347-1D11C83D0455}"/>
              </a:ext>
            </a:extLst>
          </p:cNvPr>
          <p:cNvSpPr txBox="1"/>
          <p:nvPr/>
        </p:nvSpPr>
        <p:spPr>
          <a:xfrm>
            <a:off x="1038655" y="1436852"/>
            <a:ext cx="5819345" cy="4365682"/>
          </a:xfrm>
          <a:prstGeom prst="rect">
            <a:avLst/>
          </a:prstGeom>
          <a:noFill/>
        </p:spPr>
        <p:txBody>
          <a:bodyPr wrap="square" rtlCol="0">
            <a:spAutoFit/>
          </a:bodyPr>
          <a:lstStyle/>
          <a:p>
            <a:pPr marL="0" marR="0">
              <a:lnSpc>
                <a:spcPct val="107000"/>
              </a:lnSpc>
              <a:spcAft>
                <a:spcPts val="80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Last time we were together, we also learned about the Ascension of Jesus into Heaven and the Great Commissioning. </a:t>
            </a:r>
          </a:p>
          <a:p>
            <a:pPr marL="0" marR="0">
              <a:lnSpc>
                <a:spcPct val="107000"/>
              </a:lnSpc>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For review watch: Ascension Day HD by Catholic Online </a:t>
            </a:r>
          </a:p>
          <a:p>
            <a:pPr marL="0" marR="0">
              <a:lnSpc>
                <a:spcPct val="107000"/>
              </a:lnSpc>
              <a:spcAft>
                <a:spcPts val="800"/>
              </a:spcAft>
            </a:pPr>
            <a:r>
              <a:rPr lang="en-US" sz="3200" i="1" dirty="0">
                <a:effectLst/>
                <a:latin typeface="Calibri" panose="020F0502020204030204" pitchFamily="34" charset="0"/>
                <a:ea typeface="Calibri" panose="020F0502020204030204" pitchFamily="34" charset="0"/>
                <a:cs typeface="Times New Roman" panose="02020603050405020304" pitchFamily="18" charset="0"/>
              </a:rPr>
              <a:t>or</a:t>
            </a:r>
            <a:r>
              <a:rPr lang="en-US" sz="3200" dirty="0">
                <a:effectLst/>
                <a:latin typeface="Calibri" panose="020F0502020204030204" pitchFamily="34" charset="0"/>
                <a:ea typeface="Calibri" panose="020F0502020204030204" pitchFamily="34" charset="0"/>
                <a:cs typeface="Times New Roman" panose="02020603050405020304" pitchFamily="18" charset="0"/>
              </a:rPr>
              <a:t> Read: </a:t>
            </a:r>
            <a:r>
              <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Acts 1:6-12.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pic>
        <p:nvPicPr>
          <p:cNvPr id="2" name="Online Media 1" title="Ascension Day HD">
            <a:hlinkClick r:id="" action="ppaction://media"/>
            <a:extLst>
              <a:ext uri="{FF2B5EF4-FFF2-40B4-BE49-F238E27FC236}">
                <a16:creationId xmlns:a16="http://schemas.microsoft.com/office/drawing/2014/main" id="{EE7D9459-82DD-6BB3-16B6-CD8B981F96D0}"/>
              </a:ext>
            </a:extLst>
          </p:cNvPr>
          <p:cNvPicPr>
            <a:picLocks noRot="1" noChangeAspect="1"/>
          </p:cNvPicPr>
          <p:nvPr>
            <a:videoFile r:link="rId1"/>
          </p:nvPr>
        </p:nvPicPr>
        <p:blipFill>
          <a:blip r:embed="rId4"/>
          <a:stretch>
            <a:fillRect/>
          </a:stretch>
        </p:blipFill>
        <p:spPr>
          <a:xfrm>
            <a:off x="7305366" y="3733988"/>
            <a:ext cx="4439266" cy="2508191"/>
          </a:xfrm>
          <a:prstGeom prst="rect">
            <a:avLst/>
          </a:prstGeom>
        </p:spPr>
      </p:pic>
      <p:sp>
        <p:nvSpPr>
          <p:cNvPr id="3" name="TextBox 2">
            <a:extLst>
              <a:ext uri="{FF2B5EF4-FFF2-40B4-BE49-F238E27FC236}">
                <a16:creationId xmlns:a16="http://schemas.microsoft.com/office/drawing/2014/main" id="{83F2666F-CAD2-6DE3-15C5-16B00319F67E}"/>
              </a:ext>
            </a:extLst>
          </p:cNvPr>
          <p:cNvSpPr txBox="1"/>
          <p:nvPr/>
        </p:nvSpPr>
        <p:spPr>
          <a:xfrm>
            <a:off x="6814456" y="6364770"/>
            <a:ext cx="5421086" cy="369332"/>
          </a:xfrm>
          <a:prstGeom prst="rect">
            <a:avLst/>
          </a:prstGeom>
          <a:noFill/>
        </p:spPr>
        <p:txBody>
          <a:bodyPr wrap="square" rtlCol="0">
            <a:spAutoFit/>
          </a:bodyPr>
          <a:lstStyle/>
          <a:p>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https://www.youtube.com/watch?v=mmE4uon5OBk</a:t>
            </a:r>
            <a:endParaRPr lang="en-US" dirty="0"/>
          </a:p>
        </p:txBody>
      </p:sp>
    </p:spTree>
    <p:extLst>
      <p:ext uri="{BB962C8B-B14F-4D97-AF65-F5344CB8AC3E}">
        <p14:creationId xmlns:p14="http://schemas.microsoft.com/office/powerpoint/2010/main" val="27360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2FB5-AA08-783E-D7AD-BA803E03E296}"/>
            </a:ext>
          </a:extLst>
        </p:cNvPr>
        <p:cNvGrpSpPr/>
        <p:nvPr/>
      </p:nvGrpSpPr>
      <p:grpSpPr>
        <a:xfrm>
          <a:off x="0" y="0"/>
          <a:ext cx="0" cy="0"/>
          <a:chOff x="0" y="0"/>
          <a:chExt cx="0" cy="0"/>
        </a:xfrm>
      </p:grpSpPr>
      <p:pic>
        <p:nvPicPr>
          <p:cNvPr id="3" name="Picture 2" descr="A painting of a person praying with other people&#10;&#10;AI-generated content may be incorrect.">
            <a:extLst>
              <a:ext uri="{FF2B5EF4-FFF2-40B4-BE49-F238E27FC236}">
                <a16:creationId xmlns:a16="http://schemas.microsoft.com/office/drawing/2014/main" id="{8F9D70E5-C39E-FD99-C1E7-E1D714F8DF0A}"/>
              </a:ext>
            </a:extLst>
          </p:cNvPr>
          <p:cNvPicPr>
            <a:picLocks noChangeAspect="1"/>
          </p:cNvPicPr>
          <p:nvPr/>
        </p:nvPicPr>
        <p:blipFill>
          <a:blip r:embed="rId2" cstate="screen">
            <a:alphaModFix am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18080" y="1007706"/>
            <a:ext cx="12282093" cy="5848988"/>
          </a:xfrm>
          <a:prstGeom prst="rect">
            <a:avLst/>
          </a:prstGeom>
        </p:spPr>
      </p:pic>
      <p:sp>
        <p:nvSpPr>
          <p:cNvPr id="5" name="Rectangle 4">
            <a:extLst>
              <a:ext uri="{FF2B5EF4-FFF2-40B4-BE49-F238E27FC236}">
                <a16:creationId xmlns:a16="http://schemas.microsoft.com/office/drawing/2014/main" id="{B68857B9-6D1B-C545-6833-63EAB5762BF6}"/>
              </a:ext>
            </a:extLst>
          </p:cNvPr>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a:extLst>
              <a:ext uri="{FF2B5EF4-FFF2-40B4-BE49-F238E27FC236}">
                <a16:creationId xmlns:a16="http://schemas.microsoft.com/office/drawing/2014/main" id="{4EC65DEF-6168-8BFD-54B2-88AC4AF606D5}"/>
              </a:ext>
            </a:extLst>
          </p:cNvPr>
          <p:cNvSpPr txBox="1"/>
          <p:nvPr/>
        </p:nvSpPr>
        <p:spPr>
          <a:xfrm>
            <a:off x="3244733" y="1306"/>
            <a:ext cx="5702523" cy="923330"/>
          </a:xfrm>
          <a:prstGeom prst="rect">
            <a:avLst/>
          </a:prstGeom>
          <a:noFill/>
        </p:spPr>
        <p:txBody>
          <a:bodyPr wrap="none" rtlCol="0">
            <a:spAutoFit/>
          </a:bodyPr>
          <a:lstStyle/>
          <a:p>
            <a:pPr algn="ctr"/>
            <a:r>
              <a:rPr lang="en-US" sz="5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FIRST NOVENA</a:t>
            </a:r>
            <a:endParaRPr lang="es-MX" sz="8000" b="1" dirty="0">
              <a:solidFill>
                <a:schemeClr val="bg1"/>
              </a:solidFill>
            </a:endParaRPr>
          </a:p>
        </p:txBody>
      </p:sp>
      <p:sp>
        <p:nvSpPr>
          <p:cNvPr id="8" name="TextBox 7">
            <a:extLst>
              <a:ext uri="{FF2B5EF4-FFF2-40B4-BE49-F238E27FC236}">
                <a16:creationId xmlns:a16="http://schemas.microsoft.com/office/drawing/2014/main" id="{8CBCD3B0-AD68-5D3C-A96C-2E752C6B52BE}"/>
              </a:ext>
            </a:extLst>
          </p:cNvPr>
          <p:cNvSpPr txBox="1"/>
          <p:nvPr/>
        </p:nvSpPr>
        <p:spPr>
          <a:xfrm>
            <a:off x="1091682" y="1259080"/>
            <a:ext cx="10011747" cy="5627631"/>
          </a:xfrm>
          <a:prstGeom prst="rect">
            <a:avLst/>
          </a:prstGeom>
          <a:noFill/>
        </p:spPr>
        <p:txBody>
          <a:bodyPr wrap="square" rtlCol="0">
            <a:spAutoFit/>
          </a:bodyPr>
          <a:lstStyle/>
          <a:p>
            <a:pPr algn="ctr"/>
            <a:endParaRPr lang="en-US" sz="2400" b="1" dirty="0">
              <a:effectLst>
                <a:outerShdw blurRad="38100" dist="38100" dir="2700000" algn="tl">
                  <a:srgbClr val="000000">
                    <a:alpha val="43137"/>
                  </a:srgbClr>
                </a:outerShdw>
              </a:effectLst>
            </a:endParaRPr>
          </a:p>
          <a:p>
            <a:pPr marL="0" marR="0" algn="ctr">
              <a:lnSpc>
                <a:spcPct val="107000"/>
              </a:lnSpc>
              <a:spcAft>
                <a:spcPts val="800"/>
              </a:spcAft>
              <a:buNone/>
            </a:pPr>
            <a:r>
              <a:rPr lang="en-US" sz="24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“Then they returned to Jerusalem from the mount called Olivet, which is near Jerusalem, a Sabbath day’s journey away.” Acts 1:12 </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Aft>
                <a:spcPts val="800"/>
              </a:spcAft>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Bible tells us that the Apostles, Holy Mother Mary and some disciples went to the upper room, where Jesus had given Himself to the Apostles in the Eucharist at the Lord’s Supper.                                                                                                                       There they prayed and fasted for nine (9) days, while they waited for the Holy Spirit to come upon them, as Jesus had commanded them to do.</a:t>
            </a:r>
          </a:p>
          <a:p>
            <a:pPr marL="0" marR="0" algn="ctr">
              <a:lnSpc>
                <a:spcPct val="107000"/>
              </a:lnSpc>
              <a:spcAft>
                <a:spcPts val="800"/>
              </a:spcAft>
            </a:pPr>
            <a:endPar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627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893E-820B-0268-B753-DCCEC6E29272}"/>
            </a:ext>
          </a:extLst>
        </p:cNvPr>
        <p:cNvGrpSpPr/>
        <p:nvPr/>
      </p:nvGrpSpPr>
      <p:grpSpPr>
        <a:xfrm>
          <a:off x="0" y="0"/>
          <a:ext cx="0" cy="0"/>
          <a:chOff x="0" y="0"/>
          <a:chExt cx="0" cy="0"/>
        </a:xfrm>
      </p:grpSpPr>
      <p:pic>
        <p:nvPicPr>
          <p:cNvPr id="3" name="Picture 2" descr="A painting of a person praying with other people&#10;&#10;AI-generated content may be incorrect.">
            <a:extLst>
              <a:ext uri="{FF2B5EF4-FFF2-40B4-BE49-F238E27FC236}">
                <a16:creationId xmlns:a16="http://schemas.microsoft.com/office/drawing/2014/main" id="{001CA71F-E621-8D22-EC02-186AF452A462}"/>
              </a:ext>
            </a:extLst>
          </p:cNvPr>
          <p:cNvPicPr>
            <a:picLocks noChangeAspect="1"/>
          </p:cNvPicPr>
          <p:nvPr/>
        </p:nvPicPr>
        <p:blipFill>
          <a:blip r:embed="rId2" cstate="screen">
            <a:alphaModFix am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l="-88"/>
          <a:stretch/>
        </p:blipFill>
        <p:spPr>
          <a:xfrm>
            <a:off x="-18082" y="462970"/>
            <a:ext cx="12282093" cy="6393723"/>
          </a:xfrm>
          <a:prstGeom prst="rect">
            <a:avLst/>
          </a:prstGeom>
        </p:spPr>
      </p:pic>
      <p:sp>
        <p:nvSpPr>
          <p:cNvPr id="5" name="Rectangle 4">
            <a:extLst>
              <a:ext uri="{FF2B5EF4-FFF2-40B4-BE49-F238E27FC236}">
                <a16:creationId xmlns:a16="http://schemas.microsoft.com/office/drawing/2014/main" id="{9246F178-E931-8047-5BA1-7C19AB87467D}"/>
              </a:ext>
            </a:extLst>
          </p:cNvPr>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a:extLst>
              <a:ext uri="{FF2B5EF4-FFF2-40B4-BE49-F238E27FC236}">
                <a16:creationId xmlns:a16="http://schemas.microsoft.com/office/drawing/2014/main" id="{BB83450C-4B5E-385D-5A0D-12C18B7834EE}"/>
              </a:ext>
            </a:extLst>
          </p:cNvPr>
          <p:cNvSpPr txBox="1"/>
          <p:nvPr/>
        </p:nvSpPr>
        <p:spPr>
          <a:xfrm>
            <a:off x="3244733" y="1306"/>
            <a:ext cx="5702523" cy="923330"/>
          </a:xfrm>
          <a:prstGeom prst="rect">
            <a:avLst/>
          </a:prstGeom>
          <a:noFill/>
        </p:spPr>
        <p:txBody>
          <a:bodyPr wrap="none" rtlCol="0">
            <a:spAutoFit/>
          </a:bodyPr>
          <a:lstStyle/>
          <a:p>
            <a:pPr algn="ctr"/>
            <a:r>
              <a:rPr lang="en-US" sz="5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FIRST NOVENA</a:t>
            </a:r>
            <a:endParaRPr lang="es-MX" sz="8000" b="1" dirty="0">
              <a:solidFill>
                <a:schemeClr val="bg1"/>
              </a:solidFill>
            </a:endParaRPr>
          </a:p>
        </p:txBody>
      </p:sp>
      <p:sp>
        <p:nvSpPr>
          <p:cNvPr id="8" name="TextBox 7">
            <a:extLst>
              <a:ext uri="{FF2B5EF4-FFF2-40B4-BE49-F238E27FC236}">
                <a16:creationId xmlns:a16="http://schemas.microsoft.com/office/drawing/2014/main" id="{57577556-656C-4F6D-0E4A-9AC0FF8B4CFF}"/>
              </a:ext>
            </a:extLst>
          </p:cNvPr>
          <p:cNvSpPr txBox="1"/>
          <p:nvPr/>
        </p:nvSpPr>
        <p:spPr>
          <a:xfrm>
            <a:off x="1117092" y="4119756"/>
            <a:ext cx="10011747" cy="3461076"/>
          </a:xfrm>
          <a:prstGeom prst="rect">
            <a:avLst/>
          </a:prstGeom>
          <a:noFill/>
        </p:spPr>
        <p:txBody>
          <a:bodyPr wrap="square" rtlCol="0">
            <a:spAutoFit/>
          </a:bodyPr>
          <a:lstStyle/>
          <a:p>
            <a:pPr marL="0" marR="0" algn="ctr"/>
            <a:r>
              <a:rPr lang="en-US" sz="3200" b="1" dirty="0">
                <a:solidFill>
                  <a:srgbClr val="000000"/>
                </a:solidFill>
                <a:effectLst/>
                <a:latin typeface="Calibri" panose="020F0502020204030204" pitchFamily="34" charset="0"/>
                <a:ea typeface="Times New Roman" panose="02020603050405020304" pitchFamily="18" charset="0"/>
              </a:rPr>
              <a:t>A novena is a nine-day period of prayer, often dedicated to a specific intention. The first novena, also known as the Pentecost Novena or Novena to the Holy Spirit, is known to be the one prayed by Jesus’ disciples and the Blessed Virgin Mary after Jesus’ ascension.</a:t>
            </a:r>
            <a:endParaRPr lang="en-US" sz="3200" b="1" dirty="0">
              <a:effectLst/>
              <a:latin typeface="Times New Roman" panose="02020603050405020304" pitchFamily="18" charset="0"/>
              <a:ea typeface="Times New Roman" panose="02020603050405020304" pitchFamily="18" charset="0"/>
            </a:endParaRPr>
          </a:p>
          <a:p>
            <a:pPr marL="0" marR="0" algn="ctr">
              <a:lnSpc>
                <a:spcPct val="107000"/>
              </a:lnSpc>
              <a:spcAft>
                <a:spcPts val="800"/>
              </a:spcAft>
            </a:pPr>
            <a:endPar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27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AF5A9-8E3D-D1BB-EC74-E79B31F842C8}"/>
            </a:ext>
          </a:extLst>
        </p:cNvPr>
        <p:cNvGrpSpPr/>
        <p:nvPr/>
      </p:nvGrpSpPr>
      <p:grpSpPr>
        <a:xfrm>
          <a:off x="0" y="0"/>
          <a:ext cx="0" cy="0"/>
          <a:chOff x="0" y="0"/>
          <a:chExt cx="0" cy="0"/>
        </a:xfrm>
      </p:grpSpPr>
      <p:pic>
        <p:nvPicPr>
          <p:cNvPr id="8" name="Picture 7" descr="A painting of a person on a platform&#10;&#10;AI-generated content may be incorrect.">
            <a:extLst>
              <a:ext uri="{FF2B5EF4-FFF2-40B4-BE49-F238E27FC236}">
                <a16:creationId xmlns:a16="http://schemas.microsoft.com/office/drawing/2014/main" id="{801A23B6-1F3F-14DB-E200-E4492B1FA89E}"/>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764409"/>
            <a:ext cx="12234146" cy="6093591"/>
          </a:xfrm>
          <a:prstGeom prst="rect">
            <a:avLst/>
          </a:prstGeom>
        </p:spPr>
      </p:pic>
      <p:sp>
        <p:nvSpPr>
          <p:cNvPr id="5" name="Rectangle 4">
            <a:extLst>
              <a:ext uri="{FF2B5EF4-FFF2-40B4-BE49-F238E27FC236}">
                <a16:creationId xmlns:a16="http://schemas.microsoft.com/office/drawing/2014/main" id="{A24801B2-2E87-EB07-FF52-F570D86836DA}"/>
              </a:ext>
            </a:extLst>
          </p:cNvPr>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a:extLst>
              <a:ext uri="{FF2B5EF4-FFF2-40B4-BE49-F238E27FC236}">
                <a16:creationId xmlns:a16="http://schemas.microsoft.com/office/drawing/2014/main" id="{E34177EB-892E-5CF2-7FAD-BE6DD0DA6A6F}"/>
              </a:ext>
            </a:extLst>
          </p:cNvPr>
          <p:cNvSpPr txBox="1"/>
          <p:nvPr/>
        </p:nvSpPr>
        <p:spPr>
          <a:xfrm>
            <a:off x="4758228" y="154541"/>
            <a:ext cx="2675541" cy="769441"/>
          </a:xfrm>
          <a:prstGeom prst="rect">
            <a:avLst/>
          </a:prstGeom>
          <a:noFill/>
        </p:spPr>
        <p:txBody>
          <a:bodyPr wrap="none" rtlCol="0">
            <a:spAutoFit/>
          </a:bodyPr>
          <a:lstStyle/>
          <a:p>
            <a:pPr algn="ctr"/>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ACTS 2:1-4</a:t>
            </a:r>
            <a:endParaRPr lang="es-MX" sz="6600" b="1" dirty="0">
              <a:solidFill>
                <a:schemeClr val="bg1"/>
              </a:solidFill>
            </a:endParaRPr>
          </a:p>
        </p:txBody>
      </p:sp>
      <p:sp>
        <p:nvSpPr>
          <p:cNvPr id="2" name="TextBox 1">
            <a:extLst>
              <a:ext uri="{FF2B5EF4-FFF2-40B4-BE49-F238E27FC236}">
                <a16:creationId xmlns:a16="http://schemas.microsoft.com/office/drawing/2014/main" id="{03933BDF-62AD-1895-C2BB-9957A1A1334F}"/>
              </a:ext>
            </a:extLst>
          </p:cNvPr>
          <p:cNvSpPr txBox="1"/>
          <p:nvPr/>
        </p:nvSpPr>
        <p:spPr>
          <a:xfrm>
            <a:off x="1418254" y="1573045"/>
            <a:ext cx="8531288" cy="4955203"/>
          </a:xfrm>
          <a:prstGeom prst="rect">
            <a:avLst/>
          </a:prstGeom>
          <a:noFill/>
        </p:spPr>
        <p:txBody>
          <a:bodyPr wrap="square" rtlCol="0">
            <a:spAutoFit/>
          </a:bodyPr>
          <a:lstStyle/>
          <a:p>
            <a:pPr algn="ctr"/>
            <a:r>
              <a:rPr lang="en-US" sz="2800" dirty="0">
                <a:solidFill>
                  <a:schemeClr val="bg1"/>
                </a:solidFill>
              </a:rPr>
              <a:t>At the moment that the Holy Spirit descended upon the Apostles and disciples, the Church as the Body of Christ came to life!</a:t>
            </a:r>
          </a:p>
          <a:p>
            <a:pPr algn="ctr"/>
            <a:endParaRPr lang="en-US" sz="2800" dirty="0">
              <a:solidFill>
                <a:schemeClr val="bg1"/>
              </a:solidFill>
            </a:endParaRPr>
          </a:p>
          <a:p>
            <a:pPr algn="ctr"/>
            <a:r>
              <a:rPr lang="en-US" sz="3600" b="1" i="1" dirty="0">
                <a:solidFill>
                  <a:schemeClr val="bg1"/>
                </a:solidFill>
              </a:rPr>
              <a:t>The Holy Spirit is the soul of the Church! </a:t>
            </a:r>
          </a:p>
          <a:p>
            <a:pPr algn="ctr"/>
            <a:endParaRPr lang="en-US" sz="2800" b="1" i="1" dirty="0">
              <a:solidFill>
                <a:schemeClr val="bg1"/>
              </a:solidFill>
            </a:endParaRPr>
          </a:p>
          <a:p>
            <a:pPr algn="ctr"/>
            <a:endParaRPr lang="en-US" sz="2800" dirty="0">
              <a:solidFill>
                <a:schemeClr val="bg1"/>
              </a:solidFill>
            </a:endParaRPr>
          </a:p>
          <a:p>
            <a:pPr algn="ctr"/>
            <a:r>
              <a:rPr lang="en-US" sz="2800" b="1" i="1" dirty="0">
                <a:solidFill>
                  <a:schemeClr val="bg1"/>
                </a:solidFill>
              </a:rPr>
              <a:t> </a:t>
            </a:r>
            <a:endParaRPr lang="en-US" sz="2800" dirty="0">
              <a:solidFill>
                <a:schemeClr val="bg1"/>
              </a:solidFill>
            </a:endParaRPr>
          </a:p>
          <a:p>
            <a:pPr algn="ctr"/>
            <a:r>
              <a:rPr lang="en-US" sz="2800" b="1" i="1" dirty="0">
                <a:solidFill>
                  <a:schemeClr val="bg1"/>
                </a:solidFill>
              </a:rPr>
              <a:t>The Holy Spirit is the soul of the Church, which is the Body of Christ and the Temple of the Holy Spirit.</a:t>
            </a:r>
            <a:r>
              <a:rPr lang="en-US" sz="2800" i="1" dirty="0">
                <a:solidFill>
                  <a:schemeClr val="bg1"/>
                </a:solidFill>
              </a:rPr>
              <a:t> (Catechism of the Catholic Church)</a:t>
            </a:r>
            <a:endParaRPr lang="en-US" sz="2800" dirty="0">
              <a:solidFill>
                <a:schemeClr val="bg1"/>
              </a:solidFill>
            </a:endParaRPr>
          </a:p>
        </p:txBody>
      </p:sp>
    </p:spTree>
    <p:extLst>
      <p:ext uri="{BB962C8B-B14F-4D97-AF65-F5344CB8AC3E}">
        <p14:creationId xmlns:p14="http://schemas.microsoft.com/office/powerpoint/2010/main" val="3144440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05BFF-4CAC-9C28-2464-18895107AC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FE98045-89D9-678B-9B42-963D2DF1DD04}"/>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rcRect/>
          <a:stretch/>
        </p:blipFill>
        <p:spPr>
          <a:xfrm>
            <a:off x="-2" y="154541"/>
            <a:ext cx="12192000" cy="6703459"/>
          </a:xfrm>
          <a:prstGeom prst="rect">
            <a:avLst/>
          </a:prstGeom>
        </p:spPr>
      </p:pic>
      <p:sp>
        <p:nvSpPr>
          <p:cNvPr id="5" name="Rectangle 4">
            <a:extLst>
              <a:ext uri="{FF2B5EF4-FFF2-40B4-BE49-F238E27FC236}">
                <a16:creationId xmlns:a16="http://schemas.microsoft.com/office/drawing/2014/main" id="{4A0BC8DA-8981-0DFE-2144-E653637C83FD}"/>
              </a:ext>
            </a:extLst>
          </p:cNvPr>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a:extLst>
              <a:ext uri="{FF2B5EF4-FFF2-40B4-BE49-F238E27FC236}">
                <a16:creationId xmlns:a16="http://schemas.microsoft.com/office/drawing/2014/main" id="{DC858903-0685-13D3-3A31-22A0AD178C50}"/>
              </a:ext>
            </a:extLst>
          </p:cNvPr>
          <p:cNvSpPr txBox="1"/>
          <p:nvPr/>
        </p:nvSpPr>
        <p:spPr>
          <a:xfrm>
            <a:off x="4758228" y="154541"/>
            <a:ext cx="2675541" cy="769441"/>
          </a:xfrm>
          <a:prstGeom prst="rect">
            <a:avLst/>
          </a:prstGeom>
          <a:noFill/>
        </p:spPr>
        <p:txBody>
          <a:bodyPr wrap="none" rtlCol="0">
            <a:spAutoFit/>
          </a:bodyPr>
          <a:lstStyle/>
          <a:p>
            <a:pPr algn="ctr"/>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ACTS 2:1-4</a:t>
            </a:r>
            <a:endParaRPr lang="es-MX" sz="6600" b="1" dirty="0">
              <a:solidFill>
                <a:schemeClr val="bg1"/>
              </a:solidFill>
            </a:endParaRPr>
          </a:p>
        </p:txBody>
      </p:sp>
      <p:sp>
        <p:nvSpPr>
          <p:cNvPr id="2" name="TextBox 1">
            <a:extLst>
              <a:ext uri="{FF2B5EF4-FFF2-40B4-BE49-F238E27FC236}">
                <a16:creationId xmlns:a16="http://schemas.microsoft.com/office/drawing/2014/main" id="{96F4F015-BEDE-7439-77B8-8756E2BB2BFA}"/>
              </a:ext>
            </a:extLst>
          </p:cNvPr>
          <p:cNvSpPr txBox="1"/>
          <p:nvPr/>
        </p:nvSpPr>
        <p:spPr>
          <a:xfrm>
            <a:off x="1048137" y="1523643"/>
            <a:ext cx="10095722" cy="3965253"/>
          </a:xfrm>
          <a:prstGeom prst="rect">
            <a:avLst/>
          </a:prstGeom>
          <a:noFill/>
        </p:spPr>
        <p:txBody>
          <a:bodyPr wrap="square" rtlCol="0">
            <a:spAutoFit/>
          </a:bodyPr>
          <a:lstStyle/>
          <a:p>
            <a:pPr marL="0" marR="0" algn="ctr">
              <a:lnSpc>
                <a:spcPct val="107000"/>
              </a:lnSpc>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Holy Spirit, the Third Person of the Trinity, suddenly and immediately began guiding and empowering the Apostles and disciples “to make disciples of all nations, baptizing them in the name of the Father, and of the Son, and of the Holy Spirit,” teaching them to observe all that Jesus had commanded.</a:t>
            </a:r>
          </a:p>
          <a:p>
            <a:pPr marL="0" marR="0" algn="ctr">
              <a:lnSpc>
                <a:spcPct val="107000"/>
              </a:lnSpc>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Aft>
                <a:spcPts val="800"/>
              </a:spcAft>
            </a:pPr>
            <a:r>
              <a:rPr lang="en-US" sz="2800" b="1" i="1" dirty="0">
                <a:effectLst/>
                <a:latin typeface="Calibri" panose="020F0502020204030204" pitchFamily="34" charset="0"/>
                <a:ea typeface="Calibri" panose="020F0502020204030204" pitchFamily="34" charset="0"/>
                <a:cs typeface="Times New Roman" panose="02020603050405020304" pitchFamily="18" charset="0"/>
              </a:rPr>
              <a:t>The Holy Spirit guides the Church and empowers its members to fulfill their mission in the world</a:t>
            </a:r>
            <a:r>
              <a:rPr lang="en-US" sz="2800" dirty="0">
                <a:effectLst/>
                <a:latin typeface="Calibri" panose="020F0502020204030204" pitchFamily="34" charset="0"/>
                <a:ea typeface="Calibri" panose="020F0502020204030204" pitchFamily="34" charset="0"/>
                <a:cs typeface="Times New Roman" panose="02020603050405020304" pitchFamily="18" charset="0"/>
              </a:rPr>
              <a:t>. (Catechism of the Catholic Church)</a:t>
            </a:r>
          </a:p>
        </p:txBody>
      </p:sp>
    </p:spTree>
    <p:extLst>
      <p:ext uri="{BB962C8B-B14F-4D97-AF65-F5344CB8AC3E}">
        <p14:creationId xmlns:p14="http://schemas.microsoft.com/office/powerpoint/2010/main" val="1086690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20996</TotalTime>
  <Words>1292</Words>
  <Application>Microsoft Office PowerPoint</Application>
  <PresentationFormat>Widescreen</PresentationFormat>
  <Paragraphs>107</Paragraphs>
  <Slides>17</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 Black</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Patrick Metts, LPC</cp:lastModifiedBy>
  <cp:revision>146</cp:revision>
  <dcterms:created xsi:type="dcterms:W3CDTF">2021-11-19T16:04:10Z</dcterms:created>
  <dcterms:modified xsi:type="dcterms:W3CDTF">2025-03-25T13:56:15Z</dcterms:modified>
</cp:coreProperties>
</file>