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86" r:id="rId6"/>
    <p:sldId id="271" r:id="rId7"/>
    <p:sldId id="288" r:id="rId8"/>
    <p:sldId id="284" r:id="rId9"/>
    <p:sldId id="289" r:id="rId10"/>
    <p:sldId id="287" r:id="rId11"/>
    <p:sldId id="27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6557-F412-C9E1-A98D-AC834C27739C}" v="625" dt="2023-01-20T19:23:40.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274B-18C8-4C16-B660-FDBF1CA6CCD7}"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C18C-EBD1-404E-997F-6CF8AA6B3861}" type="slidenum">
              <a:rPr lang="en-US" smtClean="0"/>
              <a:t>‹#›</a:t>
            </a:fld>
            <a:endParaRPr lang="en-US"/>
          </a:p>
        </p:txBody>
      </p:sp>
    </p:spTree>
    <p:extLst>
      <p:ext uri="{BB962C8B-B14F-4D97-AF65-F5344CB8AC3E}">
        <p14:creationId xmlns:p14="http://schemas.microsoft.com/office/powerpoint/2010/main" val="38650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10/02/2023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10/02/2023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10/02/2023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10/02/2023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10/02/2023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10/02/2023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10/02/2023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10/02/2023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1999" cy="6874626"/>
          </a:xfrm>
          <a:prstGeom prst="rect">
            <a:avLst/>
          </a:prstGeom>
        </p:spPr>
      </p:pic>
      <p:sp>
        <p:nvSpPr>
          <p:cNvPr id="2" name="Subtitle 1"/>
          <p:cNvSpPr>
            <a:spLocks noGrp="1"/>
          </p:cNvSpPr>
          <p:nvPr>
            <p:ph type="subTitle" idx="1"/>
          </p:nvPr>
        </p:nvSpPr>
        <p:spPr>
          <a:xfrm>
            <a:off x="913645" y="5863110"/>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a:t>
            </a:r>
            <a:r>
              <a:rPr lang="en-US" sz="2800" dirty="0" smtClean="0">
                <a:latin typeface="Antenna Black" panose="02000505000000020004" pitchFamily="2" charset="0"/>
              </a:rPr>
              <a:t>SORROWFUL </a:t>
            </a:r>
            <a:r>
              <a:rPr lang="en-US" sz="2800" dirty="0">
                <a:latin typeface="Antenna Black" panose="02000505000000020004" pitchFamily="2" charset="0"/>
              </a:rPr>
              <a:t>MYSTERIES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0790" y="-509451"/>
            <a:ext cx="8695268" cy="3125992"/>
          </a:xfrm>
          <a:prstGeom prst="rect">
            <a:avLst/>
          </a:prstGeom>
        </p:spPr>
      </p:pic>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smtClean="0"/>
              <a:t>Three Pillars of Lent</a:t>
            </a:r>
            <a:endParaRPr lang="es-MX" sz="4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2036"/>
            <a:ext cx="12192000" cy="4838700"/>
          </a:xfrm>
          <a:prstGeom prst="rect">
            <a:avLst/>
          </a:prstGeom>
        </p:spPr>
      </p:pic>
    </p:spTree>
    <p:extLst>
      <p:ext uri="{BB962C8B-B14F-4D97-AF65-F5344CB8AC3E}">
        <p14:creationId xmlns:p14="http://schemas.microsoft.com/office/powerpoint/2010/main" val="310328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b="1" dirty="0"/>
              <a:t>CLOSING PRAYER</a:t>
            </a:r>
            <a:endParaRPr lang="en-US" sz="4400" b="1" i="1" dirty="0"/>
          </a:p>
        </p:txBody>
      </p:sp>
      <p:sp>
        <p:nvSpPr>
          <p:cNvPr id="2" name="TextBox 1"/>
          <p:cNvSpPr txBox="1"/>
          <p:nvPr/>
        </p:nvSpPr>
        <p:spPr>
          <a:xfrm>
            <a:off x="478971" y="1750423"/>
            <a:ext cx="6670766" cy="3970318"/>
          </a:xfrm>
          <a:prstGeom prst="rect">
            <a:avLst/>
          </a:prstGeom>
          <a:noFill/>
        </p:spPr>
        <p:txBody>
          <a:bodyPr wrap="square" lIns="91440" tIns="45720" rIns="91440" bIns="45720" rtlCol="0" anchor="t">
            <a:spAutoFit/>
          </a:bodyPr>
          <a:lstStyle/>
          <a:p>
            <a:pPr algn="ctr"/>
            <a:r>
              <a:rPr lang="en-US" sz="2800" b="1" dirty="0" smtClean="0">
                <a:solidFill>
                  <a:schemeClr val="accent4">
                    <a:lumMod val="75000"/>
                  </a:schemeClr>
                </a:solidFill>
              </a:rPr>
              <a:t>Come</a:t>
            </a:r>
            <a:r>
              <a:rPr lang="en-US" sz="2800" b="1" dirty="0">
                <a:solidFill>
                  <a:schemeClr val="accent4">
                    <a:lumMod val="75000"/>
                  </a:schemeClr>
                </a:solidFill>
              </a:rPr>
              <a:t>, Holy Spirit, and be with </a:t>
            </a:r>
            <a:r>
              <a:rPr lang="en-US" sz="2800" b="1" dirty="0" smtClean="0">
                <a:solidFill>
                  <a:schemeClr val="accent4">
                    <a:lumMod val="75000"/>
                  </a:schemeClr>
                </a:solidFill>
              </a:rPr>
              <a:t>our families </a:t>
            </a:r>
            <a:r>
              <a:rPr lang="en-US" sz="2800" b="1" dirty="0">
                <a:solidFill>
                  <a:schemeClr val="accent4">
                    <a:lumMod val="75000"/>
                  </a:schemeClr>
                </a:solidFill>
              </a:rPr>
              <a:t>as we seek to know You,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learn </a:t>
            </a:r>
            <a:r>
              <a:rPr lang="en-US" sz="2800" b="1" dirty="0">
                <a:solidFill>
                  <a:schemeClr val="accent4">
                    <a:lumMod val="75000"/>
                  </a:schemeClr>
                </a:solidFill>
              </a:rPr>
              <a:t>from </a:t>
            </a:r>
            <a:r>
              <a:rPr lang="en-US" sz="2800" b="1" dirty="0" smtClean="0">
                <a:solidFill>
                  <a:schemeClr val="accent4">
                    <a:lumMod val="75000"/>
                  </a:schemeClr>
                </a:solidFill>
              </a:rPr>
              <a:t>You, </a:t>
            </a:r>
            <a:r>
              <a:rPr lang="en-US" sz="2800" b="1" dirty="0">
                <a:solidFill>
                  <a:schemeClr val="accent4">
                    <a:lumMod val="75000"/>
                  </a:schemeClr>
                </a:solidFill>
              </a:rPr>
              <a:t>and love You more.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Fill </a:t>
            </a:r>
            <a:r>
              <a:rPr lang="en-US" sz="2800" b="1" dirty="0">
                <a:solidFill>
                  <a:schemeClr val="accent4">
                    <a:lumMod val="75000"/>
                  </a:schemeClr>
                </a:solidFill>
              </a:rPr>
              <a:t>us with Your presence.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Be </a:t>
            </a:r>
            <a:r>
              <a:rPr lang="en-US" sz="2800" b="1" dirty="0">
                <a:solidFill>
                  <a:schemeClr val="accent4">
                    <a:lumMod val="75000"/>
                  </a:schemeClr>
                </a:solidFill>
              </a:rPr>
              <a:t>our guide just as You led Jesus,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for </a:t>
            </a:r>
            <a:r>
              <a:rPr lang="en-US" sz="2800" b="1" dirty="0">
                <a:solidFill>
                  <a:schemeClr val="accent4">
                    <a:lumMod val="75000"/>
                  </a:schemeClr>
                </a:solidFill>
              </a:rPr>
              <a:t>we too seek to follow in His footsteps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and </a:t>
            </a:r>
            <a:r>
              <a:rPr lang="en-US" sz="2800" b="1" dirty="0">
                <a:solidFill>
                  <a:schemeClr val="accent4">
                    <a:lumMod val="75000"/>
                  </a:schemeClr>
                </a:solidFill>
              </a:rPr>
              <a:t>do the Father’s will.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Be </a:t>
            </a:r>
            <a:r>
              <a:rPr lang="en-US" sz="2800" b="1" dirty="0">
                <a:solidFill>
                  <a:schemeClr val="accent4">
                    <a:lumMod val="75000"/>
                  </a:schemeClr>
                </a:solidFill>
              </a:rPr>
              <a:t>with us, O Holy Spirit of Peace. </a:t>
            </a:r>
            <a:endParaRPr lang="en-US" sz="2800" b="1" dirty="0" smtClean="0">
              <a:solidFill>
                <a:schemeClr val="accent4">
                  <a:lumMod val="75000"/>
                </a:schemeClr>
              </a:solidFill>
            </a:endParaRPr>
          </a:p>
          <a:p>
            <a:pPr algn="ctr"/>
            <a:r>
              <a:rPr lang="en-US" sz="2800" b="1" dirty="0" smtClean="0">
                <a:solidFill>
                  <a:schemeClr val="accent4">
                    <a:lumMod val="75000"/>
                  </a:schemeClr>
                </a:solidFill>
              </a:rPr>
              <a:t>Glory </a:t>
            </a:r>
            <a:r>
              <a:rPr lang="en-US" sz="2800" b="1" dirty="0">
                <a:solidFill>
                  <a:schemeClr val="accent4">
                    <a:lumMod val="75000"/>
                  </a:schemeClr>
                </a:solidFill>
              </a:rPr>
              <a:t>be…</a:t>
            </a:r>
            <a:r>
              <a:rPr lang="en-US" sz="2800" b="1" dirty="0" smtClean="0">
                <a:solidFill>
                  <a:schemeClr val="accent4">
                    <a:lumMod val="75000"/>
                  </a:schemeClr>
                </a:solidFill>
              </a:rPr>
              <a:t> </a:t>
            </a:r>
            <a:endParaRPr lang="en-US" sz="2800" b="1" dirty="0">
              <a:solidFill>
                <a:schemeClr val="accent4">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9737" y="1497875"/>
            <a:ext cx="5425440" cy="4539782"/>
          </a:xfrm>
          <a:prstGeom prst="rect">
            <a:avLst/>
          </a:prstGeom>
        </p:spPr>
      </p:pic>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954" y="1010195"/>
            <a:ext cx="8864168" cy="3970318"/>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TextBox 6"/>
          <p:cNvSpPr txBox="1"/>
          <p:nvPr/>
        </p:nvSpPr>
        <p:spPr>
          <a:xfrm>
            <a:off x="810104" y="1781048"/>
            <a:ext cx="7444434" cy="2431435"/>
          </a:xfrm>
          <a:prstGeom prst="rect">
            <a:avLst/>
          </a:prstGeom>
          <a:noFill/>
        </p:spPr>
        <p:txBody>
          <a:bodyPr wrap="square" lIns="91440" tIns="45720" rIns="91440" bIns="45720" rtlCol="0" anchor="t">
            <a:spAutoFit/>
          </a:bodyPr>
          <a:lstStyle/>
          <a:p>
            <a:pPr lvl="0"/>
            <a:endParaRPr lang="en-US" sz="3200" b="1" dirty="0" smtClean="0"/>
          </a:p>
          <a:p>
            <a:pPr lvl="0"/>
            <a:r>
              <a:rPr lang="en-US" sz="3200" b="1" dirty="0" smtClean="0"/>
              <a:t>What </a:t>
            </a:r>
            <a:r>
              <a:rPr lang="en-US" sz="3200" b="1" dirty="0"/>
              <a:t>makes you happy when you are sad</a:t>
            </a:r>
            <a:r>
              <a:rPr lang="en-US" sz="3200" b="1" dirty="0" smtClean="0"/>
              <a:t>?</a:t>
            </a:r>
          </a:p>
          <a:p>
            <a:pPr lvl="0"/>
            <a:r>
              <a:rPr lang="en-US" sz="3200" b="1" dirty="0" smtClean="0"/>
              <a:t> </a:t>
            </a:r>
            <a:endParaRPr lang="en-US" sz="3200" dirty="0"/>
          </a:p>
          <a:p>
            <a:pPr lvl="0"/>
            <a:r>
              <a:rPr lang="en-US" sz="3200" b="1" dirty="0"/>
              <a:t>Where would you fly if you had wings?</a:t>
            </a:r>
            <a:endParaRPr lang="en-US" sz="3200" dirty="0"/>
          </a:p>
          <a:p>
            <a:endParaRPr lang="en-US" sz="2400" dirty="0">
              <a:cs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57801">
            <a:off x="7495371" y="2834640"/>
            <a:ext cx="3466640" cy="3607724"/>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137" b="11955"/>
          <a:stretch/>
        </p:blipFill>
        <p:spPr>
          <a:xfrm>
            <a:off x="0" y="1061107"/>
            <a:ext cx="12192000" cy="6026728"/>
          </a:xfrm>
          <a:prstGeom prst="rect">
            <a:avLst/>
          </a:prstGeom>
        </p:spPr>
      </p:pic>
      <p:sp>
        <p:nvSpPr>
          <p:cNvPr id="5" name="Rectangle 4"/>
          <p:cNvSpPr/>
          <p:nvPr/>
        </p:nvSpPr>
        <p:spPr>
          <a:xfrm>
            <a:off x="0" y="-2612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151724" y="137125"/>
            <a:ext cx="7888551" cy="769441"/>
          </a:xfrm>
          <a:prstGeom prst="rect">
            <a:avLst/>
          </a:prstGeom>
          <a:noFill/>
        </p:spPr>
        <p:txBody>
          <a:bodyPr wrap="square" rtlCol="0">
            <a:spAutoFit/>
          </a:bodyPr>
          <a:lstStyle/>
          <a:p>
            <a:pPr algn="ctr"/>
            <a:r>
              <a:rPr lang="en-US" sz="4400" b="1" dirty="0" smtClean="0"/>
              <a:t>LENT</a:t>
            </a:r>
            <a:endParaRPr lang="es-MX" sz="4400" b="1" dirty="0"/>
          </a:p>
        </p:txBody>
      </p:sp>
      <p:sp>
        <p:nvSpPr>
          <p:cNvPr id="6" name="Rectangle 5"/>
          <p:cNvSpPr/>
          <p:nvPr/>
        </p:nvSpPr>
        <p:spPr>
          <a:xfrm>
            <a:off x="1071154" y="1173536"/>
            <a:ext cx="9943209" cy="954107"/>
          </a:xfrm>
          <a:prstGeom prst="rect">
            <a:avLst/>
          </a:prstGeom>
        </p:spPr>
        <p:txBody>
          <a:bodyPr wrap="square">
            <a:spAutoFit/>
          </a:bodyPr>
          <a:lstStyle/>
          <a:p>
            <a:pPr algn="ctr"/>
            <a:r>
              <a:rPr lang="en-US" sz="2800" dirty="0">
                <a:solidFill>
                  <a:schemeClr val="bg1"/>
                </a:solidFill>
              </a:rPr>
              <a:t>How is God calling you to grow closer to Him this Lent?  </a:t>
            </a:r>
            <a:endParaRPr lang="en-US" sz="2800" dirty="0" smtClean="0">
              <a:solidFill>
                <a:schemeClr val="bg1"/>
              </a:solidFill>
            </a:endParaRPr>
          </a:p>
          <a:p>
            <a:pPr algn="ctr"/>
            <a:r>
              <a:rPr lang="en-US" sz="2800" dirty="0" smtClean="0">
                <a:solidFill>
                  <a:schemeClr val="bg1"/>
                </a:solidFill>
              </a:rPr>
              <a:t>What </a:t>
            </a:r>
            <a:r>
              <a:rPr lang="en-US" sz="2800" dirty="0">
                <a:solidFill>
                  <a:schemeClr val="bg1"/>
                </a:solidFill>
              </a:rPr>
              <a:t>sacrifices are you going to do to show God’s love to others?</a:t>
            </a: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50" t="-103" r="1390" b="26138"/>
          <a:stretch/>
        </p:blipFill>
        <p:spPr>
          <a:xfrm>
            <a:off x="-24938" y="873898"/>
            <a:ext cx="12228021" cy="5984102"/>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1338828" cy="769441"/>
          </a:xfrm>
          <a:prstGeom prst="rect">
            <a:avLst/>
          </a:prstGeom>
          <a:noFill/>
        </p:spPr>
        <p:txBody>
          <a:bodyPr wrap="none" lIns="91440" tIns="45720" rIns="91440" bIns="45720" rtlCol="0" anchor="t">
            <a:spAutoFit/>
          </a:bodyPr>
          <a:lstStyle/>
          <a:p>
            <a:r>
              <a:rPr lang="en-US" sz="4400" dirty="0"/>
              <a:t>         </a:t>
            </a:r>
            <a:endParaRPr lang="en-US" sz="4400" b="1" dirty="0">
              <a:cs typeface="Calibri"/>
            </a:endParaRPr>
          </a:p>
        </p:txBody>
      </p:sp>
      <p:sp>
        <p:nvSpPr>
          <p:cNvPr id="7" name="Title 1"/>
          <p:cNvSpPr txBox="1">
            <a:spLocks/>
          </p:cNvSpPr>
          <p:nvPr/>
        </p:nvSpPr>
        <p:spPr>
          <a:xfrm>
            <a:off x="3412476" y="124476"/>
            <a:ext cx="536704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THE LAST SUPPER</a:t>
            </a:r>
            <a:endParaRPr lang="en-US" sz="4800" cap="all" baseline="30000" dirty="0">
              <a:latin typeface="Antenna Black" panose="02000505000000020004" pitchFamily="2" charset="0"/>
            </a:endParaRPr>
          </a:p>
        </p:txBody>
      </p:sp>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3098" b="11288"/>
          <a:stretch/>
        </p:blipFill>
        <p:spPr>
          <a:xfrm>
            <a:off x="0" y="981297"/>
            <a:ext cx="12192000" cy="5926975"/>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07886"/>
          </a:xfrm>
          <a:prstGeom prst="rect">
            <a:avLst/>
          </a:prstGeom>
          <a:noFill/>
        </p:spPr>
        <p:txBody>
          <a:bodyPr wrap="square" rtlCol="0">
            <a:spAutoFit/>
          </a:bodyPr>
          <a:lstStyle/>
          <a:p>
            <a:pPr algn="ctr"/>
            <a:r>
              <a:rPr lang="en-US" sz="4000" b="1" dirty="0" smtClean="0"/>
              <a:t>THE SORROWFUL MYSTERIES</a:t>
            </a:r>
            <a:endParaRPr lang="es-MX" sz="49600" b="1" dirty="0"/>
          </a:p>
        </p:txBody>
      </p:sp>
      <p:sp>
        <p:nvSpPr>
          <p:cNvPr id="6" name="TextBox 5"/>
          <p:cNvSpPr txBox="1"/>
          <p:nvPr/>
        </p:nvSpPr>
        <p:spPr>
          <a:xfrm>
            <a:off x="3266902" y="3936076"/>
            <a:ext cx="7473142" cy="2308324"/>
          </a:xfrm>
          <a:prstGeom prst="rect">
            <a:avLst/>
          </a:prstGeom>
          <a:noFill/>
        </p:spPr>
        <p:txBody>
          <a:bodyPr wrap="square" rtlCol="0">
            <a:spAutoFit/>
          </a:bodyPr>
          <a:lstStyle/>
          <a:p>
            <a:pPr lvl="0"/>
            <a:r>
              <a:rPr lang="en-US" b="1" dirty="0" smtClean="0">
                <a:solidFill>
                  <a:schemeClr val="bg1"/>
                </a:solidFill>
              </a:rPr>
              <a:t>The </a:t>
            </a:r>
            <a:r>
              <a:rPr lang="en-US" b="1" dirty="0">
                <a:solidFill>
                  <a:schemeClr val="bg1"/>
                </a:solidFill>
              </a:rPr>
              <a:t>Second Sorrowful Mystery, The Scourging at the Pillar (John 18: 33-19:1) </a:t>
            </a:r>
          </a:p>
          <a:p>
            <a:pPr lvl="0"/>
            <a:endParaRPr lang="en-US" b="1" dirty="0" smtClean="0"/>
          </a:p>
          <a:p>
            <a:pPr lvl="0"/>
            <a:r>
              <a:rPr lang="en-US" b="1" dirty="0" smtClean="0">
                <a:solidFill>
                  <a:schemeClr val="bg1"/>
                </a:solidFill>
              </a:rPr>
              <a:t>The </a:t>
            </a:r>
            <a:r>
              <a:rPr lang="en-US" b="1" dirty="0">
                <a:solidFill>
                  <a:schemeClr val="bg1"/>
                </a:solidFill>
              </a:rPr>
              <a:t>Third Sorrowful Mystery, The Crowning with Thorns (John 19:2-5) </a:t>
            </a:r>
          </a:p>
          <a:p>
            <a:pPr lvl="0"/>
            <a:endParaRPr lang="en-US" b="1" dirty="0" smtClean="0">
              <a:solidFill>
                <a:schemeClr val="bg1"/>
              </a:solidFill>
            </a:endParaRPr>
          </a:p>
          <a:p>
            <a:pPr lvl="0"/>
            <a:r>
              <a:rPr lang="en-US" b="1" dirty="0" smtClean="0">
                <a:solidFill>
                  <a:schemeClr val="bg1"/>
                </a:solidFill>
              </a:rPr>
              <a:t>The </a:t>
            </a:r>
            <a:r>
              <a:rPr lang="en-US" b="1" dirty="0">
                <a:solidFill>
                  <a:schemeClr val="bg1"/>
                </a:solidFill>
              </a:rPr>
              <a:t>Fourth Sorrowful Mystery, The Carrying of the Cross (John 19:16-18) </a:t>
            </a:r>
          </a:p>
          <a:p>
            <a:pPr lvl="0"/>
            <a:endParaRPr lang="en-US" b="1" dirty="0" smtClean="0">
              <a:solidFill>
                <a:schemeClr val="bg1"/>
              </a:solidFill>
            </a:endParaRPr>
          </a:p>
          <a:p>
            <a:pPr lvl="0"/>
            <a:r>
              <a:rPr lang="en-US" b="1" dirty="0" smtClean="0">
                <a:solidFill>
                  <a:schemeClr val="bg1"/>
                </a:solidFill>
              </a:rPr>
              <a:t>The </a:t>
            </a:r>
            <a:r>
              <a:rPr lang="en-US" b="1" dirty="0">
                <a:solidFill>
                  <a:schemeClr val="bg1"/>
                </a:solidFill>
              </a:rPr>
              <a:t>Fifth Sorrowful Mystery, The Crucifixion (John 19:25-30)</a:t>
            </a:r>
          </a:p>
          <a:p>
            <a:endParaRPr lang="en-US"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707886"/>
          </a:xfrm>
          <a:prstGeom prst="rect">
            <a:avLst/>
          </a:prstGeom>
          <a:noFill/>
        </p:spPr>
        <p:txBody>
          <a:bodyPr wrap="square" rtlCol="0">
            <a:spAutoFit/>
          </a:bodyPr>
          <a:lstStyle/>
          <a:p>
            <a:pPr algn="ctr"/>
            <a:r>
              <a:rPr lang="en-US" sz="4000" b="1" dirty="0" smtClean="0"/>
              <a:t>Jesus, </a:t>
            </a:r>
            <a:r>
              <a:rPr lang="en-US" sz="4000" b="1" dirty="0" smtClean="0"/>
              <a:t>The </a:t>
            </a:r>
            <a:r>
              <a:rPr lang="en-US" sz="4000" b="1" dirty="0" smtClean="0"/>
              <a:t>Lamb of God</a:t>
            </a:r>
            <a:endParaRPr lang="es-MX" sz="49600"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5757"/>
          <a:stretch/>
        </p:blipFill>
        <p:spPr>
          <a:xfrm>
            <a:off x="0" y="1078525"/>
            <a:ext cx="12192001" cy="5804414"/>
          </a:xfrm>
          <a:prstGeom prst="rect">
            <a:avLst/>
          </a:prstGeom>
        </p:spPr>
      </p:pic>
    </p:spTree>
    <p:extLst>
      <p:ext uri="{BB962C8B-B14F-4D97-AF65-F5344CB8AC3E}">
        <p14:creationId xmlns:p14="http://schemas.microsoft.com/office/powerpoint/2010/main" val="3102946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ucifixion Jesus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 y="797378"/>
            <a:ext cx="12202143" cy="6060622"/>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35131" y="3544389"/>
            <a:ext cx="4929052" cy="3416320"/>
          </a:xfrm>
          <a:prstGeom prst="rect">
            <a:avLst/>
          </a:prstGeom>
          <a:noFill/>
          <a:ln w="28575">
            <a:noFill/>
          </a:ln>
        </p:spPr>
        <p:txBody>
          <a:bodyPr wrap="square" lIns="91440" tIns="45720" rIns="91440" bIns="45720" rtlCol="0" anchor="t">
            <a:spAutoFit/>
          </a:bodyPr>
          <a:lstStyle/>
          <a:p>
            <a:r>
              <a:rPr lang="en-US" dirty="0" smtClean="0"/>
              <a:t> </a:t>
            </a:r>
            <a:endParaRPr lang="en-US" dirty="0" smtClean="0"/>
          </a:p>
          <a:p>
            <a:pPr lvl="0"/>
            <a:r>
              <a:rPr lang="en-US" dirty="0" smtClean="0"/>
              <a:t>What </a:t>
            </a:r>
            <a:r>
              <a:rPr lang="en-US" dirty="0"/>
              <a:t>does it mean to unite our suffering </a:t>
            </a:r>
            <a:r>
              <a:rPr lang="en-US" dirty="0" smtClean="0"/>
              <a:t>with</a:t>
            </a:r>
          </a:p>
          <a:p>
            <a:pPr lvl="0"/>
            <a:r>
              <a:rPr lang="en-US" dirty="0" smtClean="0"/>
              <a:t>Jesus</a:t>
            </a:r>
            <a:r>
              <a:rPr lang="en-US" dirty="0"/>
              <a:t>’ suffering</a:t>
            </a:r>
            <a:r>
              <a:rPr lang="en-US" dirty="0" smtClean="0"/>
              <a:t>?</a:t>
            </a:r>
          </a:p>
          <a:p>
            <a:pPr lvl="0"/>
            <a:endParaRPr lang="en-US" dirty="0"/>
          </a:p>
          <a:p>
            <a:pPr lvl="0"/>
            <a:r>
              <a:rPr lang="en-US" dirty="0"/>
              <a:t>Has there been a moment or difficult time in your life when you thought about Jesus and realized that He went through the same type of suffering that you were experiencing? </a:t>
            </a:r>
            <a:endParaRPr lang="en-US" dirty="0" smtClean="0"/>
          </a:p>
          <a:p>
            <a:pPr lvl="0"/>
            <a:endParaRPr lang="en-US" dirty="0"/>
          </a:p>
          <a:p>
            <a:pPr lvl="0"/>
            <a:r>
              <a:rPr lang="en-US" dirty="0"/>
              <a:t>(</a:t>
            </a:r>
            <a:r>
              <a:rPr lang="en-US" dirty="0" smtClean="0"/>
              <a:t>Parents</a:t>
            </a:r>
            <a:r>
              <a:rPr lang="en-US" dirty="0"/>
              <a:t>, grandparents, and/or guardians can help lead and model the sharing</a:t>
            </a:r>
            <a:r>
              <a:rPr lang="en-US" dirty="0" smtClean="0"/>
              <a:t>.)</a:t>
            </a:r>
            <a:endParaRPr lang="en-US" dirty="0" smtClean="0"/>
          </a:p>
          <a:p>
            <a:pPr lvl="0"/>
            <a:endParaRPr lang="en-US" dirty="0"/>
          </a:p>
        </p:txBody>
      </p:sp>
      <p:sp>
        <p:nvSpPr>
          <p:cNvPr id="7" name="TextBox 6"/>
          <p:cNvSpPr txBox="1"/>
          <p:nvPr/>
        </p:nvSpPr>
        <p:spPr>
          <a:xfrm>
            <a:off x="104502" y="1"/>
            <a:ext cx="11634651" cy="1323439"/>
          </a:xfrm>
          <a:prstGeom prst="rect">
            <a:avLst/>
          </a:prstGeom>
          <a:noFill/>
        </p:spPr>
        <p:txBody>
          <a:bodyPr wrap="square" lIns="91440" tIns="45720" rIns="91440" bIns="45720" rtlCol="0" anchor="t">
            <a:spAutoFit/>
          </a:bodyPr>
          <a:lstStyle/>
          <a:p>
            <a:pPr algn="ctr"/>
            <a:r>
              <a:rPr lang="en-US" sz="2000" dirty="0"/>
              <a:t>FAMILY </a:t>
            </a:r>
            <a:r>
              <a:rPr lang="en-US" sz="2000" dirty="0" smtClean="0"/>
              <a:t>CONVERSATION</a:t>
            </a:r>
          </a:p>
          <a:p>
            <a:pPr algn="ctr"/>
            <a:r>
              <a:rPr lang="en-US" sz="3000" b="1" i="1" dirty="0"/>
              <a:t>We have reflected on how Jesus suffered and died out of love for us. </a:t>
            </a:r>
          </a:p>
          <a:p>
            <a:pPr algn="ctr"/>
            <a:endParaRPr lang="es-MX" sz="3000" b="1" i="1" dirty="0">
              <a:cs typeface="Calibri" panose="020F0502020204030204"/>
            </a:endParaRPr>
          </a:p>
        </p:txBody>
      </p:sp>
      <p:sp>
        <p:nvSpPr>
          <p:cNvPr id="3" name="TextBox 2"/>
          <p:cNvSpPr txBox="1"/>
          <p:nvPr/>
        </p:nvSpPr>
        <p:spPr>
          <a:xfrm>
            <a:off x="9083040" y="3788229"/>
            <a:ext cx="184731" cy="369332"/>
          </a:xfrm>
          <a:prstGeom prst="rect">
            <a:avLst/>
          </a:prstGeom>
          <a:noFill/>
        </p:spPr>
        <p:txBody>
          <a:bodyPr wrap="none" rtlCol="0">
            <a:spAutoFit/>
          </a:bodyPr>
          <a:lstStyle/>
          <a:p>
            <a:endParaRPr lang="en-US" dirty="0"/>
          </a:p>
        </p:txBody>
      </p:sp>
      <p:sp>
        <p:nvSpPr>
          <p:cNvPr id="6" name="TextBox 5"/>
          <p:cNvSpPr txBox="1"/>
          <p:nvPr/>
        </p:nvSpPr>
        <p:spPr>
          <a:xfrm>
            <a:off x="6949440" y="3571961"/>
            <a:ext cx="5085805" cy="3139321"/>
          </a:xfrm>
          <a:prstGeom prst="rect">
            <a:avLst/>
          </a:prstGeom>
          <a:noFill/>
        </p:spPr>
        <p:txBody>
          <a:bodyPr wrap="square" rtlCol="0">
            <a:spAutoFit/>
          </a:bodyPr>
          <a:lstStyle/>
          <a:p>
            <a:endParaRPr lang="en-US" dirty="0" smtClean="0"/>
          </a:p>
          <a:p>
            <a:r>
              <a:rPr lang="en-US" dirty="0" smtClean="0"/>
              <a:t>When </a:t>
            </a:r>
            <a:r>
              <a:rPr lang="en-US" dirty="0"/>
              <a:t>Jesus was on the cross, there was a time when He felt the depths of human anguish as if God His Father had left Him, but that was not true. Sometimes, like Jesus, we can feel as if God is not with us too. </a:t>
            </a:r>
            <a:endParaRPr lang="en-US" dirty="0" smtClean="0"/>
          </a:p>
          <a:p>
            <a:endParaRPr lang="en-US" dirty="0"/>
          </a:p>
          <a:p>
            <a:r>
              <a:rPr lang="en-US" dirty="0" smtClean="0"/>
              <a:t>Now </a:t>
            </a:r>
            <a:r>
              <a:rPr lang="en-US" dirty="0"/>
              <a:t>as you look back on your own struggles, </a:t>
            </a:r>
            <a:endParaRPr lang="en-US" dirty="0" smtClean="0"/>
          </a:p>
          <a:p>
            <a:r>
              <a:rPr lang="en-US" dirty="0" smtClean="0"/>
              <a:t>how </a:t>
            </a:r>
            <a:r>
              <a:rPr lang="en-US" dirty="0"/>
              <a:t>do you think God was there giving you the grace to get through it? </a:t>
            </a:r>
            <a:endParaRPr lang="en-US" sz="2400" dirty="0">
              <a:cs typeface="Calibri"/>
            </a:endParaRPr>
          </a:p>
          <a:p>
            <a:endParaRPr lang="en-US" dirty="0"/>
          </a:p>
        </p:txBody>
      </p:sp>
    </p:spTree>
    <p:extLst>
      <p:ext uri="{BB962C8B-B14F-4D97-AF65-F5344CB8AC3E}">
        <p14:creationId xmlns:p14="http://schemas.microsoft.com/office/powerpoint/2010/main" val="121387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4006885" y="92742"/>
            <a:ext cx="4178229" cy="1077218"/>
          </a:xfrm>
          <a:prstGeom prst="rect">
            <a:avLst/>
          </a:prstGeom>
          <a:noFill/>
        </p:spPr>
        <p:txBody>
          <a:bodyPr wrap="square" lIns="91440" tIns="45720" rIns="91440" bIns="45720" rtlCol="0" anchor="t">
            <a:spAutoFit/>
          </a:bodyPr>
          <a:lstStyle/>
          <a:p>
            <a:pPr algn="ctr"/>
            <a:r>
              <a:rPr lang="en-US" sz="2000" b="1" dirty="0" smtClean="0"/>
              <a:t>FAMILY </a:t>
            </a:r>
            <a:r>
              <a:rPr lang="en-US" sz="2000" b="1" dirty="0" smtClean="0"/>
              <a:t>ACTIVITY</a:t>
            </a:r>
          </a:p>
          <a:p>
            <a:pPr algn="ctr"/>
            <a:r>
              <a:rPr lang="en-US" sz="4400" b="1" i="1" dirty="0" smtClean="0">
                <a:cs typeface="Calibri" panose="020F0502020204030204"/>
              </a:rPr>
              <a:t>Crown of Thorns</a:t>
            </a:r>
            <a:endParaRPr lang="es-MX" sz="4400" b="1" i="1" dirty="0">
              <a:cs typeface="Calibri" panose="020F0502020204030204"/>
            </a:endParaRPr>
          </a:p>
        </p:txBody>
      </p:sp>
      <p:pic>
        <p:nvPicPr>
          <p:cNvPr id="1026" name="Picture 2" descr="Jesus Crown of Thorn in a Dark Moody Environment Stock Phot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20" y="1689462"/>
            <a:ext cx="5930537" cy="4336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 3 | Jesus Crown Thorns Images - Free Download on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302" y="1078524"/>
            <a:ext cx="8177349" cy="582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7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18508</TotalTime>
  <Words>433</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362</cp:revision>
  <dcterms:created xsi:type="dcterms:W3CDTF">2021-11-19T16:04:10Z</dcterms:created>
  <dcterms:modified xsi:type="dcterms:W3CDTF">2023-02-10T22:11:49Z</dcterms:modified>
</cp:coreProperties>
</file>