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8" r:id="rId5"/>
    <p:sldId id="259" r:id="rId6"/>
    <p:sldId id="260" r:id="rId7"/>
    <p:sldId id="261" r:id="rId8"/>
    <p:sldId id="270" r:id="rId9"/>
    <p:sldId id="266" r:id="rId10"/>
    <p:sldId id="262" r:id="rId11"/>
    <p:sldId id="268" r:id="rId12"/>
    <p:sldId id="267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ECDF"/>
    <a:srgbClr val="F0BF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3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002B5-5786-48D0-95F4-B054B4377C33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2BE7-E67D-49F8-9B1A-CBACC7AA8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11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002B5-5786-48D0-95F4-B054B4377C33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2BE7-E67D-49F8-9B1A-CBACC7AA8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69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002B5-5786-48D0-95F4-B054B4377C33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2BE7-E67D-49F8-9B1A-CBACC7AA8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85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002B5-5786-48D0-95F4-B054B4377C33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2BE7-E67D-49F8-9B1A-CBACC7AA8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55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002B5-5786-48D0-95F4-B054B4377C33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2BE7-E67D-49F8-9B1A-CBACC7AA8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51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002B5-5786-48D0-95F4-B054B4377C33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2BE7-E67D-49F8-9B1A-CBACC7AA8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595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002B5-5786-48D0-95F4-B054B4377C33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2BE7-E67D-49F8-9B1A-CBACC7AA8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328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002B5-5786-48D0-95F4-B054B4377C33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2BE7-E67D-49F8-9B1A-CBACC7AA8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66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002B5-5786-48D0-95F4-B054B4377C33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2BE7-E67D-49F8-9B1A-CBACC7AA8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127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002B5-5786-48D0-95F4-B054B4377C33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2BE7-E67D-49F8-9B1A-CBACC7AA8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60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002B5-5786-48D0-95F4-B054B4377C33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2BE7-E67D-49F8-9B1A-CBACC7AA8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42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002B5-5786-48D0-95F4-B054B4377C33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92BE7-E67D-49F8-9B1A-CBACC7AA8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7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ofc.org/es/resources/cis/cis4772.pdf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rck8XfzLGM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hlhgFwtZ9Ts" TargetMode="External"/><Relationship Id="rId1" Type="http://schemas.openxmlformats.org/officeDocument/2006/relationships/video" Target="https://www.youtube.com/embed/mYmLfn6TGpw" TargetMode="Externa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631"/>
            <a:ext cx="12184185" cy="68697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3999" y="637800"/>
            <a:ext cx="9220200" cy="893445"/>
          </a:xfrm>
          <a:prstGeom prst="rect">
            <a:avLst/>
          </a:prstGeom>
          <a:solidFill>
            <a:schemeClr val="bg1">
              <a:lumMod val="7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8982" y="1852292"/>
            <a:ext cx="9144000" cy="1108445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8000" b="1" baseline="30000" dirty="0">
                <a:solidFill>
                  <a:schemeClr val="bg1"/>
                </a:solidFill>
              </a:rPr>
              <a:t>FAMILIAS FORMANDO DISCÍPULOS</a:t>
            </a:r>
            <a:r>
              <a:rPr lang="en-US" b="1" baseline="30000" dirty="0"/>
              <a:t/>
            </a:r>
            <a:br>
              <a:rPr lang="en-US" b="1" baseline="30000" dirty="0"/>
            </a:br>
            <a:r>
              <a:rPr lang="en-US" b="1" baseline="30000" dirty="0"/>
              <a:t/>
            </a:r>
            <a:br>
              <a:rPr lang="en-US" b="1" baseline="30000" dirty="0"/>
            </a:b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96553" y="1645505"/>
            <a:ext cx="536135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baseline="30000" dirty="0">
                <a:solidFill>
                  <a:srgbClr val="000000"/>
                </a:solidFill>
                <a:latin typeface="Montserrat ExtraBold" panose="00000900000000000000" pitchFamily="50" charset="0"/>
              </a:rPr>
              <a:t>LECCION 2 - SEMANA </a:t>
            </a:r>
            <a:r>
              <a:rPr lang="en-US" sz="4000" b="1" baseline="30000" dirty="0" smtClean="0">
                <a:solidFill>
                  <a:srgbClr val="000000"/>
                </a:solidFill>
                <a:latin typeface="Montserrat ExtraBold" panose="00000900000000000000" pitchFamily="50" charset="0"/>
              </a:rPr>
              <a:t>3</a:t>
            </a:r>
            <a:endParaRPr lang="en-US" sz="4000" b="1" baseline="30000" dirty="0">
              <a:solidFill>
                <a:srgbClr val="000000"/>
              </a:solidFill>
              <a:latin typeface="Montserrat ExtraBold" panose="000009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84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"/>
          <a:stretch/>
        </p:blipFill>
        <p:spPr>
          <a:xfrm>
            <a:off x="1" y="0"/>
            <a:ext cx="12191999" cy="68675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0"/>
            <a:ext cx="12192000" cy="1488831"/>
          </a:xfrm>
          <a:prstGeom prst="rect">
            <a:avLst/>
          </a:prstGeom>
          <a:solidFill>
            <a:schemeClr val="bg1">
              <a:lumMod val="6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5448" y="347357"/>
            <a:ext cx="94011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baseline="30000" dirty="0" err="1" smtClean="0"/>
              <a:t>Compartir</a:t>
            </a:r>
            <a:r>
              <a:rPr lang="en-US" sz="6000" b="1" baseline="30000" dirty="0" smtClean="0"/>
              <a:t> </a:t>
            </a:r>
            <a:r>
              <a:rPr lang="en-US" sz="6000" b="1" baseline="30000" dirty="0" err="1"/>
              <a:t>en</a:t>
            </a:r>
            <a:r>
              <a:rPr lang="en-US" sz="6000" b="1" baseline="30000" dirty="0"/>
              <a:t> </a:t>
            </a:r>
            <a:r>
              <a:rPr lang="en-US" sz="6000" b="1" baseline="30000" dirty="0" err="1"/>
              <a:t>Familia</a:t>
            </a:r>
            <a:endParaRPr lang="en-US" sz="6000" b="1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8" y="2199466"/>
            <a:ext cx="10515600" cy="347873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ES" sz="5400" b="1" baseline="30000" dirty="0"/>
              <a:t>Pida a cada familia que muestre la foto / </a:t>
            </a:r>
            <a:r>
              <a:rPr lang="es-ES" sz="5400" b="1" baseline="30000" dirty="0" err="1"/>
              <a:t>imágen</a:t>
            </a:r>
            <a:r>
              <a:rPr lang="es-ES" sz="5400" b="1" baseline="30000" dirty="0"/>
              <a:t> y hable sobre el ser </a:t>
            </a:r>
            <a:r>
              <a:rPr lang="es-ES" sz="5400" b="1" baseline="30000" dirty="0" smtClean="0"/>
              <a:t>querido </a:t>
            </a:r>
            <a:r>
              <a:rPr lang="es-ES" sz="5400" b="1" baseline="30000" dirty="0"/>
              <a:t>por el que orarán </a:t>
            </a:r>
            <a:r>
              <a:rPr lang="es-ES" sz="5400" b="1" baseline="30000" dirty="0" smtClean="0"/>
              <a:t>durante</a:t>
            </a:r>
            <a:r>
              <a:rPr lang="es-ES" sz="5400" b="1" dirty="0" smtClean="0"/>
              <a:t> </a:t>
            </a:r>
            <a:r>
              <a:rPr lang="es-ES" sz="5400" b="1" baseline="30000" dirty="0" smtClean="0"/>
              <a:t>el </a:t>
            </a:r>
            <a:r>
              <a:rPr lang="es-ES" sz="5400" b="1" baseline="30000" dirty="0"/>
              <a:t>Día de los Fieles Difuntos, que </a:t>
            </a:r>
            <a:r>
              <a:rPr lang="es-ES" sz="5400" b="1" baseline="30000" dirty="0" smtClean="0"/>
              <a:t>se</a:t>
            </a:r>
            <a:r>
              <a:rPr lang="es-ES" sz="5400" b="1" dirty="0" smtClean="0"/>
              <a:t> </a:t>
            </a:r>
            <a:r>
              <a:rPr lang="es-ES" sz="5400" b="1" baseline="30000" dirty="0" smtClean="0"/>
              <a:t>celebra </a:t>
            </a:r>
            <a:r>
              <a:rPr lang="es-ES" sz="5400" b="1" baseline="30000" dirty="0"/>
              <a:t>el 2 </a:t>
            </a:r>
            <a:r>
              <a:rPr lang="es-ES" sz="5400" b="1" baseline="30000" dirty="0" smtClean="0"/>
              <a:t>de</a:t>
            </a:r>
            <a:r>
              <a:rPr lang="es-ES" sz="5400" b="1" dirty="0" smtClean="0"/>
              <a:t> </a:t>
            </a:r>
            <a:r>
              <a:rPr lang="es-ES" sz="5400" b="1" baseline="30000" dirty="0" smtClean="0"/>
              <a:t>noviembre.</a:t>
            </a:r>
          </a:p>
          <a:p>
            <a:pPr marL="0" indent="0">
              <a:buNone/>
            </a:pPr>
            <a:endParaRPr lang="es-ES" sz="5400" b="1" baseline="30000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87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4800" baseline="30000" dirty="0"/>
              <a:t>Es posible que nuestros seres queridos que han muerto ya estén en el cielo con Dios, pero como no podemos saberlo con certeza, oraremos por ellos para </a:t>
            </a:r>
            <a:r>
              <a:rPr lang="es-ES" sz="4800" baseline="30000" dirty="0" smtClean="0"/>
              <a:t>asegurarnos </a:t>
            </a:r>
            <a:r>
              <a:rPr lang="es-ES" sz="4800" baseline="30000" dirty="0"/>
              <a:t>de que tengan toda la ayuda y el amor que podamos brindarles. Si </a:t>
            </a:r>
            <a:r>
              <a:rPr lang="es-ES" sz="4800" baseline="30000" dirty="0" smtClean="0"/>
              <a:t>están </a:t>
            </a:r>
            <a:r>
              <a:rPr lang="es-ES" sz="4800" baseline="30000" dirty="0"/>
              <a:t>en el cielo, María usará la gracia de nuestras oraciones para ayudar a una pobre alma del Purgatorio que no tiene a nadie que ore por él, ¡porque Dios nunca desperdicia nada!</a:t>
            </a:r>
          </a:p>
          <a:p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1" y="-19050"/>
            <a:ext cx="12192000" cy="124264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9711"/>
            <a:ext cx="10515600" cy="11510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CONTENIDO - </a:t>
            </a:r>
            <a:r>
              <a:rPr lang="en-US" cap="all" dirty="0" err="1"/>
              <a:t>CONTINUACIón</a:t>
            </a:r>
            <a:r>
              <a:rPr lang="en-US" sz="8000" b="1" baseline="30000" dirty="0"/>
              <a:t/>
            </a:r>
            <a:br>
              <a:rPr lang="en-US" sz="8000" b="1" baseline="30000" dirty="0"/>
            </a:br>
            <a:r>
              <a:rPr lang="en-US" b="1" baseline="30000" dirty="0"/>
              <a:t/>
            </a:r>
            <a:br>
              <a:rPr lang="en-US" b="1" baseline="300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4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457" t="19978" r="38"/>
          <a:stretch/>
        </p:blipFill>
        <p:spPr>
          <a:xfrm>
            <a:off x="-14990" y="-29980"/>
            <a:ext cx="12201993" cy="688798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1764" y="2153496"/>
            <a:ext cx="6970426" cy="1260514"/>
          </a:xfrm>
        </p:spPr>
        <p:txBody>
          <a:bodyPr>
            <a:normAutofit fontScale="90000"/>
          </a:bodyPr>
          <a:lstStyle/>
          <a:p>
            <a:r>
              <a:rPr lang="en-US" dirty="0"/>
              <a:t>Use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folletos</a:t>
            </a:r>
            <a:r>
              <a:rPr lang="en-US" dirty="0"/>
              <a:t> del Rosario para </a:t>
            </a:r>
            <a:r>
              <a:rPr lang="en-US" dirty="0" err="1"/>
              <a:t>niños</a:t>
            </a:r>
            <a:r>
              <a:rPr lang="en-US" dirty="0"/>
              <a:t> o el </a:t>
            </a:r>
            <a:r>
              <a:rPr lang="en-US" u="sng" dirty="0" err="1">
                <a:hlinkClick r:id="rId4"/>
              </a:rPr>
              <a:t>recurso</a:t>
            </a:r>
            <a:r>
              <a:rPr lang="en-US" u="sng" dirty="0">
                <a:hlinkClick r:id="rId4"/>
              </a:rPr>
              <a:t> </a:t>
            </a:r>
            <a:r>
              <a:rPr lang="en-US" u="sng" dirty="0" err="1">
                <a:hlinkClick r:id="rId4"/>
              </a:rPr>
              <a:t>descargable</a:t>
            </a:r>
            <a:r>
              <a:rPr lang="en-US" dirty="0"/>
              <a:t> para </a:t>
            </a:r>
            <a:r>
              <a:rPr lang="en-US" dirty="0" err="1"/>
              <a:t>guiar</a:t>
            </a:r>
            <a:r>
              <a:rPr lang="en-US" dirty="0"/>
              <a:t> a las </a:t>
            </a:r>
            <a:r>
              <a:rPr lang="en-US" dirty="0" err="1"/>
              <a:t>familias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década</a:t>
            </a:r>
            <a:r>
              <a:rPr lang="en-US" dirty="0"/>
              <a:t> del Rosario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juntos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seres</a:t>
            </a:r>
            <a:r>
              <a:rPr lang="en-US" dirty="0"/>
              <a:t> </a:t>
            </a:r>
            <a:r>
              <a:rPr lang="en-US" dirty="0" err="1"/>
              <a:t>queridos</a:t>
            </a:r>
            <a:r>
              <a:rPr lang="en-US" dirty="0"/>
              <a:t> que </a:t>
            </a:r>
            <a:r>
              <a:rPr lang="en-US" dirty="0" err="1"/>
              <a:t>han</a:t>
            </a:r>
            <a:r>
              <a:rPr lang="en-US" dirty="0"/>
              <a:t> </a:t>
            </a:r>
            <a:r>
              <a:rPr lang="en-US" dirty="0" err="1"/>
              <a:t>muerto</a:t>
            </a:r>
            <a:r>
              <a:rPr lang="en-US" dirty="0"/>
              <a:t> y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demás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2679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C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3446"/>
            <a:ext cx="12192000" cy="11488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7512" y="705094"/>
            <a:ext cx="6836974" cy="1006475"/>
          </a:xfrm>
        </p:spPr>
        <p:txBody>
          <a:bodyPr>
            <a:normAutofit fontScale="90000"/>
          </a:bodyPr>
          <a:lstStyle/>
          <a:p>
            <a:pPr algn="ctr"/>
            <a:r>
              <a:rPr lang="es-ES" sz="6700" b="1" baseline="30000" dirty="0"/>
              <a:t>Recuerde</a:t>
            </a:r>
            <a:br>
              <a:rPr lang="es-ES" sz="6700" b="1" baseline="30000" dirty="0"/>
            </a:br>
            <a:r>
              <a:rPr lang="en-US" b="1" baseline="30000" dirty="0" smtClean="0"/>
              <a:t/>
            </a:r>
            <a:br>
              <a:rPr lang="en-US" b="1" baseline="30000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481337"/>
            <a:ext cx="10515600" cy="33912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5400" baseline="30000" dirty="0"/>
              <a:t>Recuerde a las familias la fecha y hora de la </a:t>
            </a:r>
          </a:p>
          <a:p>
            <a:pPr marL="0" indent="0" algn="ctr">
              <a:buNone/>
            </a:pPr>
            <a:r>
              <a:rPr lang="es-ES" sz="5400" baseline="30000" dirty="0"/>
              <a:t>próxima reunión.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2868" y="4642337"/>
            <a:ext cx="1286263" cy="199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5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526"/>
            <a:ext cx="12192000" cy="687705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12192000" cy="13944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59685"/>
            <a:ext cx="10515600" cy="1325563"/>
          </a:xfrm>
        </p:spPr>
        <p:txBody>
          <a:bodyPr>
            <a:noAutofit/>
          </a:bodyPr>
          <a:lstStyle/>
          <a:p>
            <a:pPr lvl="0" algn="ctr"/>
            <a:r>
              <a:rPr lang="es-ES" sz="3200" b="1" dirty="0" smtClean="0"/>
              <a:t>PRESENTANDO </a:t>
            </a:r>
            <a:r>
              <a:rPr lang="es-ES" sz="3200" b="1" dirty="0"/>
              <a:t>EL ROSARIO FAMILIAR COMO UNA MANERA DE ORAR CON </a:t>
            </a:r>
            <a:r>
              <a:rPr lang="es-ES" sz="3200" b="1" dirty="0" smtClean="0"/>
              <a:t>MARÍA Y JUNTO </a:t>
            </a:r>
            <a:r>
              <a:rPr lang="es-ES" sz="3200" b="1" dirty="0"/>
              <a:t>A </a:t>
            </a:r>
            <a:r>
              <a:rPr lang="es-ES" sz="3200" b="1" dirty="0" smtClean="0"/>
              <a:t>ELLA MIRAR  </a:t>
            </a:r>
            <a:r>
              <a:rPr lang="es-ES" sz="3200" b="1" dirty="0"/>
              <a:t>A JESÚS 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 smtClean="0"/>
              <a:t>	</a:t>
            </a:r>
            <a:br>
              <a:rPr lang="en-US" sz="3200" b="1" dirty="0" smtClean="0"/>
            </a:br>
            <a:r>
              <a:rPr lang="es-ES" sz="3200" b="1" cap="all" dirty="0" err="1" smtClean="0"/>
              <a:t>PREPARáNDOSE</a:t>
            </a:r>
            <a:r>
              <a:rPr lang="es-ES" sz="3200" b="1" dirty="0" smtClean="0"/>
              <a:t> </a:t>
            </a:r>
            <a:r>
              <a:rPr lang="es-ES" sz="3200" b="1" dirty="0"/>
              <a:t>PARA EL DÍA DE TODOS LOS SANTOS Y EL DÍA DE LOS </a:t>
            </a:r>
            <a:r>
              <a:rPr lang="es-ES" sz="3200" b="1" dirty="0" smtClean="0"/>
              <a:t>FIELES DIFUNTOS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573780" y="213360"/>
            <a:ext cx="4892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/>
              <a:t>Temas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3836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175041"/>
            <a:ext cx="10058400" cy="6706404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179069" y="1714183"/>
            <a:ext cx="9833861" cy="338743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5400" baseline="30000" dirty="0"/>
              <a:t>Ven, Espíritu Santo, Señor de la Vida, bendícenos y concédenos la gracia de amar a nuestra familia, como Jesús nos llama a hacerlo.  Ayúdanos a construir la paz en nuestros corazones, en nuestros hogares y en nuestro mundo.  </a:t>
            </a:r>
          </a:p>
          <a:p>
            <a:pPr marL="0" indent="0">
              <a:buNone/>
            </a:pPr>
            <a:r>
              <a:rPr lang="en-US" sz="5400" baseline="30000" dirty="0"/>
              <a:t>Padre </a:t>
            </a:r>
            <a:r>
              <a:rPr lang="en-US" sz="5400" baseline="30000" dirty="0" err="1"/>
              <a:t>Nuestro</a:t>
            </a:r>
            <a:r>
              <a:rPr lang="en-US" sz="5400" baseline="30000" dirty="0"/>
              <a:t> … </a:t>
            </a:r>
          </a:p>
          <a:p>
            <a:pPr marL="0" indent="0">
              <a:buNone/>
            </a:pPr>
            <a:r>
              <a:rPr lang="en-US" dirty="0"/>
              <a:t>(</a:t>
            </a:r>
            <a:r>
              <a:rPr lang="en-US" dirty="0" err="1"/>
              <a:t>adaptado</a:t>
            </a:r>
            <a:r>
              <a:rPr lang="en-US" dirty="0"/>
              <a:t> al </a:t>
            </a:r>
            <a:r>
              <a:rPr lang="en-US" dirty="0" err="1"/>
              <a:t>español</a:t>
            </a:r>
            <a:r>
              <a:rPr lang="en-US" dirty="0"/>
              <a:t> </a:t>
            </a:r>
            <a:r>
              <a:rPr lang="en-US" dirty="0" smtClean="0"/>
              <a:t>de Catholics </a:t>
            </a:r>
            <a:r>
              <a:rPr lang="en-US" dirty="0"/>
              <a:t>For Family Peace) </a:t>
            </a:r>
          </a:p>
          <a:p>
            <a:pPr marL="0" indent="0" fontAlgn="base">
              <a:buNone/>
            </a:pPr>
            <a:endParaRPr lang="en-US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fontAlgn="base">
              <a:buNone/>
            </a:pPr>
            <a:endParaRPr lang="en-US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fontAlgn="base">
              <a:buNone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US" sz="1600" i="1" baseline="300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783497" y="40298"/>
            <a:ext cx="6537082" cy="1498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baseline="30000" dirty="0"/>
              <a:t>ORACIÓN INICIAL</a:t>
            </a:r>
          </a:p>
        </p:txBody>
      </p:sp>
    </p:spTree>
    <p:extLst>
      <p:ext uri="{BB962C8B-B14F-4D97-AF65-F5344CB8AC3E}">
        <p14:creationId xmlns:p14="http://schemas.microsoft.com/office/powerpoint/2010/main" val="45379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1" b="5856"/>
          <a:stretch/>
        </p:blipFill>
        <p:spPr>
          <a:xfrm>
            <a:off x="0" y="15240"/>
            <a:ext cx="12192000" cy="68503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2192000" cy="1078523"/>
          </a:xfrm>
          <a:prstGeom prst="rect">
            <a:avLst/>
          </a:prstGeom>
          <a:solidFill>
            <a:srgbClr val="F2E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79302" y="118941"/>
            <a:ext cx="3626828" cy="1498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baseline="30000" dirty="0" smtClean="0"/>
              <a:t>ROMPEHIELOS</a:t>
            </a:r>
            <a:endParaRPr lang="en-US" sz="6600" b="1" baseline="30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865862" y="1881958"/>
            <a:ext cx="6653708" cy="4468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6600" baseline="30000" dirty="0"/>
              <a:t>Si pudiera(s) comer solo un alimento el resto de su vida, ¿cuál sería?</a:t>
            </a:r>
          </a:p>
        </p:txBody>
      </p:sp>
    </p:spTree>
    <p:extLst>
      <p:ext uri="{BB962C8B-B14F-4D97-AF65-F5344CB8AC3E}">
        <p14:creationId xmlns:p14="http://schemas.microsoft.com/office/powerpoint/2010/main" val="215330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3" b="6030"/>
          <a:stretch/>
        </p:blipFill>
        <p:spPr>
          <a:xfrm>
            <a:off x="0" y="-14990"/>
            <a:ext cx="12192000" cy="68654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477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baseline="30000" dirty="0" err="1"/>
              <a:t>Repase</a:t>
            </a:r>
            <a:r>
              <a:rPr lang="en-US" sz="9600" b="1" baseline="30000" dirty="0"/>
              <a:t> el </a:t>
            </a:r>
            <a:r>
              <a:rPr lang="en-US" sz="9600" b="1" baseline="30000" dirty="0" err="1"/>
              <a:t>concepto</a:t>
            </a:r>
            <a:r>
              <a:rPr lang="en-US" sz="9600" b="1" baseline="30000" dirty="0"/>
              <a:t> principal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83961" y="2030099"/>
            <a:ext cx="902407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aseline="30000" dirty="0" smtClean="0"/>
              <a:t>Rezar el</a:t>
            </a:r>
            <a:r>
              <a:rPr lang="es-ES" sz="4800" dirty="0" smtClean="0"/>
              <a:t> </a:t>
            </a:r>
            <a:r>
              <a:rPr lang="es-ES" sz="4800" baseline="30000" dirty="0" smtClean="0"/>
              <a:t>Rosario </a:t>
            </a:r>
            <a:r>
              <a:rPr lang="es-ES" sz="4800" baseline="30000" dirty="0"/>
              <a:t>es rezar con María, mirar a Jesús con ella y prepararse para el Día de Todos los Santos y el Día de los Fieles Difuntos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69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-19049"/>
            <a:ext cx="12192000" cy="1113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251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Vea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el Video </a:t>
            </a:r>
            <a:r>
              <a:rPr lang="en-US" sz="28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</a:t>
            </a:r>
            <a:r>
              <a:rPr lang="en-US" sz="2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 hora de </a:t>
            </a:r>
            <a:r>
              <a:rPr lang="en-US" sz="28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rezar</a:t>
            </a:r>
            <a:r>
              <a:rPr lang="en-US" sz="2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el Rosario </a:t>
            </a:r>
            <a:r>
              <a:rPr lang="en-US" sz="28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2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Familia</a:t>
            </a:r>
            <a:endParaRPr lang="en-US" sz="2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qrck8XfzLGM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82428" y="1094283"/>
            <a:ext cx="9433808" cy="53065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3950" y="6400800"/>
            <a:ext cx="994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Atención</a:t>
            </a:r>
            <a:r>
              <a:rPr lang="en-US" dirty="0"/>
              <a:t>: El video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tardar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cargar</a:t>
            </a:r>
            <a:r>
              <a:rPr lang="en-US" dirty="0"/>
              <a:t>.  </a:t>
            </a:r>
            <a:r>
              <a:rPr lang="en-US" dirty="0" err="1"/>
              <a:t>Espere</a:t>
            </a:r>
            <a:r>
              <a:rPr lang="en-US" dirty="0"/>
              <a:t> </a:t>
            </a:r>
            <a:r>
              <a:rPr lang="en-US" dirty="0" err="1"/>
              <a:t>unos</a:t>
            </a:r>
            <a:r>
              <a:rPr lang="en-US" dirty="0"/>
              <a:t> </a:t>
            </a:r>
            <a:r>
              <a:rPr lang="en-US" dirty="0" err="1"/>
              <a:t>minutos</a:t>
            </a:r>
            <a:r>
              <a:rPr lang="en-US" dirty="0"/>
              <a:t> SIN  </a:t>
            </a:r>
            <a:r>
              <a:rPr lang="en-US" dirty="0" err="1"/>
              <a:t>oprimir</a:t>
            </a:r>
            <a:r>
              <a:rPr lang="en-US" dirty="0"/>
              <a:t> nada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pantalla</a:t>
            </a:r>
            <a:r>
              <a:rPr lang="en-US" dirty="0"/>
              <a:t> </a:t>
            </a:r>
            <a:r>
              <a:rPr lang="en-US" dirty="0" err="1"/>
              <a:t>negra</a:t>
            </a:r>
            <a:r>
              <a:rPr lang="en-US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88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C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8206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4246" y="0"/>
            <a:ext cx="8183499" cy="959583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Compartir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familia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933" y="1746548"/>
            <a:ext cx="11358127" cy="27804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4800" baseline="30000" dirty="0"/>
              <a:t>Pida a cada familia que comparta algo que hayan aprendido del video que vieron en casa en la semana 2</a:t>
            </a:r>
            <a:r>
              <a:rPr lang="es-ES" sz="4800" baseline="30000" dirty="0" smtClean="0"/>
              <a:t>.</a:t>
            </a:r>
          </a:p>
          <a:p>
            <a:pPr marL="0" indent="0">
              <a:buNone/>
            </a:pPr>
            <a:endParaRPr lang="es-ES" sz="4800" baseline="30000" dirty="0"/>
          </a:p>
          <a:p>
            <a:pPr marL="0" indent="0">
              <a:buNone/>
            </a:pPr>
            <a:r>
              <a:rPr lang="es-ES" sz="4800" baseline="30000" dirty="0" smtClean="0"/>
              <a:t>Pida </a:t>
            </a:r>
            <a:r>
              <a:rPr lang="es-ES" sz="4800" baseline="30000" dirty="0"/>
              <a:t>a cada familia que muestre el altar de su hogar y que hablen del rosario que han colocado allí.</a:t>
            </a:r>
          </a:p>
        </p:txBody>
      </p:sp>
    </p:spTree>
    <p:extLst>
      <p:ext uri="{BB962C8B-B14F-4D97-AF65-F5344CB8AC3E}">
        <p14:creationId xmlns:p14="http://schemas.microsoft.com/office/powerpoint/2010/main" val="21412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-19050"/>
            <a:ext cx="12192000" cy="14730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8482"/>
            <a:ext cx="10515600" cy="1325563"/>
          </a:xfrm>
        </p:spPr>
        <p:txBody>
          <a:bodyPr/>
          <a:lstStyle/>
          <a:p>
            <a:pPr algn="ctr"/>
            <a:r>
              <a:rPr lang="en-US" b="1" dirty="0" err="1" smtClean="0"/>
              <a:t>Contenido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aseline="30000" dirty="0"/>
              <a:t>Octubre es el mes del Rosario. Cuando rezamos una de las oraciones del rosario, le estamos llevando a María una rosa espiritual y le pedimos que ore por alguna intención particular que esté en nuestro corazón. Al finalizar del Rosario ¡le hemos regalado un ramo completo</a:t>
            </a:r>
            <a:r>
              <a:rPr lang="es-ES" baseline="30000" dirty="0" smtClean="0"/>
              <a:t>!</a:t>
            </a:r>
            <a:endParaRPr lang="en-US" baseline="30000" dirty="0"/>
          </a:p>
          <a:p>
            <a:pPr marL="0" indent="0">
              <a:buNone/>
            </a:pPr>
            <a:r>
              <a:rPr lang="es-ES" baseline="30000" dirty="0"/>
              <a:t>Cuando decimos cada oración, también estamos pensando en la vida que Jesús y María vivieron juntos en la tierra. Esos momentos se llaman “misterios” y en nuestro corazón nos ponemos allí con Jesús y María en ese momento con ellos. Hablaremos más sobre esto durante este año.</a:t>
            </a:r>
          </a:p>
          <a:p>
            <a:pPr marL="0" indent="0">
              <a:buNone/>
            </a:pPr>
            <a:endParaRPr lang="es-ES" baseline="30000" dirty="0" smtClean="0"/>
          </a:p>
          <a:p>
            <a:pPr marL="0" indent="0">
              <a:buNone/>
            </a:pPr>
            <a:r>
              <a:rPr lang="es-ES" baseline="30000" dirty="0" smtClean="0"/>
              <a:t>El </a:t>
            </a:r>
            <a:r>
              <a:rPr lang="es-ES" baseline="30000" dirty="0"/>
              <a:t>1 de noviembre, Día de Todos los Santos, celebramos y le mostramos a Dios que estamos agradecidos por los santos que están en el Cielo y por toda la ayuda que nos brindan.</a:t>
            </a:r>
          </a:p>
          <a:p>
            <a:pPr marL="0" indent="0">
              <a:buNone/>
            </a:pPr>
            <a:r>
              <a:rPr lang="es-ES" baseline="30000" dirty="0"/>
              <a:t>El 2 de noviembre, Día de los Fieles Difuntos, oramos por nuestros seres queridos que han fallecido y por todos aquellos que están en el Purgatorio esperando que oremos por ellos, para que ellos también puedan ir al Cielo y finalmente estar con Dios para siempre</a:t>
            </a:r>
            <a:r>
              <a:rPr lang="es-ES" baseline="30000" dirty="0" smtClean="0"/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96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124418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648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baseline="30000" dirty="0" smtClean="0"/>
              <a:t>Vea un video</a:t>
            </a:r>
            <a:endParaRPr lang="es-ES" sz="7200" b="1" baseline="30000" dirty="0"/>
          </a:p>
        </p:txBody>
      </p:sp>
      <p:pic>
        <p:nvPicPr>
          <p:cNvPr id="7" name="mYmLfn6TGpw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38200" y="2369851"/>
            <a:ext cx="4572000" cy="25717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3190" y="5111646"/>
            <a:ext cx="4557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DÍA DE LOS FIELES DIFUNTOS 2 DE NOVIEMBRE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106587" y="5111646"/>
            <a:ext cx="4557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EL PURGATORIO EXPLICADO PARA NIÑOS (CATOLIKIDS OFICIAL)</a:t>
            </a:r>
            <a:endParaRPr lang="en-US" dirty="0"/>
          </a:p>
        </p:txBody>
      </p:sp>
      <p:pic>
        <p:nvPicPr>
          <p:cNvPr id="11" name="hlhgFwtZ9Ts"/>
          <p:cNvPicPr>
            <a:picLocks noRot="1" noChangeAspect="1"/>
          </p:cNvPicPr>
          <p:nvPr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7017895" y="2369851"/>
            <a:ext cx="4572000" cy="25717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23950" y="6400800"/>
            <a:ext cx="10229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Atención</a:t>
            </a:r>
            <a:r>
              <a:rPr lang="en-US" dirty="0"/>
              <a:t>: </a:t>
            </a:r>
            <a:r>
              <a:rPr lang="en-US" dirty="0" smtClean="0"/>
              <a:t>Los videos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tardar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cargar</a:t>
            </a:r>
            <a:r>
              <a:rPr lang="en-US" dirty="0"/>
              <a:t>.  </a:t>
            </a:r>
            <a:r>
              <a:rPr lang="en-US" dirty="0" err="1"/>
              <a:t>Espere</a:t>
            </a:r>
            <a:r>
              <a:rPr lang="en-US" dirty="0"/>
              <a:t> </a:t>
            </a:r>
            <a:r>
              <a:rPr lang="en-US" dirty="0" err="1"/>
              <a:t>unos</a:t>
            </a:r>
            <a:r>
              <a:rPr lang="en-US" dirty="0"/>
              <a:t> </a:t>
            </a:r>
            <a:r>
              <a:rPr lang="en-US" dirty="0" err="1"/>
              <a:t>minutos</a:t>
            </a:r>
            <a:r>
              <a:rPr lang="en-US" dirty="0"/>
              <a:t> SIN  </a:t>
            </a:r>
            <a:r>
              <a:rPr lang="en-US" dirty="0" err="1"/>
              <a:t>oprimir</a:t>
            </a:r>
            <a:r>
              <a:rPr lang="en-US" dirty="0"/>
              <a:t> nada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pantalla</a:t>
            </a:r>
            <a:r>
              <a:rPr lang="en-US" dirty="0"/>
              <a:t> </a:t>
            </a:r>
            <a:r>
              <a:rPr lang="en-US" dirty="0" err="1"/>
              <a:t>negra</a:t>
            </a:r>
            <a:r>
              <a:rPr lang="en-US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12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25985</TotalTime>
  <Words>651</Words>
  <Application>Microsoft Office PowerPoint</Application>
  <PresentationFormat>Widescreen</PresentationFormat>
  <Paragraphs>38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Montserrat ExtraBold</vt:lpstr>
      <vt:lpstr>Tahoma</vt:lpstr>
      <vt:lpstr>Office Theme</vt:lpstr>
      <vt:lpstr>FAMILIAS FORMANDO DISCÍPULOS  </vt:lpstr>
      <vt:lpstr>PRESENTANDO EL ROSARIO FAMILIAR COMO UNA MANERA DE ORAR CON MARÍA Y JUNTO A ELLA MIRAR  A JESÚS    PREPARáNDOSE PARA EL DÍA DE TODOS LOS SANTOS Y EL DÍA DE LOS FIELES DIFUNTOS</vt:lpstr>
      <vt:lpstr>PowerPoint Presentation</vt:lpstr>
      <vt:lpstr>PowerPoint Presentation</vt:lpstr>
      <vt:lpstr>Repase el concepto principal</vt:lpstr>
      <vt:lpstr>Vea el Video Es la hora de rezar el Rosario en Familia</vt:lpstr>
      <vt:lpstr>Compartir en familia</vt:lpstr>
      <vt:lpstr>Contenido</vt:lpstr>
      <vt:lpstr>Vea un video</vt:lpstr>
      <vt:lpstr>Compartir en Familia</vt:lpstr>
      <vt:lpstr>CONTENIDO - CONTINUACIón  </vt:lpstr>
      <vt:lpstr>Use los folletos del Rosario para niños o el recurso descargable para guiar a las familias en una década del Rosario todos juntos por sus seres queridos que han muerto y por los demás. </vt:lpstr>
      <vt:lpstr>Recuerde  </vt:lpstr>
    </vt:vector>
  </TitlesOfParts>
  <Company>AOA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Families Forming Disciples</dc:title>
  <dc:creator>Patrick Metts</dc:creator>
  <cp:lastModifiedBy>Patrick Metts</cp:lastModifiedBy>
  <cp:revision>68</cp:revision>
  <dcterms:created xsi:type="dcterms:W3CDTF">2020-07-27T17:11:20Z</dcterms:created>
  <dcterms:modified xsi:type="dcterms:W3CDTF">2020-08-31T13:36:19Z</dcterms:modified>
</cp:coreProperties>
</file>