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85" r:id="rId6"/>
    <p:sldId id="311" r:id="rId7"/>
    <p:sldId id="271" r:id="rId8"/>
    <p:sldId id="313" r:id="rId9"/>
    <p:sldId id="314" r:id="rId10"/>
    <p:sldId id="315" r:id="rId11"/>
    <p:sldId id="316" r:id="rId12"/>
    <p:sldId id="317" r:id="rId13"/>
    <p:sldId id="312" r:id="rId14"/>
    <p:sldId id="318" r:id="rId15"/>
    <p:sldId id="319" r:id="rId16"/>
    <p:sldId id="320" r:id="rId17"/>
    <p:sldId id="321" r:id="rId18"/>
    <p:sldId id="322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04/12/2024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nJZ2s9_n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BnJZ2s9_ns?feature=oembed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gsilh.com/image/2028004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0258-greeting-free-hq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pixabay.com/en/speech-bubbles-conversation-black-310399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mminter.org/en/prayer-request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77AzAhSh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g77AzAhSho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CsGqbrL-1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CsGqbrL-1c?feature=oembed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F6B8D0-3EFE-3BD7-4C7C-ABDCB0348A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48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6429" y="5115448"/>
            <a:ext cx="11815085" cy="1544516"/>
          </a:xfrm>
          <a:solidFill>
            <a:schemeClr val="bg1">
              <a:lumMod val="65000"/>
              <a:alpha val="78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LLAMADOS A AMAR: LA AVENTURA DE LA VIDA EN CRISTO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El don de la ley y la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La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antigua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ley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preparación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Evangelio - 
El Doble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Mandamiento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Amor - El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Mandamiento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Más Grande - Los Tres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Mandamientos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76B84-4938-D369-8EBE-863AD7C10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86" y="374268"/>
            <a:ext cx="9296973" cy="13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2584" y="217546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Ver: El becerro de oro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2D86F-2015-D3D2-D744-D9273E4069A4}"/>
              </a:ext>
            </a:extLst>
          </p:cNvPr>
          <p:cNvSpPr txBox="1"/>
          <p:nvPr/>
        </p:nvSpPr>
        <p:spPr>
          <a:xfrm>
            <a:off x="6095997" y="6043074"/>
            <a:ext cx="545133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https://www.youtube.com/watch?v=FBnJZ2s9_ns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FB6F4-CF33-2B0F-B7F4-853114ABD537}"/>
              </a:ext>
            </a:extLst>
          </p:cNvPr>
          <p:cNvSpPr txBox="1"/>
          <p:nvPr/>
        </p:nvSpPr>
        <p:spPr>
          <a:xfrm>
            <a:off x="383135" y="1078524"/>
            <a:ext cx="4530697" cy="523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amoroso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Su Pueblo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Escogido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un padre 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pequeño toque algo caliente y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lastime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hizo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pueblo.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Debían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Él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enviaría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protegerlos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guiarlos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Dios les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prometió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familias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felices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tierra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serían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amarían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obedecerían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 Padre.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Entonces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llamó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Moisés para que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subiera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montaña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Moisés dos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Diez Mandamientos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2" name="Online Media 1" title="The Golden Calf | Bible Story | LifeKids">
            <a:hlinkClick r:id="" action="ppaction://media"/>
            <a:extLst>
              <a:ext uri="{FF2B5EF4-FFF2-40B4-BE49-F238E27FC236}">
                <a16:creationId xmlns:a16="http://schemas.microsoft.com/office/drawing/2014/main" id="{0E27ED88-4469-5C3E-FBC1-A0C25E3D80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57157" y="1673840"/>
            <a:ext cx="6473514" cy="36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9164" y="217546"/>
            <a:ext cx="311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LECTIO DIVINA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FB6F4-CF33-2B0F-B7F4-853114ABD537}"/>
              </a:ext>
            </a:extLst>
          </p:cNvPr>
          <p:cNvSpPr txBox="1"/>
          <p:nvPr/>
        </p:nvSpPr>
        <p:spPr>
          <a:xfrm>
            <a:off x="577048" y="1078524"/>
            <a:ext cx="4843572" cy="559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Pautas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compartir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
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muy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respetuosamente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familia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mientras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interrumpir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corregir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está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diciendo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buscamos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
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familia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tenido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silencio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que las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familias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terminen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mientras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esperamos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las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familias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terminen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las familias para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privado.</a:t>
            </a:r>
            <a:endParaRPr lang="en-US" sz="22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418D0D8-3F2E-600A-A714-BFC76C9EA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22461" y="1536827"/>
            <a:ext cx="6386930" cy="529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41569-08CB-D824-17E1-6508AFCBB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tercolor of a person standing on a cliff&#10;&#10;Description automatically generated">
            <a:extLst>
              <a:ext uri="{FF2B5EF4-FFF2-40B4-BE49-F238E27FC236}">
                <a16:creationId xmlns:a16="http://schemas.microsoft.com/office/drawing/2014/main" id="{8832A3CB-F61D-A4BB-0E26-5220DBC515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273"/>
          <a:stretch/>
        </p:blipFill>
        <p:spPr>
          <a:xfrm>
            <a:off x="-22184" y="1078524"/>
            <a:ext cx="12214184" cy="57794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4C6233-8B1B-44A3-DE05-7C50A98B8BCB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22457-65AC-ABF8-7DD3-5EAFCB25E228}"/>
              </a:ext>
            </a:extLst>
          </p:cNvPr>
          <p:cNvSpPr txBox="1"/>
          <p:nvPr/>
        </p:nvSpPr>
        <p:spPr>
          <a:xfrm>
            <a:off x="4539164" y="217546"/>
            <a:ext cx="311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LECTIO DIVINA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776D7-3B2F-16B9-CC6D-2BB05AB7FCE8}"/>
              </a:ext>
            </a:extLst>
          </p:cNvPr>
          <p:cNvSpPr txBox="1"/>
          <p:nvPr/>
        </p:nvSpPr>
        <p:spPr>
          <a:xfrm>
            <a:off x="4631821" y="1791726"/>
            <a:ext cx="6801740" cy="402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los miembros de la familia deben encontrar un lugar cómodo para sentarse juntos como un grupo pequeño.
Dios estaba muy enojado con los israelitas y les dijo que no viajaría con ellos a la Tierra Prometida porque habían elegido adorar al becerro de oro en lugar de a su Padre Celestial que los había rescatado de la esclavitud de los egipcios. 
Siéntese en silencio mientras oramos y luego continúe leyendo la historia de la intimidad de Moisés con Dios de las Sagradas Escrituras. Cuando termine de leer, nos sentaremos en silencio durante un minuto y pensaremos en lo que Dios nos está diciendo a través de esta historia.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0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book and a staff&#10;&#10;Description automatically generated">
            <a:extLst>
              <a:ext uri="{FF2B5EF4-FFF2-40B4-BE49-F238E27FC236}">
                <a16:creationId xmlns:a16="http://schemas.microsoft.com/office/drawing/2014/main" id="{68888F3D-6983-AD9F-6713-DF3703051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830"/>
            <a:ext cx="12192000" cy="6563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32C888-9DA9-7143-6FC5-899C5BCA0F46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D0F35-45F3-1675-C462-F3B39380B976}"/>
              </a:ext>
            </a:extLst>
          </p:cNvPr>
          <p:cNvSpPr txBox="1"/>
          <p:nvPr/>
        </p:nvSpPr>
        <p:spPr>
          <a:xfrm>
            <a:off x="4539164" y="217546"/>
            <a:ext cx="311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LECTIO DIVINA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53D89-C287-07F3-1B33-234F49052F57}"/>
              </a:ext>
            </a:extLst>
          </p:cNvPr>
          <p:cNvSpPr txBox="1"/>
          <p:nvPr/>
        </p:nvSpPr>
        <p:spPr>
          <a:xfrm>
            <a:off x="4645152" y="1472184"/>
            <a:ext cx="7207866" cy="478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algn="ctr">
              <a:lnSpc>
                <a:spcPct val="107000"/>
              </a:lnSpc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Querido Dios, Padre Nuestro,
A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leemos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pensamos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 
Tu amor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 Pueblo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Elegido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pedimos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Espíritu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Santo que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venga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hable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corazones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todos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aquí,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más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viejos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más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jóvenes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Revélanos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 Corazón de amor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Tus </a:t>
            </a:r>
            <a:r>
              <a:rPr lang="en-US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Lea: </a:t>
            </a: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 33:7-23 y 34:1-4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83898-9BB1-B4F0-83BD-5249FB1B9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book and a staff&#10;&#10;Description automatically generated">
            <a:extLst>
              <a:ext uri="{FF2B5EF4-FFF2-40B4-BE49-F238E27FC236}">
                <a16:creationId xmlns:a16="http://schemas.microsoft.com/office/drawing/2014/main" id="{C617202B-986B-B273-F86B-3553D8F5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830"/>
            <a:ext cx="12192000" cy="65631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F070BA-7384-FE9E-04DA-5C7CC629E4EA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D9F2F-62E1-8DD3-FFCE-DE45617AB858}"/>
              </a:ext>
            </a:extLst>
          </p:cNvPr>
          <p:cNvSpPr txBox="1"/>
          <p:nvPr/>
        </p:nvSpPr>
        <p:spPr>
          <a:xfrm>
            <a:off x="4539164" y="217546"/>
            <a:ext cx="311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LECTIO DIVINA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CC8A3-765A-C9B2-D5BC-1139CA562216}"/>
              </a:ext>
            </a:extLst>
          </p:cNvPr>
          <p:cNvSpPr txBox="1"/>
          <p:nvPr/>
        </p:nvSpPr>
        <p:spPr>
          <a:xfrm>
            <a:off x="4896740" y="1155808"/>
            <a:ext cx="6956278" cy="5124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Moisés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quisiera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Dios, ¡Dios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quería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visto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Moisés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aún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más!                                      Dios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más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Él es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Padre y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ama. 
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veces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padres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terrenales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quedan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cortos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no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deberían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nunca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cierto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Dios Padre. Él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amor, ¡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Dios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mismo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amor!
¿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Cuáles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palabras que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describirían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Corazón de Dios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Padre para Sus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
¿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Cuáles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Dios de esta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5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11E44-ABE7-1BB3-F977-62FD24302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inting of a tent in the desert&#10;&#10;Description automatically generated">
            <a:extLst>
              <a:ext uri="{FF2B5EF4-FFF2-40B4-BE49-F238E27FC236}">
                <a16:creationId xmlns:a16="http://schemas.microsoft.com/office/drawing/2014/main" id="{F082C152-30B0-D10E-96E4-4FF2F77123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400493"/>
            <a:ext cx="12192000" cy="7258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9D8DD8-2D28-97E4-110C-54A6AA1EC104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DA1D9-3C40-A2A3-EC36-2A1A104C9DBB}"/>
              </a:ext>
            </a:extLst>
          </p:cNvPr>
          <p:cNvSpPr txBox="1"/>
          <p:nvPr/>
        </p:nvSpPr>
        <p:spPr>
          <a:xfrm>
            <a:off x="4539164" y="217546"/>
            <a:ext cx="3113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LECTIO DIVINA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410DA-2BDF-831B-4C48-36E23938E0B0}"/>
              </a:ext>
            </a:extLst>
          </p:cNvPr>
          <p:cNvSpPr txBox="1"/>
          <p:nvPr/>
        </p:nvSpPr>
        <p:spPr>
          <a:xfrm>
            <a:off x="4002157" y="1155808"/>
            <a:ext cx="7850861" cy="5432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Dios se describe a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mismo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 34:5-7... 
 "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Habiendo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descendido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nube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Señor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puso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allí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proclamó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'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Señor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'. 
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pasó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Señor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delante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exclamó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"El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Señor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Señor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Dios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misericordioso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misericordioso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lento para la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ira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bondad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fidelidad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ha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continuado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misericordia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generaciones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
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perdonando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maldad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crimen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pecado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...’”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palabras de </a:t>
            </a:r>
            <a:r>
              <a:rPr 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versículo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describe a Dios </a:t>
            </a:r>
            <a:r>
              <a:rPr 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Padre te </a:t>
            </a:r>
            <a:r>
              <a:rPr 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llaman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16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9F7EB-8514-DD3E-4600-8568C372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ainting of a tent in the desert&#10;&#10;Description automatically generated">
            <a:extLst>
              <a:ext uri="{FF2B5EF4-FFF2-40B4-BE49-F238E27FC236}">
                <a16:creationId xmlns:a16="http://schemas.microsoft.com/office/drawing/2014/main" id="{9CBDE73E-9008-70DA-982F-CA148301A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400493"/>
            <a:ext cx="12192000" cy="7258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47EFA3-D1D6-E81F-1732-BA9EA20CFDD8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8A874-5446-7448-36D2-632FEB08A090}"/>
              </a:ext>
            </a:extLst>
          </p:cNvPr>
          <p:cNvSpPr txBox="1"/>
          <p:nvPr/>
        </p:nvSpPr>
        <p:spPr>
          <a:xfrm>
            <a:off x="3963849" y="217546"/>
            <a:ext cx="4264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FAMILIAR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47CD0-BEB1-7CB6-9D9F-5CAF22F73CC5}"/>
              </a:ext>
            </a:extLst>
          </p:cNvPr>
          <p:cNvSpPr txBox="1"/>
          <p:nvPr/>
        </p:nvSpPr>
        <p:spPr>
          <a:xfrm>
            <a:off x="318582" y="1427782"/>
            <a:ext cx="6956278" cy="537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8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es el Padre amoroso sobre el cual Jesús nos enseñó en el Padre Nuestro. 
Él sigue siendo nuestro Padre, que ama, 
Perdona 
y nos provee en cada una de nuestras necesidades.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rd's Prayer Mobile">
            <a:extLst>
              <a:ext uri="{FF2B5EF4-FFF2-40B4-BE49-F238E27FC236}">
                <a16:creationId xmlns:a16="http://schemas.microsoft.com/office/drawing/2014/main" id="{3810A10D-57BB-8F63-B516-68A761B02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565" y="1479017"/>
            <a:ext cx="2481730" cy="4885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33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448FA1-A8F5-B5F3-F9BB-182E4BFFD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71463-0DAD-F6D8-054E-C340C707E897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ACTIVIDAD MISIONERA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3F4F2-006F-EBCC-BBE5-2B02E6B18BD6}"/>
              </a:ext>
            </a:extLst>
          </p:cNvPr>
          <p:cNvSpPr txBox="1"/>
          <p:nvPr/>
        </p:nvSpPr>
        <p:spPr>
          <a:xfrm>
            <a:off x="212036" y="2787441"/>
            <a:ext cx="5098142" cy="524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 sz="2000" b="1" dirty="0"/>
              <a:t>La </a:t>
            </a:r>
            <a:r>
              <a:rPr lang="en-US" sz="2000" b="1" dirty="0" err="1"/>
              <a:t>misión</a:t>
            </a:r>
            <a:r>
              <a:rPr lang="en-US" sz="2000" b="1" dirty="0"/>
              <a:t> de su familia en </a:t>
            </a:r>
            <a:r>
              <a:rPr lang="en-US" sz="2000" b="1" dirty="0" err="1"/>
              <a:t>el</a:t>
            </a:r>
            <a:r>
              <a:rPr lang="en-US" sz="2000" b="1" dirty="0"/>
              <a:t> hogar es:</a:t>
            </a:r>
            <a:r>
              <a:rPr lang="en-US" sz="2000" dirty="0"/>
              <a:t>
</a:t>
            </a:r>
            <a:r>
              <a:rPr lang="en-US" sz="2000" dirty="0" err="1"/>
              <a:t>i</a:t>
            </a:r>
            <a:r>
              <a:rPr lang="en-US" sz="2000" dirty="0"/>
              <a:t>. </a:t>
            </a:r>
            <a:r>
              <a:rPr lang="en-US" dirty="0"/>
              <a:t>Mira </a:t>
            </a:r>
            <a:r>
              <a:rPr lang="en-US" dirty="0" err="1"/>
              <a:t>los</a:t>
            </a:r>
            <a:r>
              <a:rPr lang="en-US" dirty="0"/>
              <a:t> videos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Diez Mandamientos.
ii. </a:t>
            </a:r>
            <a:r>
              <a:rPr lang="en-US" dirty="0" err="1"/>
              <a:t>Reúnanse</a:t>
            </a:r>
            <a:r>
              <a:rPr lang="en-US" dirty="0"/>
              <a:t> </a:t>
            </a:r>
            <a:r>
              <a:rPr lang="en-US" dirty="0" err="1"/>
              <a:t>alrededor</a:t>
            </a:r>
            <a:r>
              <a:rPr lang="en-US" dirty="0"/>
              <a:t> del Altar de su Casa y </a:t>
            </a:r>
            <a:r>
              <a:rPr lang="en-US" dirty="0" err="1"/>
              <a:t>recen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Padre Nuestro </a:t>
            </a:r>
            <a:r>
              <a:rPr lang="en-US" dirty="0" err="1"/>
              <a:t>juntos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familia. ¡Ten en </a:t>
            </a:r>
            <a:r>
              <a:rPr lang="en-US" dirty="0" err="1"/>
              <a:t>cuenta</a:t>
            </a:r>
            <a:r>
              <a:rPr lang="en-US" dirty="0"/>
              <a:t> que </a:t>
            </a:r>
            <a:r>
              <a:rPr lang="en-US" dirty="0" err="1"/>
              <a:t>estás</a:t>
            </a:r>
            <a:r>
              <a:rPr lang="en-US" dirty="0"/>
              <a:t> </a:t>
            </a:r>
            <a:r>
              <a:rPr lang="en-US" dirty="0" err="1"/>
              <a:t>orando</a:t>
            </a:r>
            <a:r>
              <a:rPr lang="en-US" dirty="0"/>
              <a:t> con Jesús! 
iii. Luego, </a:t>
            </a:r>
            <a:r>
              <a:rPr lang="en-US" dirty="0" err="1"/>
              <a:t>juntos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familia, </a:t>
            </a:r>
            <a:r>
              <a:rPr lang="en-US" dirty="0" err="1"/>
              <a:t>marquen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manto</a:t>
            </a:r>
            <a:r>
              <a:rPr lang="en-US" dirty="0"/>
              <a:t> de la </a:t>
            </a:r>
            <a:r>
              <a:rPr lang="en-US" dirty="0" err="1"/>
              <a:t>puerta</a:t>
            </a:r>
            <a:r>
              <a:rPr lang="en-US" dirty="0"/>
              <a:t> de su casa con </a:t>
            </a:r>
            <a:r>
              <a:rPr lang="en-US" dirty="0" err="1"/>
              <a:t>tiza</a:t>
            </a:r>
            <a:r>
              <a:rPr lang="en-US" dirty="0"/>
              <a:t> y </a:t>
            </a:r>
            <a:r>
              <a:rPr lang="en-US" dirty="0" err="1"/>
              <a:t>recen</a:t>
            </a:r>
            <a:r>
              <a:rPr lang="en-US" dirty="0"/>
              <a:t> la </a:t>
            </a:r>
            <a:r>
              <a:rPr lang="en-US" dirty="0" err="1"/>
              <a:t>Bendición</a:t>
            </a:r>
            <a:r>
              <a:rPr lang="en-US" dirty="0"/>
              <a:t> Familiar de la </a:t>
            </a:r>
            <a:r>
              <a:rPr lang="en-US" dirty="0" err="1"/>
              <a:t>Epifanía</a:t>
            </a:r>
            <a:r>
              <a:rPr lang="en-US" dirty="0"/>
              <a:t>.
iv. ¡</a:t>
            </a:r>
            <a:r>
              <a:rPr lang="en-US" dirty="0" err="1"/>
              <a:t>Prepárese</a:t>
            </a:r>
            <a:r>
              <a:rPr lang="en-US" dirty="0"/>
              <a:t> para </a:t>
            </a:r>
            <a:r>
              <a:rPr lang="en-US" dirty="0" err="1"/>
              <a:t>compartir</a:t>
            </a:r>
            <a:r>
              <a:rPr lang="en-US" dirty="0"/>
              <a:t> su </a:t>
            </a:r>
            <a:r>
              <a:rPr lang="en-US" dirty="0" err="1"/>
              <a:t>experiencia</a:t>
            </a:r>
            <a:r>
              <a:rPr lang="en-US" dirty="0"/>
              <a:t> de </a:t>
            </a:r>
            <a:r>
              <a:rPr lang="en-US" dirty="0" err="1"/>
              <a:t>Bendición</a:t>
            </a:r>
            <a:r>
              <a:rPr lang="en-US" dirty="0"/>
              <a:t> de </a:t>
            </a:r>
            <a:r>
              <a:rPr lang="en-US" dirty="0" err="1"/>
              <a:t>Epifanía</a:t>
            </a:r>
            <a:r>
              <a:rPr lang="en-US" dirty="0"/>
              <a:t> Familiar,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la </a:t>
            </a:r>
            <a:r>
              <a:rPr lang="en-US" dirty="0" err="1"/>
              <a:t>repisa</a:t>
            </a:r>
            <a:r>
              <a:rPr lang="en-US" dirty="0"/>
              <a:t> de su </a:t>
            </a:r>
            <a:r>
              <a:rPr lang="en-US" dirty="0" err="1"/>
              <a:t>puerta</a:t>
            </a:r>
            <a:r>
              <a:rPr lang="en-US" dirty="0"/>
              <a:t> principal (tome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) en la </a:t>
            </a:r>
            <a:r>
              <a:rPr lang="en-US" dirty="0" err="1"/>
              <a:t>reunión</a:t>
            </a:r>
            <a:r>
              <a:rPr lang="en-US" dirty="0"/>
              <a:t> de familias de la Semana 3!</a:t>
            </a:r>
            <a:endParaRPr lang="en-US" sz="1400" dirty="0">
              <a:effectLst/>
            </a:endParaRPr>
          </a:p>
        </p:txBody>
      </p:sp>
      <p:pic>
        <p:nvPicPr>
          <p:cNvPr id="8" name="Picture 7" descr="A child kneeling on a table&#10;&#10;Description automatically generated">
            <a:extLst>
              <a:ext uri="{FF2B5EF4-FFF2-40B4-BE49-F238E27FC236}">
                <a16:creationId xmlns:a16="http://schemas.microsoft.com/office/drawing/2014/main" id="{E4ED1E29-A4D9-02D5-A883-5A5A27CA3A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9080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 robe with his hand raised to the sky&#10;&#10;Description automatically generated">
            <a:extLst>
              <a:ext uri="{FF2B5EF4-FFF2-40B4-BE49-F238E27FC236}">
                <a16:creationId xmlns:a16="http://schemas.microsoft.com/office/drawing/2014/main" id="{968C2856-FD93-9CB9-451C-4FE6DAD58F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06C97-1899-FBC1-04AB-4D29BA9FBB08}"/>
              </a:ext>
            </a:extLst>
          </p:cNvPr>
          <p:cNvSpPr txBox="1"/>
          <p:nvPr/>
        </p:nvSpPr>
        <p:spPr>
          <a:xfrm>
            <a:off x="6096000" y="340468"/>
            <a:ext cx="5917660" cy="541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Padre Nuestro 
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cielos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santificado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Hágase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tierra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cielo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
Danos hoy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 de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día; y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perdónanos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ofensas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perdonamos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ofenden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y no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dejes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tentación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líbranos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mal.                                       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0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20139" y="390762"/>
            <a:ext cx="6480313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7200" b="1" cap="all" baseline="30000">
                <a:solidFill>
                  <a:schemeClr val="accent1">
                    <a:lumMod val="50000"/>
                  </a:schemeClr>
                </a:solidFill>
              </a:rPr>
              <a:t>Oración de apertura</a:t>
            </a:r>
            <a:endParaRPr lang="en-US" sz="7200" cap="all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wooden cross with a crucifixion of person&#10;&#10;Description automatically generated">
            <a:extLst>
              <a:ext uri="{FF2B5EF4-FFF2-40B4-BE49-F238E27FC236}">
                <a16:creationId xmlns:a16="http://schemas.microsoft.com/office/drawing/2014/main" id="{5A393CF6-9E6B-6AC7-4101-E1DD9CB805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6513788" y="1674977"/>
            <a:ext cx="4840010" cy="470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00"/>
              <a:t>Señor Jesucristo, 
Te confiamos nuestra familia y te pedimos Tu bendición y protección.
Te amamos Señor Jesús con todo nuestro corazón, y te pedimos que ayudes a nuestra familia a parecerse más a la Sagrada Familia.
Ayúdanos a ser amables, amorosos y pacientes los unos con los otros.
Danos toda la gracia que necesitamos para convertirnos en santos y Tus discípulos fieles. 
Amén.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uple of cartoon kids&#10;&#10;Description automatically generated">
            <a:extLst>
              <a:ext uri="{FF2B5EF4-FFF2-40B4-BE49-F238E27FC236}">
                <a16:creationId xmlns:a16="http://schemas.microsoft.com/office/drawing/2014/main" id="{6B2920C0-1DE8-3DC5-7A86-D212C51F2B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0732"/>
          <a:stretch/>
        </p:blipFill>
        <p:spPr>
          <a:xfrm>
            <a:off x="7088594" y="3180819"/>
            <a:ext cx="4631820" cy="36771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0544" y="146245"/>
            <a:ext cx="595091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cap="all" baseline="30000">
                <a:solidFill>
                  <a:schemeClr val="bg1"/>
                </a:solidFill>
                <a:latin typeface="Antenna Black" panose="02000505000000020004" pitchFamily="2" charset="0"/>
              </a:rPr>
              <a:t>Rompehielos</a:t>
            </a:r>
            <a:endParaRPr lang="en-US" sz="6600" cap="all" baseline="30000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978" y="1113196"/>
            <a:ext cx="607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Chat </a:t>
            </a:r>
            <a:r>
              <a:rPr lang="en-US" sz="4000" dirty="0" err="1"/>
              <a:t>rápido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0AC3-5C4F-D793-96A7-7C1B24CB2649}"/>
              </a:ext>
            </a:extLst>
          </p:cNvPr>
          <p:cNvSpPr txBox="1"/>
          <p:nvPr/>
        </p:nvSpPr>
        <p:spPr>
          <a:xfrm>
            <a:off x="312207" y="1997075"/>
            <a:ext cx="6156960" cy="409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familias se sientan en dos filas iguales, enfrentadas entre sí para formar parejas. 
Pon un temporizador para dos minutos. 
Cada persona comparte su historia favorita sobre Jesús y explica por qué es su favorita. 
Cuando se acaba el tiempo, las personas en una fila se mueven un asiento a la derecha (la persona al final de la fila vuelve al principio). 
Continúe hasta que todas las parejas hayan tenido la oportunidad de charlar.         			Adaptado de www.weareteachers.com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black and white image of a chat&#10;&#10;Description automatically generated">
            <a:extLst>
              <a:ext uri="{FF2B5EF4-FFF2-40B4-BE49-F238E27FC236}">
                <a16:creationId xmlns:a16="http://schemas.microsoft.com/office/drawing/2014/main" id="{387F8BCE-87FF-F8B1-93FF-2FC9753015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06213" y="1937930"/>
            <a:ext cx="2796583" cy="1800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9492F8-E964-7915-DE7F-E913EC3858DB}"/>
              </a:ext>
            </a:extLst>
          </p:cNvPr>
          <p:cNvSpPr txBox="1"/>
          <p:nvPr/>
        </p:nvSpPr>
        <p:spPr>
          <a:xfrm>
            <a:off x="8186871" y="7450433"/>
            <a:ext cx="24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40258-greeting-free-hq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4770" y="84257"/>
            <a:ext cx="4970607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latin typeface="Antenna Medium" panose="0200060300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REVISIÓN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" y="2872898"/>
            <a:ext cx="4282116" cy="3985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>
              <a:lnSpc>
                <a:spcPct val="90000"/>
              </a:lnSpc>
              <a:spcAft>
                <a:spcPts val="800"/>
              </a:spcAft>
            </a:pPr>
            <a:r>
              <a:rPr lang="en-US"/>
              <a:t>El mes pasado aprendimos sobre el plan de Dios para salvar a Su familia, e hicimos una línea de tiempo de la familia de Dios, comenzando con Adán y Eva, los primeros hijos de Dios, hasta la historia del bebé Moisés. 
Aunque el Pueblo Escogido de Dios cometió errores y a veces tomó decisiones fuera del orden de amor de Dios, si seguían volviendo sus corazones a Dios, nuestros antepasados espirituales crecieron en su fe a lo largo del camino. 
Llevaron el amor de Dios por su familia en el viaje que eventualmente conduciría a la Inmaculada Concepción de María y, a través de ella, al nacimiento de Jesús, nuestro Salvador prometido.</a:t>
            </a:r>
            <a:endParaRPr lang="en-US" dirty="0">
              <a:effectLst/>
            </a:endParaRPr>
          </a:p>
        </p:txBody>
      </p:sp>
      <p:pic>
        <p:nvPicPr>
          <p:cNvPr id="9" name="Picture 8" descr="A painting of a person in a robe&#10;&#10;Description automatically generated">
            <a:extLst>
              <a:ext uri="{FF2B5EF4-FFF2-40B4-BE49-F238E27FC236}">
                <a16:creationId xmlns:a16="http://schemas.microsoft.com/office/drawing/2014/main" id="{A5B03EAA-45F2-8003-4A84-AE4D1A49CD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382" y="1306"/>
            <a:ext cx="10729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vamos a seguir aprendiendo más sobre Moisés y la Orden del Amor 
que Dios el Padre dio a sus hijos, los israelitas, para que vivieran.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2D86F-2015-D3D2-D744-D9273E4069A4}"/>
              </a:ext>
            </a:extLst>
          </p:cNvPr>
          <p:cNvSpPr txBox="1"/>
          <p:nvPr/>
        </p:nvSpPr>
        <p:spPr>
          <a:xfrm>
            <a:off x="-422237" y="6469304"/>
            <a:ext cx="12184470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https://www.youtube.com/watch?v=Fg77AzAhSho</a:t>
            </a:r>
            <a:endParaRPr lang="en-US" dirty="0"/>
          </a:p>
        </p:txBody>
      </p:sp>
      <p:pic>
        <p:nvPicPr>
          <p:cNvPr id="2" name="Online Media 1" title="Story of Moses | AI Animation">
            <a:hlinkClick r:id="" action="ppaction://media"/>
            <a:extLst>
              <a:ext uri="{FF2B5EF4-FFF2-40B4-BE49-F238E27FC236}">
                <a16:creationId xmlns:a16="http://schemas.microsoft.com/office/drawing/2014/main" id="{CE1B005F-05CD-EA2B-5374-8C6B2CBDB8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1577" y="1202292"/>
            <a:ext cx="8988825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pulling a chariot&#10;&#10;Description automatically generated">
            <a:extLst>
              <a:ext uri="{FF2B5EF4-FFF2-40B4-BE49-F238E27FC236}">
                <a16:creationId xmlns:a16="http://schemas.microsoft.com/office/drawing/2014/main" id="{96A0B259-B2BD-5900-0DF9-1DCCEADB5C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5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working on a stone&#10;&#10;Description automatically generated">
            <a:extLst>
              <a:ext uri="{FF2B5EF4-FFF2-40B4-BE49-F238E27FC236}">
                <a16:creationId xmlns:a16="http://schemas.microsoft.com/office/drawing/2014/main" id="{4C5023F7-005D-4CFA-A8E2-3B1062D991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2205" y="217546"/>
            <a:ext cx="5447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 Y VER: ÉXODO 19:1-11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2D86F-2015-D3D2-D744-D9273E4069A4}"/>
              </a:ext>
            </a:extLst>
          </p:cNvPr>
          <p:cNvSpPr txBox="1"/>
          <p:nvPr/>
        </p:nvSpPr>
        <p:spPr>
          <a:xfrm>
            <a:off x="3370323" y="6414757"/>
            <a:ext cx="545133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https://www.youtube.com/watch?v=gCsGqbrL-1c</a:t>
            </a:r>
            <a:endParaRPr lang="en-US" dirty="0"/>
          </a:p>
        </p:txBody>
      </p:sp>
      <p:pic>
        <p:nvPicPr>
          <p:cNvPr id="3" name="Online Media 2" title="Moses given the 10 commandments on Mount Sinai">
            <a:hlinkClick r:id="" action="ppaction://media"/>
            <a:extLst>
              <a:ext uri="{FF2B5EF4-FFF2-40B4-BE49-F238E27FC236}">
                <a16:creationId xmlns:a16="http://schemas.microsoft.com/office/drawing/2014/main" id="{EED4D302-D80B-2A56-A9F7-9C9F18BA0D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6286" y="1188190"/>
            <a:ext cx="8199412" cy="39371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7FB6F4-CF33-2B0F-B7F4-853114ABD537}"/>
              </a:ext>
            </a:extLst>
          </p:cNvPr>
          <p:cNvSpPr txBox="1"/>
          <p:nvPr/>
        </p:nvSpPr>
        <p:spPr>
          <a:xfrm>
            <a:off x="458716" y="5382775"/>
            <a:ext cx="11274551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(Las familias pueden leer sus biblias mientras se reproduce el video).
 ¿Por qué Dios se aparecería a Sus hijos de una manera tan aterradora?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 shining through clouds in the sky&#10;&#10;Description automatically generated">
            <a:extLst>
              <a:ext uri="{FF2B5EF4-FFF2-40B4-BE49-F238E27FC236}">
                <a16:creationId xmlns:a16="http://schemas.microsoft.com/office/drawing/2014/main" id="{F9CE8333-069F-B5E7-E550-CD3C692B71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0453"/>
            <a:ext cx="12194493" cy="5994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9946" y="217546"/>
            <a:ext cx="273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 20:20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FB6F4-CF33-2B0F-B7F4-853114ABD537}"/>
              </a:ext>
            </a:extLst>
          </p:cNvPr>
          <p:cNvSpPr txBox="1"/>
          <p:nvPr/>
        </p:nvSpPr>
        <p:spPr>
          <a:xfrm>
            <a:off x="1588802" y="2230517"/>
            <a:ext cx="9014381" cy="388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"No temáis, 
porque Dios no ha venido a vosotros sino para probaros y poner sobre vosotros su temor, 
para que no pequéis".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572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20693</TotalTime>
  <Words>1365</Words>
  <Application>Microsoft Office PowerPoint</Application>
  <PresentationFormat>Widescreen</PresentationFormat>
  <Paragraphs>41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Antenna Black</vt:lpstr>
      <vt:lpstr>Antenna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Metts, LPC</cp:lastModifiedBy>
  <cp:revision>135</cp:revision>
  <dcterms:created xsi:type="dcterms:W3CDTF">2021-11-19T16:04:10Z</dcterms:created>
  <dcterms:modified xsi:type="dcterms:W3CDTF">2024-12-04T15:09:28Z</dcterms:modified>
</cp:coreProperties>
</file>