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0" r:id="rId5"/>
    <p:sldId id="286" r:id="rId6"/>
    <p:sldId id="271" r:id="rId7"/>
    <p:sldId id="284" r:id="rId8"/>
    <p:sldId id="288" r:id="rId9"/>
    <p:sldId id="289" r:id="rId10"/>
    <p:sldId id="287" r:id="rId11"/>
    <p:sldId id="277"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3300"/>
    <a:srgbClr val="FF5050"/>
    <a:srgbClr val="F0CE84"/>
    <a:srgbClr val="317D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F6557-F412-C9E1-A98D-AC834C27739C}" v="625" dt="2023-01-20T19:23:40.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5" d="100"/>
          <a:sy n="85" d="100"/>
        </p:scale>
        <p:origin x="4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2274B-18C8-4C16-B660-FDBF1CA6CCD7}"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3C18C-EBD1-404E-997F-6CF8AA6B3861}" type="slidenum">
              <a:rPr lang="en-US" smtClean="0"/>
              <a:t>‹#›</a:t>
            </a:fld>
            <a:endParaRPr lang="en-US"/>
          </a:p>
        </p:txBody>
      </p:sp>
    </p:spTree>
    <p:extLst>
      <p:ext uri="{BB962C8B-B14F-4D97-AF65-F5344CB8AC3E}">
        <p14:creationId xmlns:p14="http://schemas.microsoft.com/office/powerpoint/2010/main" val="386507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28/03/2023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28/03/2023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28/03/2023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28/03/2023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28/03/2023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28/03/2023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28/03/2023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28/03/2023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28/03/2023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28/03/2023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28/03/2023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28/03/2023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video" Target="https://www.youtube.com/embed/edMubmM2HfU" TargetMode="External"/><Relationship Id="rId1" Type="http://schemas.openxmlformats.org/officeDocument/2006/relationships/video" Target="https://www.youtube.com/embed/GQjeYrx_-Cs" TargetMode="External"/><Relationship Id="rId6" Type="http://schemas.openxmlformats.org/officeDocument/2006/relationships/hyperlink" Target="https://www.youtube.com/watch?v=edMubmM2HfU" TargetMode="External"/><Relationship Id="rId5" Type="http://schemas.openxmlformats.org/officeDocument/2006/relationships/hyperlink" Target="https://www.youtube.com/watch?v=GQjeYrx_-Cs"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467" y="0"/>
            <a:ext cx="12200468" cy="6858000"/>
          </a:xfrm>
          <a:prstGeom prst="rect">
            <a:avLst/>
          </a:prstGeom>
        </p:spPr>
      </p:pic>
      <p:sp>
        <p:nvSpPr>
          <p:cNvPr id="2" name="Subtitle 1"/>
          <p:cNvSpPr>
            <a:spLocks noGrp="1"/>
          </p:cNvSpPr>
          <p:nvPr>
            <p:ph type="subTitle" idx="1"/>
          </p:nvPr>
        </p:nvSpPr>
        <p:spPr>
          <a:xfrm>
            <a:off x="1071154" y="5416732"/>
            <a:ext cx="10067110" cy="600892"/>
          </a:xfrm>
          <a:solidFill>
            <a:schemeClr val="bg1">
              <a:lumMod val="65000"/>
              <a:alpha val="78000"/>
            </a:schemeClr>
          </a:solidFill>
        </p:spPr>
        <p:txBody>
          <a:bodyPr>
            <a:noAutofit/>
          </a:bodyPr>
          <a:lstStyle/>
          <a:p>
            <a:r>
              <a:rPr lang="en-US" sz="2800" dirty="0">
                <a:latin typeface="Antenna Black" panose="02000505000000020004" pitchFamily="2" charset="0"/>
              </a:rPr>
              <a:t>THE LIFE OF CHRIST: THE </a:t>
            </a:r>
            <a:r>
              <a:rPr lang="en-US" sz="2800" dirty="0" smtClean="0">
                <a:latin typeface="Antenna Black" panose="02000505000000020004" pitchFamily="2" charset="0"/>
              </a:rPr>
              <a:t>GLORIOUS </a:t>
            </a:r>
            <a:r>
              <a:rPr lang="en-US" sz="2800" dirty="0">
                <a:latin typeface="Antenna Black" panose="02000505000000020004" pitchFamily="2" charset="0"/>
              </a:rPr>
              <a:t>MYSTERIES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1" y="1495018"/>
            <a:ext cx="10138229" cy="1831655"/>
          </a:xfrm>
          <a:prstGeom prst="rect">
            <a:avLst/>
          </a:prstGeom>
        </p:spPr>
      </p:pic>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pic>
        <p:nvPicPr>
          <p:cNvPr id="4" name="Picture 3" descr="The Good Heart: &quot;This Is the Night&quot;: The Great Vig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191" y="1077191"/>
            <a:ext cx="5780809" cy="5780809"/>
          </a:xfrm>
          <a:prstGeom prst="rect">
            <a:avLst/>
          </a:prstGeom>
        </p:spPr>
      </p:pic>
      <p:sp>
        <p:nvSpPr>
          <p:cNvPr id="3" name="TextBox 2"/>
          <p:cNvSpPr txBox="1"/>
          <p:nvPr/>
        </p:nvSpPr>
        <p:spPr>
          <a:xfrm>
            <a:off x="522514" y="1077191"/>
            <a:ext cx="7333015" cy="5693866"/>
          </a:xfrm>
          <a:prstGeom prst="rect">
            <a:avLst/>
          </a:prstGeom>
          <a:noFill/>
        </p:spPr>
        <p:txBody>
          <a:bodyPr wrap="square" rtlCol="0">
            <a:spAutoFit/>
          </a:bodyPr>
          <a:lstStyle/>
          <a:p>
            <a:r>
              <a:rPr lang="en-US" sz="2400" dirty="0" smtClean="0"/>
              <a:t> </a:t>
            </a:r>
          </a:p>
          <a:p>
            <a:r>
              <a:rPr lang="en-US" sz="2000" i="1" dirty="0" smtClean="0"/>
              <a:t>1. Watch,</a:t>
            </a:r>
            <a:r>
              <a:rPr lang="en-US" sz="2000" dirty="0" smtClean="0"/>
              <a:t> </a:t>
            </a:r>
            <a:r>
              <a:rPr lang="en-US" sz="2000" dirty="0"/>
              <a:t>together as a </a:t>
            </a:r>
            <a:r>
              <a:rPr lang="en-US" sz="2000" dirty="0" smtClean="0"/>
              <a:t>family, </a:t>
            </a:r>
            <a:r>
              <a:rPr lang="en-US" sz="2000" dirty="0"/>
              <a:t>the video(s) that are appropriate for your children’s age </a:t>
            </a:r>
            <a:r>
              <a:rPr lang="en-US" sz="2000" dirty="0" smtClean="0"/>
              <a:t>level. </a:t>
            </a:r>
          </a:p>
          <a:p>
            <a:endParaRPr lang="en-US" sz="2000" dirty="0" smtClean="0"/>
          </a:p>
          <a:p>
            <a:r>
              <a:rPr lang="en-US" sz="2000" dirty="0" smtClean="0"/>
              <a:t>2. </a:t>
            </a:r>
            <a:r>
              <a:rPr lang="en-US" sz="2000" i="1" dirty="0" smtClean="0"/>
              <a:t>Read</a:t>
            </a:r>
            <a:r>
              <a:rPr lang="en-US" sz="2000" dirty="0" smtClean="0"/>
              <a:t> </a:t>
            </a:r>
            <a:r>
              <a:rPr lang="en-US" sz="2000" dirty="0"/>
              <a:t>the </a:t>
            </a:r>
            <a:r>
              <a:rPr lang="en-US" sz="2000" i="1" dirty="0"/>
              <a:t>50 Ways to Celebrate the 50 Days of Easter with Your </a:t>
            </a:r>
            <a:r>
              <a:rPr lang="en-US" sz="2000" i="1" dirty="0" smtClean="0"/>
              <a:t>    Children</a:t>
            </a:r>
            <a:r>
              <a:rPr lang="en-US" sz="2000" dirty="0" smtClean="0"/>
              <a:t> article. </a:t>
            </a:r>
          </a:p>
          <a:p>
            <a:endParaRPr lang="en-US" sz="2000" dirty="0" smtClean="0"/>
          </a:p>
          <a:p>
            <a:r>
              <a:rPr lang="en-US" sz="2000" dirty="0" smtClean="0"/>
              <a:t>3. </a:t>
            </a:r>
            <a:r>
              <a:rPr lang="en-US" sz="2000" i="1" dirty="0"/>
              <a:t>C</a:t>
            </a:r>
            <a:r>
              <a:rPr lang="en-US" sz="2000" i="1" dirty="0" smtClean="0"/>
              <a:t>reate</a:t>
            </a:r>
            <a:r>
              <a:rPr lang="en-US" sz="2000" dirty="0" smtClean="0"/>
              <a:t> </a:t>
            </a:r>
            <a:r>
              <a:rPr lang="en-US" sz="2000" dirty="0"/>
              <a:t>your </a:t>
            </a:r>
            <a:r>
              <a:rPr lang="en-US" sz="2000" i="1" dirty="0"/>
              <a:t>Family’s Plan for Living the Easter Season</a:t>
            </a:r>
            <a:r>
              <a:rPr lang="en-US" sz="2000" dirty="0"/>
              <a:t>. </a:t>
            </a:r>
            <a:endParaRPr lang="en-US" sz="2000" dirty="0" smtClean="0"/>
          </a:p>
          <a:p>
            <a:endParaRPr lang="en-US" sz="2000" dirty="0" smtClean="0"/>
          </a:p>
          <a:p>
            <a:r>
              <a:rPr lang="en-US" sz="2000" dirty="0" smtClean="0"/>
              <a:t>4. </a:t>
            </a:r>
            <a:r>
              <a:rPr lang="en-US" sz="2000" i="1" dirty="0" smtClean="0"/>
              <a:t>Place</a:t>
            </a:r>
            <a:r>
              <a:rPr lang="en-US" sz="2000" dirty="0" smtClean="0"/>
              <a:t> </a:t>
            </a:r>
            <a:r>
              <a:rPr lang="en-US" sz="2000" dirty="0"/>
              <a:t>your Paschal Candle on your family’s home altar and </a:t>
            </a:r>
            <a:r>
              <a:rPr lang="en-US" sz="2000" i="1" dirty="0"/>
              <a:t>pray</a:t>
            </a:r>
            <a:r>
              <a:rPr lang="en-US" sz="2000" dirty="0"/>
              <a:t> together a decade of the Rosary meditating on the Resurrection of Jesus. </a:t>
            </a:r>
            <a:endParaRPr lang="en-US" sz="2000" dirty="0" smtClean="0"/>
          </a:p>
          <a:p>
            <a:endParaRPr lang="en-US" sz="2000" dirty="0"/>
          </a:p>
          <a:p>
            <a:r>
              <a:rPr lang="en-US" sz="2000" dirty="0" smtClean="0"/>
              <a:t>5. </a:t>
            </a:r>
            <a:r>
              <a:rPr lang="en-US" sz="2000" i="1" dirty="0" smtClean="0"/>
              <a:t>Light</a:t>
            </a:r>
            <a:r>
              <a:rPr lang="en-US" sz="2000" dirty="0" smtClean="0"/>
              <a:t> </a:t>
            </a:r>
            <a:r>
              <a:rPr lang="en-US" sz="2000" dirty="0"/>
              <a:t>the candle each time you pray together during the Easter Season. </a:t>
            </a:r>
            <a:endParaRPr lang="en-US" sz="2000" dirty="0" smtClean="0"/>
          </a:p>
          <a:p>
            <a:endParaRPr lang="en-US" sz="2000" dirty="0"/>
          </a:p>
          <a:p>
            <a:r>
              <a:rPr lang="en-US" sz="2000" dirty="0" smtClean="0"/>
              <a:t>6. </a:t>
            </a:r>
            <a:r>
              <a:rPr lang="en-US" sz="2000" i="1" dirty="0" smtClean="0"/>
              <a:t>Lastly</a:t>
            </a:r>
            <a:r>
              <a:rPr lang="en-US" sz="2000" i="1" dirty="0"/>
              <a:t>, please complete the Families Forming Disciples Family Survey.</a:t>
            </a:r>
          </a:p>
        </p:txBody>
      </p:sp>
      <p:sp>
        <p:nvSpPr>
          <p:cNvPr id="11" name="TextBox 10"/>
          <p:cNvSpPr txBox="1"/>
          <p:nvPr/>
        </p:nvSpPr>
        <p:spPr>
          <a:xfrm>
            <a:off x="522514" y="216096"/>
            <a:ext cx="10990217" cy="769441"/>
          </a:xfrm>
          <a:prstGeom prst="rect">
            <a:avLst/>
          </a:prstGeom>
          <a:noFill/>
        </p:spPr>
        <p:txBody>
          <a:bodyPr wrap="square" rtlCol="0">
            <a:spAutoFit/>
          </a:bodyPr>
          <a:lstStyle/>
          <a:p>
            <a:pPr algn="ctr"/>
            <a:r>
              <a:rPr lang="es-MX" sz="4400" b="1" dirty="0" err="1" smtClean="0"/>
              <a:t>Your</a:t>
            </a:r>
            <a:r>
              <a:rPr lang="es-MX" sz="4400" b="1" dirty="0" smtClean="0"/>
              <a:t> </a:t>
            </a:r>
            <a:r>
              <a:rPr lang="es-MX" sz="4400" b="1" dirty="0" err="1" smtClean="0"/>
              <a:t>Family</a:t>
            </a:r>
            <a:r>
              <a:rPr lang="es-MX" sz="4400" b="1" dirty="0" smtClean="0"/>
              <a:t> At-Home </a:t>
            </a:r>
            <a:r>
              <a:rPr lang="es-MX" sz="4400" b="1" dirty="0" err="1" smtClean="0"/>
              <a:t>Mission</a:t>
            </a:r>
            <a:r>
              <a:rPr lang="es-MX" sz="4400" b="1" dirty="0" smtClean="0"/>
              <a:t> </a:t>
            </a:r>
            <a:r>
              <a:rPr lang="es-MX" sz="4400" b="1" dirty="0" err="1" smtClean="0"/>
              <a:t>is</a:t>
            </a:r>
            <a:r>
              <a:rPr lang="es-MX" sz="4400" b="1" dirty="0" smtClean="0"/>
              <a:t> to:</a:t>
            </a:r>
            <a:endParaRPr lang="es-MX" sz="4400" b="1" dirty="0"/>
          </a:p>
        </p:txBody>
      </p:sp>
    </p:spTree>
    <p:extLst>
      <p:ext uri="{BB962C8B-B14F-4D97-AF65-F5344CB8AC3E}">
        <p14:creationId xmlns:p14="http://schemas.microsoft.com/office/powerpoint/2010/main" val="3103285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3"/>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853736" y="154541"/>
            <a:ext cx="10484528" cy="769441"/>
          </a:xfrm>
          <a:prstGeom prst="rect">
            <a:avLst/>
          </a:prstGeom>
          <a:noFill/>
        </p:spPr>
        <p:txBody>
          <a:bodyPr wrap="square" rtlCol="0">
            <a:spAutoFit/>
          </a:bodyPr>
          <a:lstStyle/>
          <a:p>
            <a:pPr algn="ctr"/>
            <a:r>
              <a:rPr lang="en-US" sz="4400" b="1" dirty="0"/>
              <a:t>CLOSING PRAYER</a:t>
            </a:r>
            <a:endParaRPr lang="en-US" sz="4400" b="1" i="1" dirty="0"/>
          </a:p>
        </p:txBody>
      </p:sp>
      <p:sp>
        <p:nvSpPr>
          <p:cNvPr id="3" name="Rectangle 2"/>
          <p:cNvSpPr>
            <a:spLocks noChangeArrowheads="1"/>
          </p:cNvSpPr>
          <p:nvPr/>
        </p:nvSpPr>
        <p:spPr bwMode="auto">
          <a:xfrm>
            <a:off x="2124317" y="-17417"/>
            <a:ext cx="14110320" cy="46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2" descr="Prayer for Easter - The Southern 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597" y="1268924"/>
            <a:ext cx="6878781" cy="5456726"/>
          </a:xfrm>
          <a:prstGeom prst="rect">
            <a:avLst/>
          </a:prstGeom>
          <a:solidFill>
            <a:schemeClr val="tx1"/>
          </a:solidFill>
          <a:ln>
            <a:solidFill>
              <a:schemeClr val="tx1"/>
            </a:solidFill>
          </a:ln>
          <a:extLst/>
        </p:spPr>
      </p:pic>
      <p:sp>
        <p:nvSpPr>
          <p:cNvPr id="6" name="Rectangle 3"/>
          <p:cNvSpPr>
            <a:spLocks noChangeArrowheads="1"/>
          </p:cNvSpPr>
          <p:nvPr/>
        </p:nvSpPr>
        <p:spPr bwMode="auto">
          <a:xfrm>
            <a:off x="2124317" y="5154658"/>
            <a:ext cx="14110320" cy="46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954" y="1010195"/>
            <a:ext cx="8864168" cy="3970318"/>
          </a:xfrm>
          <a:prstGeom prst="rect">
            <a:avLst/>
          </a:prstGeom>
        </p:spPr>
        <p:txBody>
          <a:bodyPr wrap="square">
            <a:spAutoFit/>
          </a:bodyPr>
          <a:lstStyle/>
          <a:p>
            <a:endParaRPr lang="en-US" sz="2800" dirty="0"/>
          </a:p>
          <a:p>
            <a:r>
              <a:rPr lang="en-US" sz="2800" dirty="0"/>
              <a:t>Lord 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p>
          <a:p>
            <a:endParaRPr lang="en-US" sz="2800" dirty="0"/>
          </a:p>
          <a:p>
            <a:r>
              <a:rPr lang="en-US" sz="2800" dirty="0"/>
              <a:t>Amen.</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2" name="Picture 1" descr="Public Domain Clip Art Image | Praying hands | ID: 13528798811637 ..."/>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411751" y="4098906"/>
            <a:ext cx="2155010" cy="2649898"/>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41102"/>
            <a:ext cx="3626828" cy="11738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7" name="TextBox 6"/>
          <p:cNvSpPr txBox="1"/>
          <p:nvPr/>
        </p:nvSpPr>
        <p:spPr>
          <a:xfrm>
            <a:off x="2290355" y="1078523"/>
            <a:ext cx="7550331" cy="707886"/>
          </a:xfrm>
          <a:prstGeom prst="rect">
            <a:avLst/>
          </a:prstGeom>
          <a:noFill/>
        </p:spPr>
        <p:txBody>
          <a:bodyPr wrap="square" lIns="91440" tIns="45720" rIns="91440" bIns="45720" rtlCol="0" anchor="t">
            <a:spAutoFit/>
          </a:bodyPr>
          <a:lstStyle/>
          <a:p>
            <a:pPr lvl="0" algn="ctr"/>
            <a:r>
              <a:rPr lang="en-US" sz="4000" b="1" i="1" dirty="0">
                <a:solidFill>
                  <a:srgbClr val="FF0000"/>
                </a:solidFill>
                <a:latin typeface="Bookman Old Style" panose="02050604050505020204" pitchFamily="18" charset="0"/>
              </a:rPr>
              <a:t>Family Relationship Web</a:t>
            </a:r>
            <a:endParaRPr lang="en-US" sz="4000" i="1" dirty="0">
              <a:solidFill>
                <a:srgbClr val="FF0000"/>
              </a:solidFill>
              <a:latin typeface="Bookman Old Style" panose="02050604050505020204" pitchFamily="18" charset="0"/>
              <a:cs typeface="Calibri"/>
            </a:endParaRPr>
          </a:p>
        </p:txBody>
      </p:sp>
      <p:pic>
        <p:nvPicPr>
          <p:cNvPr id="3" name="Picture 2" descr="Free vector graphic: Cobweb, Spiderweb, Spider'S Web - Free Image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950" y="1078523"/>
            <a:ext cx="5799667" cy="5857875"/>
          </a:xfrm>
          <a:prstGeom prst="rect">
            <a:avLst/>
          </a:prstGeom>
        </p:spPr>
      </p:pic>
      <p:sp>
        <p:nvSpPr>
          <p:cNvPr id="8" name="TextBox 7"/>
          <p:cNvSpPr txBox="1"/>
          <p:nvPr/>
        </p:nvSpPr>
        <p:spPr>
          <a:xfrm>
            <a:off x="313267" y="1639946"/>
            <a:ext cx="6845179" cy="4801314"/>
          </a:xfrm>
          <a:prstGeom prst="rect">
            <a:avLst/>
          </a:prstGeom>
          <a:noFill/>
        </p:spPr>
        <p:txBody>
          <a:bodyPr wrap="square" rtlCol="0">
            <a:spAutoFit/>
          </a:bodyPr>
          <a:lstStyle/>
          <a:p>
            <a:endParaRPr lang="en-US" sz="1600" dirty="0" smtClean="0"/>
          </a:p>
          <a:p>
            <a:r>
              <a:rPr lang="en-US" sz="1600" dirty="0" smtClean="0"/>
              <a:t>1. What </a:t>
            </a:r>
            <a:r>
              <a:rPr lang="en-US" sz="1600" dirty="0"/>
              <a:t>kind of music do you like? </a:t>
            </a:r>
            <a:endParaRPr lang="en-US" sz="1600" dirty="0" smtClean="0"/>
          </a:p>
          <a:p>
            <a:r>
              <a:rPr lang="en-US" sz="1600" dirty="0" smtClean="0"/>
              <a:t>2</a:t>
            </a:r>
            <a:r>
              <a:rPr lang="en-US" sz="1600" dirty="0"/>
              <a:t>. What’s your favorite sport to play? </a:t>
            </a:r>
            <a:endParaRPr lang="en-US" sz="1600" dirty="0" smtClean="0"/>
          </a:p>
          <a:p>
            <a:r>
              <a:rPr lang="en-US" sz="1600" dirty="0" smtClean="0"/>
              <a:t>3</a:t>
            </a:r>
            <a:r>
              <a:rPr lang="en-US" sz="1600" dirty="0"/>
              <a:t>. </a:t>
            </a:r>
            <a:r>
              <a:rPr lang="en-US" sz="1600" dirty="0" smtClean="0"/>
              <a:t>Tell about </a:t>
            </a:r>
            <a:r>
              <a:rPr lang="en-US" sz="1600" dirty="0"/>
              <a:t>the pet(s) you have, or the pet you wished you had</a:t>
            </a:r>
            <a:r>
              <a:rPr lang="en-US" sz="1600" dirty="0" smtClean="0"/>
              <a:t>.</a:t>
            </a:r>
          </a:p>
          <a:p>
            <a:r>
              <a:rPr lang="en-US" sz="1600" dirty="0" smtClean="0"/>
              <a:t>4</a:t>
            </a:r>
            <a:r>
              <a:rPr lang="en-US" sz="1600" dirty="0"/>
              <a:t>. What’s your favorite ice cream flavor</a:t>
            </a:r>
            <a:r>
              <a:rPr lang="en-US" sz="1600" dirty="0" smtClean="0"/>
              <a:t>?</a:t>
            </a:r>
          </a:p>
          <a:p>
            <a:r>
              <a:rPr lang="en-US" sz="1600" dirty="0" smtClean="0"/>
              <a:t>5</a:t>
            </a:r>
            <a:r>
              <a:rPr lang="en-US" sz="1600" dirty="0"/>
              <a:t>. What instrument(s) do you play, or do you want to learn? </a:t>
            </a:r>
          </a:p>
          <a:p>
            <a:r>
              <a:rPr lang="en-US" sz="1600" dirty="0"/>
              <a:t>6. Which cartoon character do you wish was real? </a:t>
            </a:r>
          </a:p>
          <a:p>
            <a:r>
              <a:rPr lang="en-US" sz="1600" dirty="0"/>
              <a:t>7. What’s the weirdest thing you’ve ever eaten? </a:t>
            </a:r>
          </a:p>
          <a:p>
            <a:r>
              <a:rPr lang="en-US" sz="1600" dirty="0"/>
              <a:t>8. Do you have any hidden talents? </a:t>
            </a:r>
          </a:p>
          <a:p>
            <a:r>
              <a:rPr lang="en-US" sz="1600" dirty="0"/>
              <a:t>9. How would you spend a rainy day? </a:t>
            </a:r>
          </a:p>
          <a:p>
            <a:r>
              <a:rPr lang="en-US" sz="1600" dirty="0"/>
              <a:t>10. What’s the most unusual thing in your school bag right now? </a:t>
            </a:r>
          </a:p>
          <a:p>
            <a:r>
              <a:rPr lang="en-US" sz="1600" dirty="0"/>
              <a:t>11. Is your personality similar or different to someone else in </a:t>
            </a:r>
            <a:r>
              <a:rPr lang="en-US" sz="1600" dirty="0" smtClean="0"/>
              <a:t>your family</a:t>
            </a:r>
            <a:r>
              <a:rPr lang="en-US" sz="1600" dirty="0"/>
              <a:t>? If so, how are you the same or different? </a:t>
            </a:r>
          </a:p>
          <a:p>
            <a:r>
              <a:rPr lang="en-US" sz="1600" dirty="0"/>
              <a:t>12. What’s the most meaningful gift you’ve ever received? OR What’s a meaningful gift you have given? </a:t>
            </a:r>
            <a:endParaRPr lang="en-US" sz="1600" dirty="0" smtClean="0"/>
          </a:p>
          <a:p>
            <a:r>
              <a:rPr lang="en-US" sz="1600" dirty="0" smtClean="0"/>
              <a:t>13</a:t>
            </a:r>
            <a:r>
              <a:rPr lang="en-US" sz="1600" dirty="0"/>
              <a:t>. What’s the bravest thing you’ve ever done? </a:t>
            </a:r>
          </a:p>
          <a:p>
            <a:r>
              <a:rPr lang="en-US" sz="1600" dirty="0"/>
              <a:t>14. What was your favorite </a:t>
            </a:r>
            <a:r>
              <a:rPr lang="en-US" sz="1600" dirty="0" smtClean="0"/>
              <a:t>book? </a:t>
            </a:r>
            <a:endParaRPr lang="en-US" sz="1600" dirty="0"/>
          </a:p>
          <a:p>
            <a:r>
              <a:rPr lang="en-US" sz="1600" dirty="0"/>
              <a:t>15. What’s the first thing you do in the morning?</a:t>
            </a:r>
          </a:p>
          <a:p>
            <a:endParaRPr lang="en-US" dirty="0"/>
          </a:p>
        </p:txBody>
      </p:sp>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126"/>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600892" y="137125"/>
            <a:ext cx="10946816" cy="923330"/>
          </a:xfrm>
          <a:prstGeom prst="rect">
            <a:avLst/>
          </a:prstGeom>
          <a:noFill/>
        </p:spPr>
        <p:txBody>
          <a:bodyPr wrap="square" rtlCol="0">
            <a:spAutoFit/>
          </a:bodyPr>
          <a:lstStyle/>
          <a:p>
            <a:pPr algn="ctr"/>
            <a:r>
              <a:rPr lang="en-US" sz="5400" b="1" i="1" dirty="0" smtClean="0">
                <a:solidFill>
                  <a:srgbClr val="FFFF00"/>
                </a:solidFill>
              </a:rPr>
              <a:t>HAPPY EASTER</a:t>
            </a:r>
            <a:r>
              <a:rPr lang="en-US" sz="5400" b="1" i="1" dirty="0" smtClean="0">
                <a:solidFill>
                  <a:srgbClr val="FFFF00"/>
                </a:solidFill>
              </a:rPr>
              <a:t>!   CHRIST </a:t>
            </a:r>
            <a:r>
              <a:rPr lang="en-US" sz="5400" b="1" i="1" dirty="0" smtClean="0">
                <a:solidFill>
                  <a:srgbClr val="FFFF00"/>
                </a:solidFill>
              </a:rPr>
              <a:t>IS RISEN!</a:t>
            </a:r>
            <a:endParaRPr lang="es-MX" sz="5400" b="1" i="1" dirty="0">
              <a:solidFill>
                <a:srgbClr val="FFFF00"/>
              </a:solidFill>
            </a:endParaRPr>
          </a:p>
        </p:txBody>
      </p:sp>
      <p:sp>
        <p:nvSpPr>
          <p:cNvPr id="2" name="TextBox 1"/>
          <p:cNvSpPr txBox="1"/>
          <p:nvPr/>
        </p:nvSpPr>
        <p:spPr>
          <a:xfrm>
            <a:off x="261257" y="1968137"/>
            <a:ext cx="6949439" cy="4524315"/>
          </a:xfrm>
          <a:prstGeom prst="rect">
            <a:avLst/>
          </a:prstGeom>
          <a:noFill/>
        </p:spPr>
        <p:txBody>
          <a:bodyPr wrap="square" rtlCol="0">
            <a:spAutoFit/>
          </a:bodyPr>
          <a:lstStyle/>
          <a:p>
            <a:pPr algn="ctr"/>
            <a:r>
              <a:rPr lang="en-US" sz="2800" dirty="0" smtClean="0"/>
              <a:t> </a:t>
            </a:r>
            <a:r>
              <a:rPr lang="en-US" sz="2800" b="1" dirty="0" smtClean="0">
                <a:solidFill>
                  <a:srgbClr val="002060"/>
                </a:solidFill>
              </a:rPr>
              <a:t>This </a:t>
            </a:r>
            <a:r>
              <a:rPr lang="en-US" sz="2800" b="1" dirty="0">
                <a:solidFill>
                  <a:srgbClr val="002060"/>
                </a:solidFill>
              </a:rPr>
              <a:t>month we are going to begin learning about </a:t>
            </a:r>
            <a:endParaRPr lang="en-US" sz="2800" b="1" dirty="0" smtClean="0">
              <a:solidFill>
                <a:srgbClr val="002060"/>
              </a:solidFill>
            </a:endParaRPr>
          </a:p>
          <a:p>
            <a:pPr algn="ctr"/>
            <a:r>
              <a:rPr lang="en-US" sz="2800" b="1" dirty="0" smtClean="0">
                <a:solidFill>
                  <a:srgbClr val="002060"/>
                </a:solidFill>
              </a:rPr>
              <a:t>the </a:t>
            </a:r>
            <a:r>
              <a:rPr lang="en-US" sz="2800" b="1" dirty="0">
                <a:solidFill>
                  <a:srgbClr val="002060"/>
                </a:solidFill>
              </a:rPr>
              <a:t>Glorious Mysteries of the Rosary, specifically, </a:t>
            </a:r>
            <a:endParaRPr lang="en-US" sz="2800" b="1" dirty="0" smtClean="0">
              <a:solidFill>
                <a:srgbClr val="002060"/>
              </a:solidFill>
            </a:endParaRPr>
          </a:p>
          <a:p>
            <a:pPr algn="ctr"/>
            <a:r>
              <a:rPr lang="en-US" sz="2800" b="1" dirty="0" smtClean="0">
                <a:solidFill>
                  <a:srgbClr val="002060"/>
                </a:solidFill>
              </a:rPr>
              <a:t>the </a:t>
            </a:r>
            <a:r>
              <a:rPr lang="en-US" sz="2800" b="1" dirty="0">
                <a:solidFill>
                  <a:srgbClr val="002060"/>
                </a:solidFill>
              </a:rPr>
              <a:t>Resurrection of Our Lord and </a:t>
            </a:r>
            <a:endParaRPr lang="en-US" sz="2800" b="1" dirty="0" smtClean="0">
              <a:solidFill>
                <a:srgbClr val="002060"/>
              </a:solidFill>
            </a:endParaRPr>
          </a:p>
          <a:p>
            <a:pPr algn="ctr"/>
            <a:r>
              <a:rPr lang="en-US" sz="2800" b="1" dirty="0" smtClean="0">
                <a:solidFill>
                  <a:srgbClr val="002060"/>
                </a:solidFill>
              </a:rPr>
              <a:t>the </a:t>
            </a:r>
            <a:r>
              <a:rPr lang="en-US" sz="2800" b="1" dirty="0">
                <a:solidFill>
                  <a:srgbClr val="002060"/>
                </a:solidFill>
              </a:rPr>
              <a:t>Ascension</a:t>
            </a:r>
            <a:r>
              <a:rPr lang="en-US" sz="2800" b="1" dirty="0" smtClean="0">
                <a:solidFill>
                  <a:srgbClr val="002060"/>
                </a:solidFill>
              </a:rPr>
              <a:t>!</a:t>
            </a:r>
          </a:p>
          <a:p>
            <a:pPr algn="ctr"/>
            <a:endParaRPr lang="en-US" sz="2800" b="1" dirty="0">
              <a:solidFill>
                <a:srgbClr val="002060"/>
              </a:solidFill>
            </a:endParaRPr>
          </a:p>
          <a:p>
            <a:pPr algn="ctr"/>
            <a:r>
              <a:rPr lang="en-US" sz="2800" b="1" dirty="0" smtClean="0">
                <a:solidFill>
                  <a:srgbClr val="002060"/>
                </a:solidFill>
              </a:rPr>
              <a:t> </a:t>
            </a:r>
            <a:r>
              <a:rPr lang="en-US" sz="2800" b="1" dirty="0">
                <a:solidFill>
                  <a:srgbClr val="002060"/>
                </a:solidFill>
              </a:rPr>
              <a:t>The Glorious Mysteries are the events that happened after the death of Jesus.</a:t>
            </a:r>
          </a:p>
          <a:p>
            <a:r>
              <a:rPr lang="en-US" b="1" dirty="0">
                <a:solidFill>
                  <a:srgbClr val="002060"/>
                </a:solidFill>
              </a:rPr>
              <a:t> </a:t>
            </a:r>
          </a:p>
          <a:p>
            <a:endParaRPr lang="en-US" b="1" dirty="0">
              <a:solidFill>
                <a:srgbClr val="7030A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317" y="522514"/>
            <a:ext cx="4266883" cy="6259285"/>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son, enjoying, sunset, coast, Silhouette, people, adventure, health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 y="-1274466"/>
            <a:ext cx="12287794" cy="8132466"/>
          </a:xfrm>
          <a:prstGeom prst="rect">
            <a:avLst/>
          </a:prstGeom>
        </p:spPr>
      </p:pic>
      <p:sp>
        <p:nvSpPr>
          <p:cNvPr id="4" name="TextBox 3"/>
          <p:cNvSpPr txBox="1"/>
          <p:nvPr/>
        </p:nvSpPr>
        <p:spPr>
          <a:xfrm>
            <a:off x="4155403" y="195313"/>
            <a:ext cx="1338828" cy="769441"/>
          </a:xfrm>
          <a:prstGeom prst="rect">
            <a:avLst/>
          </a:prstGeom>
          <a:noFill/>
        </p:spPr>
        <p:txBody>
          <a:bodyPr wrap="none" lIns="91440" tIns="45720" rIns="91440" bIns="45720" rtlCol="0" anchor="t">
            <a:spAutoFit/>
          </a:bodyPr>
          <a:lstStyle/>
          <a:p>
            <a:r>
              <a:rPr lang="en-US" sz="4400" dirty="0"/>
              <a:t>         </a:t>
            </a:r>
            <a:endParaRPr lang="en-US" sz="4400" b="1" dirty="0">
              <a:cs typeface="Calibri"/>
            </a:endParaRPr>
          </a:p>
        </p:txBody>
      </p:sp>
      <p:sp>
        <p:nvSpPr>
          <p:cNvPr id="7" name="Title 1"/>
          <p:cNvSpPr txBox="1">
            <a:spLocks/>
          </p:cNvSpPr>
          <p:nvPr/>
        </p:nvSpPr>
        <p:spPr>
          <a:xfrm>
            <a:off x="931817" y="-896982"/>
            <a:ext cx="10493829" cy="17330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cap="all" baseline="30000" dirty="0">
              <a:latin typeface="Antenna Black" panose="02000505000000020004" pitchFamily="2" charset="0"/>
            </a:endParaRPr>
          </a:p>
        </p:txBody>
      </p:sp>
      <p:sp>
        <p:nvSpPr>
          <p:cNvPr id="2" name="TextBox 1"/>
          <p:cNvSpPr txBox="1"/>
          <p:nvPr/>
        </p:nvSpPr>
        <p:spPr>
          <a:xfrm>
            <a:off x="-95794" y="4588627"/>
            <a:ext cx="12192000" cy="2062103"/>
          </a:xfrm>
          <a:prstGeom prst="rect">
            <a:avLst/>
          </a:prstGeom>
          <a:noFill/>
        </p:spPr>
        <p:txBody>
          <a:bodyPr wrap="square" rtlCol="0">
            <a:spAutoFit/>
          </a:bodyPr>
          <a:lstStyle/>
          <a:p>
            <a:pPr algn="ctr"/>
            <a:r>
              <a:rPr lang="en-US" sz="3200" i="1" dirty="0">
                <a:solidFill>
                  <a:schemeClr val="bg1"/>
                </a:solidFill>
              </a:rPr>
              <a:t>“In the Glorious Mysteries, we not only see the beautiful glory of God, but we see the incredible dream that God has for each one of us. </a:t>
            </a:r>
            <a:endParaRPr lang="en-US" sz="3200" i="1" dirty="0" smtClean="0">
              <a:solidFill>
                <a:schemeClr val="bg1"/>
              </a:solidFill>
            </a:endParaRPr>
          </a:p>
          <a:p>
            <a:pPr algn="ctr"/>
            <a:r>
              <a:rPr lang="en-US" sz="3200" i="1" dirty="0" smtClean="0">
                <a:solidFill>
                  <a:schemeClr val="bg1"/>
                </a:solidFill>
              </a:rPr>
              <a:t>He </a:t>
            </a:r>
            <a:r>
              <a:rPr lang="en-US" sz="3200" i="1" dirty="0">
                <a:solidFill>
                  <a:schemeClr val="bg1"/>
                </a:solidFill>
              </a:rPr>
              <a:t>wants us to live lives of incredible joy and purpose, and ultimately live with him for eternity.” </a:t>
            </a:r>
            <a:r>
              <a:rPr lang="en-US" b="1" i="1" dirty="0">
                <a:solidFill>
                  <a:schemeClr val="bg1"/>
                </a:solidFill>
              </a:rPr>
              <a:t>dynamiccatholic.com</a:t>
            </a:r>
            <a:endParaRPr lang="en-US" i="1" dirty="0">
              <a:solidFill>
                <a:schemeClr val="bg1"/>
              </a:solidFill>
            </a:endParaRPr>
          </a:p>
        </p:txBody>
      </p:sp>
    </p:spTree>
    <p:extLst>
      <p:ext uri="{BB962C8B-B14F-4D97-AF65-F5344CB8AC3E}">
        <p14:creationId xmlns:p14="http://schemas.microsoft.com/office/powerpoint/2010/main" val="149834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979237"/>
            <a:ext cx="12192000" cy="5926975"/>
          </a:xfrm>
          <a:prstGeom prst="rect">
            <a:avLst/>
          </a:prstGeom>
        </p:spPr>
      </p:pic>
      <p:sp>
        <p:nvSpPr>
          <p:cNvPr id="2" name="Rectangle 1"/>
          <p:cNvSpPr/>
          <p:nvPr/>
        </p:nvSpPr>
        <p:spPr>
          <a:xfrm>
            <a:off x="0" y="-1"/>
            <a:ext cx="12192000" cy="123646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7007629" y="4451465"/>
            <a:ext cx="3632662" cy="830997"/>
          </a:xfrm>
          <a:prstGeom prst="rect">
            <a:avLst/>
          </a:prstGeom>
          <a:noFill/>
        </p:spPr>
        <p:txBody>
          <a:bodyPr wrap="square" rtlCol="0">
            <a:spAutoFit/>
          </a:bodyPr>
          <a:lstStyle/>
          <a:p>
            <a:pPr lvl="0"/>
            <a:r>
              <a:rPr lang="en-US" sz="4800" b="1" dirty="0">
                <a:solidFill>
                  <a:srgbClr val="FF0000"/>
                </a:solidFill>
              </a:rPr>
              <a:t>John 20:1-23</a:t>
            </a:r>
            <a:endParaRPr lang="en-US" sz="4800" dirty="0">
              <a:solidFill>
                <a:srgbClr val="FF0000"/>
              </a:solidFill>
            </a:endParaRPr>
          </a:p>
        </p:txBody>
      </p:sp>
      <p:sp>
        <p:nvSpPr>
          <p:cNvPr id="7" name="TextBox 6"/>
          <p:cNvSpPr txBox="1"/>
          <p:nvPr/>
        </p:nvSpPr>
        <p:spPr>
          <a:xfrm>
            <a:off x="0" y="261257"/>
            <a:ext cx="12192000" cy="707886"/>
          </a:xfrm>
          <a:prstGeom prst="rect">
            <a:avLst/>
          </a:prstGeom>
          <a:noFill/>
        </p:spPr>
        <p:txBody>
          <a:bodyPr wrap="square" rtlCol="0">
            <a:spAutoFit/>
          </a:bodyPr>
          <a:lstStyle/>
          <a:p>
            <a:pPr algn="ctr"/>
            <a:r>
              <a:rPr lang="en-US" sz="4000" b="1" i="1" dirty="0" smtClean="0">
                <a:solidFill>
                  <a:srgbClr val="CC3300"/>
                </a:solidFill>
              </a:rPr>
              <a:t>The First Glorious Mystery,  The Resurrection </a:t>
            </a:r>
            <a:r>
              <a:rPr lang="en-US" sz="4000" b="1" i="1" dirty="0" smtClean="0">
                <a:solidFill>
                  <a:srgbClr val="CC3300"/>
                </a:solidFill>
              </a:rPr>
              <a:t>of the Lord</a:t>
            </a:r>
            <a:endParaRPr lang="es-MX" sz="49600" b="1" i="1" dirty="0">
              <a:solidFill>
                <a:srgbClr val="CC3300"/>
              </a:solidFill>
            </a:endParaRP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ot;Resurrection Sunday!&quot; — Heartlight®"/>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464683"/>
            <a:ext cx="12192000" cy="6854612"/>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43196" y="893205"/>
            <a:ext cx="6998129" cy="3970318"/>
          </a:xfrm>
          <a:prstGeom prst="rect">
            <a:avLst/>
          </a:prstGeom>
          <a:noFill/>
          <a:ln w="28575">
            <a:noFill/>
          </a:ln>
        </p:spPr>
        <p:txBody>
          <a:bodyPr wrap="square" lIns="91440" tIns="45720" rIns="91440" bIns="45720" rtlCol="0" anchor="t">
            <a:spAutoFit/>
          </a:bodyPr>
          <a:lstStyle/>
          <a:p>
            <a:r>
              <a:rPr lang="en-US" dirty="0" smtClean="0">
                <a:solidFill>
                  <a:srgbClr val="FFFF00"/>
                </a:solidFill>
                <a:effectLst>
                  <a:outerShdw blurRad="38100" dist="38100" dir="2700000" algn="tl">
                    <a:srgbClr val="000000">
                      <a:alpha val="43137"/>
                    </a:srgbClr>
                  </a:outerShdw>
                </a:effectLst>
              </a:rPr>
              <a:t> </a:t>
            </a:r>
          </a:p>
          <a:p>
            <a:pPr lvl="0" algn="ctr"/>
            <a:r>
              <a:rPr lang="en-US" sz="2000" b="1" i="1" dirty="0">
                <a:solidFill>
                  <a:schemeClr val="bg1">
                    <a:lumMod val="95000"/>
                  </a:schemeClr>
                </a:solidFill>
                <a:effectLst>
                  <a:outerShdw blurRad="38100" dist="38100" dir="2700000" algn="tl">
                    <a:srgbClr val="000000">
                      <a:alpha val="43137"/>
                    </a:srgbClr>
                  </a:outerShdw>
                </a:effectLst>
              </a:rPr>
              <a:t>What is the most important thing that has ever </a:t>
            </a:r>
            <a:endParaRPr lang="en-US" sz="2000" b="1" i="1" dirty="0" smtClean="0">
              <a:solidFill>
                <a:schemeClr val="bg1">
                  <a:lumMod val="95000"/>
                </a:schemeClr>
              </a:solidFill>
              <a:effectLst>
                <a:outerShdw blurRad="38100" dist="38100" dir="2700000" algn="tl">
                  <a:srgbClr val="000000">
                    <a:alpha val="43137"/>
                  </a:srgbClr>
                </a:outerShdw>
              </a:effectLst>
            </a:endParaRPr>
          </a:p>
          <a:p>
            <a:pPr lvl="0" algn="ctr"/>
            <a:r>
              <a:rPr lang="en-US" sz="2000" b="1" i="1" dirty="0" smtClean="0">
                <a:solidFill>
                  <a:schemeClr val="bg1">
                    <a:lumMod val="95000"/>
                  </a:schemeClr>
                </a:solidFill>
                <a:effectLst>
                  <a:outerShdw blurRad="38100" dist="38100" dir="2700000" algn="tl">
                    <a:srgbClr val="000000">
                      <a:alpha val="43137"/>
                    </a:srgbClr>
                  </a:outerShdw>
                </a:effectLst>
              </a:rPr>
              <a:t>happened </a:t>
            </a:r>
            <a:r>
              <a:rPr lang="en-US" sz="2000" b="1" i="1" dirty="0">
                <a:solidFill>
                  <a:schemeClr val="bg1">
                    <a:lumMod val="95000"/>
                  </a:schemeClr>
                </a:solidFill>
                <a:effectLst>
                  <a:outerShdw blurRad="38100" dist="38100" dir="2700000" algn="tl">
                    <a:srgbClr val="000000">
                      <a:alpha val="43137"/>
                    </a:srgbClr>
                  </a:outerShdw>
                </a:effectLst>
              </a:rPr>
              <a:t>to you? </a:t>
            </a:r>
            <a:endParaRPr lang="en-US" sz="2000" b="1" i="1" dirty="0" smtClean="0">
              <a:solidFill>
                <a:schemeClr val="bg1">
                  <a:lumMod val="95000"/>
                </a:schemeClr>
              </a:solidFill>
              <a:effectLst>
                <a:outerShdw blurRad="38100" dist="38100" dir="2700000" algn="tl">
                  <a:srgbClr val="000000">
                    <a:alpha val="43137"/>
                  </a:srgbClr>
                </a:outerShdw>
              </a:effectLst>
            </a:endParaRPr>
          </a:p>
          <a:p>
            <a:pPr lvl="0" algn="ctr"/>
            <a:endParaRPr lang="en-US" sz="2000" i="1" dirty="0">
              <a:solidFill>
                <a:schemeClr val="bg1">
                  <a:lumMod val="95000"/>
                </a:schemeClr>
              </a:solidFill>
              <a:effectLst>
                <a:outerShdw blurRad="38100" dist="38100" dir="2700000" algn="tl">
                  <a:srgbClr val="000000">
                    <a:alpha val="43137"/>
                  </a:srgbClr>
                </a:outerShdw>
              </a:effectLst>
            </a:endParaRPr>
          </a:p>
          <a:p>
            <a:pPr lvl="0" algn="ctr"/>
            <a:r>
              <a:rPr lang="en-US" sz="2000" b="1" i="1" dirty="0">
                <a:solidFill>
                  <a:schemeClr val="bg1">
                    <a:lumMod val="95000"/>
                  </a:schemeClr>
                </a:solidFill>
                <a:effectLst>
                  <a:outerShdw blurRad="38100" dist="38100" dir="2700000" algn="tl">
                    <a:srgbClr val="000000">
                      <a:alpha val="43137"/>
                    </a:srgbClr>
                  </a:outerShdw>
                </a:effectLst>
              </a:rPr>
              <a:t>How did that event change your life?</a:t>
            </a:r>
            <a:endParaRPr lang="en-US" sz="2000" i="1" dirty="0">
              <a:solidFill>
                <a:schemeClr val="bg1">
                  <a:lumMod val="95000"/>
                </a:schemeClr>
              </a:solidFill>
              <a:effectLst>
                <a:outerShdw blurRad="38100" dist="38100" dir="2700000" algn="tl">
                  <a:srgbClr val="000000">
                    <a:alpha val="43137"/>
                  </a:srgbClr>
                </a:outerShdw>
              </a:effectLst>
            </a:endParaRPr>
          </a:p>
          <a:p>
            <a:pPr lvl="0"/>
            <a:endParaRPr lang="en-US" sz="2000" b="1" dirty="0" smtClean="0">
              <a:solidFill>
                <a:schemeClr val="bg1">
                  <a:lumMod val="95000"/>
                </a:schemeClr>
              </a:solidFill>
              <a:effectLst>
                <a:outerShdw blurRad="38100" dist="38100" dir="2700000" algn="tl">
                  <a:srgbClr val="000000">
                    <a:alpha val="43137"/>
                  </a:srgbClr>
                </a:outerShdw>
              </a:effectLst>
            </a:endParaRPr>
          </a:p>
          <a:p>
            <a:pPr lvl="0" algn="ctr"/>
            <a:r>
              <a:rPr lang="en-US" sz="2400" b="1" dirty="0" smtClean="0">
                <a:solidFill>
                  <a:srgbClr val="FF0000"/>
                </a:solidFill>
                <a:effectLst>
                  <a:outerShdw blurRad="38100" dist="38100" dir="2700000" algn="tl">
                    <a:srgbClr val="000000">
                      <a:alpha val="43137"/>
                    </a:srgbClr>
                  </a:outerShdw>
                </a:effectLst>
              </a:rPr>
              <a:t>Jesus</a:t>
            </a:r>
            <a:r>
              <a:rPr lang="en-US" sz="2400" b="1" dirty="0">
                <a:solidFill>
                  <a:srgbClr val="FF0000"/>
                </a:solidFill>
                <a:effectLst>
                  <a:outerShdw blurRad="38100" dist="38100" dir="2700000" algn="tl">
                    <a:srgbClr val="000000">
                      <a:alpha val="43137"/>
                    </a:srgbClr>
                  </a:outerShdw>
                </a:effectLst>
              </a:rPr>
              <a:t>’ Resurrection from the dead is the most significant event ever written about in the entire Bible and in all of human history. </a:t>
            </a:r>
            <a:endParaRPr lang="en-US" sz="2400" b="1" dirty="0" smtClean="0">
              <a:solidFill>
                <a:srgbClr val="FF0000"/>
              </a:solidFill>
              <a:effectLst>
                <a:outerShdw blurRad="38100" dist="38100" dir="2700000" algn="tl">
                  <a:srgbClr val="000000">
                    <a:alpha val="43137"/>
                  </a:srgbClr>
                </a:outerShdw>
              </a:effectLst>
            </a:endParaRPr>
          </a:p>
          <a:p>
            <a:pPr lvl="0" algn="ctr"/>
            <a:r>
              <a:rPr lang="en-US" sz="2400" b="1" dirty="0" smtClean="0">
                <a:solidFill>
                  <a:srgbClr val="FF0000"/>
                </a:solidFill>
                <a:effectLst>
                  <a:outerShdw blurRad="38100" dist="38100" dir="2700000" algn="tl">
                    <a:srgbClr val="000000">
                      <a:alpha val="43137"/>
                    </a:srgbClr>
                  </a:outerShdw>
                </a:effectLst>
              </a:rPr>
              <a:t> </a:t>
            </a:r>
            <a:endParaRPr lang="en-US" sz="2400" b="1" dirty="0" smtClean="0">
              <a:solidFill>
                <a:srgbClr val="FF0000"/>
              </a:solidFill>
              <a:effectLst>
                <a:outerShdw blurRad="38100" dist="38100" dir="2700000" algn="tl">
                  <a:srgbClr val="000000">
                    <a:alpha val="43137"/>
                  </a:srgbClr>
                </a:outerShdw>
              </a:effectLst>
            </a:endParaRPr>
          </a:p>
          <a:p>
            <a:pPr lvl="0" algn="ctr"/>
            <a:r>
              <a:rPr lang="en-US" sz="2000" b="1" i="1" dirty="0" smtClean="0">
                <a:solidFill>
                  <a:schemeClr val="bg1">
                    <a:lumMod val="95000"/>
                  </a:schemeClr>
                </a:solidFill>
                <a:effectLst>
                  <a:outerShdw blurRad="38100" dist="38100" dir="2700000" algn="tl">
                    <a:srgbClr val="000000">
                      <a:alpha val="43137"/>
                    </a:srgbClr>
                  </a:outerShdw>
                </a:effectLst>
              </a:rPr>
              <a:t>Why </a:t>
            </a:r>
            <a:r>
              <a:rPr lang="en-US" sz="2000" b="1" i="1" dirty="0">
                <a:solidFill>
                  <a:schemeClr val="bg1">
                    <a:lumMod val="95000"/>
                  </a:schemeClr>
                </a:solidFill>
                <a:effectLst>
                  <a:outerShdw blurRad="38100" dist="38100" dir="2700000" algn="tl">
                    <a:srgbClr val="000000">
                      <a:alpha val="43137"/>
                    </a:srgbClr>
                  </a:outerShdw>
                </a:effectLst>
              </a:rPr>
              <a:t>do you think the Resurrection is so important?</a:t>
            </a:r>
            <a:endParaRPr lang="en-US" sz="2000" i="1" dirty="0">
              <a:solidFill>
                <a:schemeClr val="bg1">
                  <a:lumMod val="95000"/>
                </a:schemeClr>
              </a:solidFill>
              <a:effectLst>
                <a:outerShdw blurRad="38100" dist="38100" dir="2700000" algn="tl">
                  <a:srgbClr val="000000">
                    <a:alpha val="43137"/>
                  </a:srgbClr>
                </a:outerShdw>
              </a:effectLst>
            </a:endParaRPr>
          </a:p>
          <a:p>
            <a:pPr lvl="0" algn="ctr"/>
            <a:endParaRPr lang="en-US" dirty="0"/>
          </a:p>
        </p:txBody>
      </p:sp>
      <p:sp>
        <p:nvSpPr>
          <p:cNvPr id="7" name="TextBox 6"/>
          <p:cNvSpPr txBox="1"/>
          <p:nvPr/>
        </p:nvSpPr>
        <p:spPr>
          <a:xfrm>
            <a:off x="96189" y="185319"/>
            <a:ext cx="11634651" cy="707886"/>
          </a:xfrm>
          <a:prstGeom prst="rect">
            <a:avLst/>
          </a:prstGeom>
          <a:noFill/>
        </p:spPr>
        <p:txBody>
          <a:bodyPr wrap="square" lIns="91440" tIns="45720" rIns="91440" bIns="45720" rtlCol="0" anchor="t">
            <a:spAutoFit/>
          </a:bodyPr>
          <a:lstStyle/>
          <a:p>
            <a:pPr algn="ctr"/>
            <a:r>
              <a:rPr lang="en-US" sz="4000" b="1" dirty="0"/>
              <a:t>FAMILY </a:t>
            </a:r>
            <a:r>
              <a:rPr lang="en-US" sz="4000" b="1" dirty="0" smtClean="0"/>
              <a:t>CONVERSATION</a:t>
            </a:r>
          </a:p>
        </p:txBody>
      </p:sp>
      <p:sp>
        <p:nvSpPr>
          <p:cNvPr id="3" name="TextBox 2"/>
          <p:cNvSpPr txBox="1"/>
          <p:nvPr/>
        </p:nvSpPr>
        <p:spPr>
          <a:xfrm>
            <a:off x="9083040" y="3788229"/>
            <a:ext cx="184731" cy="369332"/>
          </a:xfrm>
          <a:prstGeom prst="rect">
            <a:avLst/>
          </a:prstGeom>
          <a:noFill/>
        </p:spPr>
        <p:txBody>
          <a:bodyPr wrap="none" rtlCol="0">
            <a:spAutoFit/>
          </a:bodyPr>
          <a:lstStyle/>
          <a:p>
            <a:endParaRPr lang="en-US" dirty="0"/>
          </a:p>
        </p:txBody>
      </p:sp>
      <p:sp>
        <p:nvSpPr>
          <p:cNvPr id="6" name="TextBox 5"/>
          <p:cNvSpPr txBox="1"/>
          <p:nvPr/>
        </p:nvSpPr>
        <p:spPr>
          <a:xfrm>
            <a:off x="343197" y="4606834"/>
            <a:ext cx="6998127" cy="2246769"/>
          </a:xfrm>
          <a:prstGeom prst="rect">
            <a:avLst/>
          </a:prstGeom>
          <a:noFill/>
        </p:spPr>
        <p:txBody>
          <a:bodyPr wrap="square" rtlCol="0">
            <a:spAutoFit/>
          </a:bodyPr>
          <a:lstStyle/>
          <a:p>
            <a:pPr lvl="0" algn="ctr"/>
            <a:r>
              <a:rPr lang="en-US" sz="2000" b="1" i="1" dirty="0">
                <a:solidFill>
                  <a:schemeClr val="bg1">
                    <a:lumMod val="95000"/>
                  </a:schemeClr>
                </a:solidFill>
                <a:effectLst>
                  <a:outerShdw blurRad="38100" dist="38100" dir="2700000" algn="tl">
                    <a:srgbClr val="000000">
                      <a:alpha val="43137"/>
                    </a:srgbClr>
                  </a:outerShdw>
                </a:effectLst>
              </a:rPr>
              <a:t>How do you think Jesus’ </a:t>
            </a:r>
            <a:endParaRPr lang="en-US" sz="2000" b="1" i="1" dirty="0" smtClean="0">
              <a:solidFill>
                <a:schemeClr val="bg1">
                  <a:lumMod val="95000"/>
                </a:schemeClr>
              </a:solidFill>
              <a:effectLst>
                <a:outerShdw blurRad="38100" dist="38100" dir="2700000" algn="tl">
                  <a:srgbClr val="000000">
                    <a:alpha val="43137"/>
                  </a:srgbClr>
                </a:outerShdw>
              </a:effectLst>
            </a:endParaRPr>
          </a:p>
          <a:p>
            <a:pPr lvl="0" algn="ctr"/>
            <a:r>
              <a:rPr lang="en-US" sz="2000" b="1" i="1" dirty="0" smtClean="0">
                <a:solidFill>
                  <a:schemeClr val="bg1">
                    <a:lumMod val="95000"/>
                  </a:schemeClr>
                </a:solidFill>
                <a:effectLst>
                  <a:outerShdw blurRad="38100" dist="38100" dir="2700000" algn="tl">
                    <a:srgbClr val="000000">
                      <a:alpha val="43137"/>
                    </a:srgbClr>
                  </a:outerShdw>
                </a:effectLst>
              </a:rPr>
              <a:t>Resurrection </a:t>
            </a:r>
            <a:r>
              <a:rPr lang="en-US" sz="2000" b="1" i="1" dirty="0">
                <a:solidFill>
                  <a:schemeClr val="bg1">
                    <a:lumMod val="95000"/>
                  </a:schemeClr>
                </a:solidFill>
                <a:effectLst>
                  <a:outerShdw blurRad="38100" dist="38100" dir="2700000" algn="tl">
                    <a:srgbClr val="000000">
                      <a:alpha val="43137"/>
                    </a:srgbClr>
                  </a:outerShdw>
                </a:effectLst>
              </a:rPr>
              <a:t>changed the lives of Mary Magdalen, </a:t>
            </a:r>
            <a:endParaRPr lang="en-US" sz="2000" b="1" i="1" dirty="0" smtClean="0">
              <a:solidFill>
                <a:schemeClr val="bg1">
                  <a:lumMod val="95000"/>
                </a:schemeClr>
              </a:solidFill>
              <a:effectLst>
                <a:outerShdw blurRad="38100" dist="38100" dir="2700000" algn="tl">
                  <a:srgbClr val="000000">
                    <a:alpha val="43137"/>
                  </a:srgbClr>
                </a:outerShdw>
              </a:effectLst>
            </a:endParaRPr>
          </a:p>
          <a:p>
            <a:pPr lvl="0" algn="ctr"/>
            <a:r>
              <a:rPr lang="en-US" sz="2000" b="1" i="1" dirty="0" smtClean="0">
                <a:solidFill>
                  <a:schemeClr val="bg1">
                    <a:lumMod val="95000"/>
                  </a:schemeClr>
                </a:solidFill>
                <a:effectLst>
                  <a:outerShdw blurRad="38100" dist="38100" dir="2700000" algn="tl">
                    <a:srgbClr val="000000">
                      <a:alpha val="43137"/>
                    </a:srgbClr>
                  </a:outerShdw>
                </a:effectLst>
              </a:rPr>
              <a:t>the </a:t>
            </a:r>
            <a:r>
              <a:rPr lang="en-US" sz="2000" b="1" i="1" dirty="0">
                <a:solidFill>
                  <a:schemeClr val="bg1">
                    <a:lumMod val="95000"/>
                  </a:schemeClr>
                </a:solidFill>
                <a:effectLst>
                  <a:outerShdw blurRad="38100" dist="38100" dir="2700000" algn="tl">
                    <a:srgbClr val="000000">
                      <a:alpha val="43137"/>
                    </a:srgbClr>
                  </a:outerShdw>
                </a:effectLst>
              </a:rPr>
              <a:t>Apostles, and the other disciples? </a:t>
            </a:r>
            <a:endParaRPr lang="en-US" sz="2000" b="1" i="1" dirty="0" smtClean="0">
              <a:solidFill>
                <a:schemeClr val="bg1">
                  <a:lumMod val="95000"/>
                </a:schemeClr>
              </a:solidFill>
              <a:effectLst>
                <a:outerShdw blurRad="38100" dist="38100" dir="2700000" algn="tl">
                  <a:srgbClr val="000000">
                    <a:alpha val="43137"/>
                  </a:srgbClr>
                </a:outerShdw>
              </a:effectLst>
            </a:endParaRPr>
          </a:p>
          <a:p>
            <a:pPr lvl="0" algn="ctr"/>
            <a:endParaRPr lang="en-US" sz="2000" i="1" dirty="0">
              <a:solidFill>
                <a:schemeClr val="bg1">
                  <a:lumMod val="95000"/>
                </a:schemeClr>
              </a:solidFill>
              <a:effectLst>
                <a:outerShdw blurRad="38100" dist="38100" dir="2700000" algn="tl">
                  <a:srgbClr val="000000">
                    <a:alpha val="43137"/>
                  </a:srgbClr>
                </a:outerShdw>
              </a:effectLst>
            </a:endParaRPr>
          </a:p>
          <a:p>
            <a:pPr lvl="0" algn="ctr"/>
            <a:r>
              <a:rPr lang="en-US" sz="2000" b="1" i="1" dirty="0">
                <a:solidFill>
                  <a:schemeClr val="bg1">
                    <a:lumMod val="95000"/>
                  </a:schemeClr>
                </a:solidFill>
                <a:effectLst>
                  <a:outerShdw blurRad="38100" dist="38100" dir="2700000" algn="tl">
                    <a:srgbClr val="000000">
                      <a:alpha val="43137"/>
                    </a:srgbClr>
                  </a:outerShdw>
                </a:effectLst>
              </a:rPr>
              <a:t>Why is Jesus’ Resurrection important to you?  </a:t>
            </a:r>
            <a:endParaRPr lang="en-US" sz="2000" b="1" i="1" dirty="0" smtClean="0">
              <a:solidFill>
                <a:schemeClr val="bg1">
                  <a:lumMod val="95000"/>
                </a:schemeClr>
              </a:solidFill>
              <a:effectLst>
                <a:outerShdw blurRad="38100" dist="38100" dir="2700000" algn="tl">
                  <a:srgbClr val="000000">
                    <a:alpha val="43137"/>
                  </a:srgbClr>
                </a:outerShdw>
              </a:effectLst>
            </a:endParaRPr>
          </a:p>
          <a:p>
            <a:pPr lvl="0" algn="ctr"/>
            <a:r>
              <a:rPr lang="en-US" sz="2000" b="1" i="1" dirty="0" smtClean="0">
                <a:solidFill>
                  <a:schemeClr val="bg1">
                    <a:lumMod val="95000"/>
                  </a:schemeClr>
                </a:solidFill>
                <a:effectLst>
                  <a:outerShdw blurRad="38100" dist="38100" dir="2700000" algn="tl">
                    <a:srgbClr val="000000">
                      <a:alpha val="43137"/>
                    </a:srgbClr>
                  </a:outerShdw>
                </a:effectLst>
              </a:rPr>
              <a:t>What </a:t>
            </a:r>
            <a:r>
              <a:rPr lang="en-US" sz="2000" b="1" i="1" dirty="0">
                <a:solidFill>
                  <a:schemeClr val="bg1">
                    <a:lumMod val="95000"/>
                  </a:schemeClr>
                </a:solidFill>
                <a:effectLst>
                  <a:outerShdw blurRad="38100" dist="38100" dir="2700000" algn="tl">
                    <a:srgbClr val="000000">
                      <a:alpha val="43137"/>
                    </a:srgbClr>
                  </a:outerShdw>
                </a:effectLst>
              </a:rPr>
              <a:t>does the Resurrection mean for you and your family?</a:t>
            </a:r>
            <a:endParaRPr lang="en-US" sz="2000" i="1" dirty="0">
              <a:solidFill>
                <a:schemeClr val="bg1">
                  <a:lumMod val="95000"/>
                </a:schemeClr>
              </a:solidFill>
              <a:effectLst>
                <a:outerShdw blurRad="38100" dist="38100" dir="2700000" algn="tl">
                  <a:srgbClr val="000000">
                    <a:alpha val="43137"/>
                  </a:srgbClr>
                </a:outerShdw>
              </a:effectLst>
            </a:endParaRPr>
          </a:p>
          <a:p>
            <a:endParaRPr lang="en-US" sz="2000" i="1" dirty="0"/>
          </a:p>
        </p:txBody>
      </p:sp>
    </p:spTree>
    <p:extLst>
      <p:ext uri="{BB962C8B-B14F-4D97-AF65-F5344CB8AC3E}">
        <p14:creationId xmlns:p14="http://schemas.microsoft.com/office/powerpoint/2010/main" val="1213870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CE84"/>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85319"/>
            <a:ext cx="6327359" cy="707886"/>
          </a:xfrm>
          <a:prstGeom prst="rect">
            <a:avLst/>
          </a:prstGeom>
          <a:noFill/>
        </p:spPr>
        <p:txBody>
          <a:bodyPr wrap="square" rtlCol="0">
            <a:spAutoFit/>
          </a:bodyPr>
          <a:lstStyle/>
          <a:p>
            <a:pPr algn="ctr"/>
            <a:r>
              <a:rPr lang="en-US" sz="4000" b="1" dirty="0" smtClean="0"/>
              <a:t>PASCHAL MYSTERY</a:t>
            </a:r>
            <a:endParaRPr lang="es-MX" sz="148100" b="1" dirty="0"/>
          </a:p>
        </p:txBody>
      </p:sp>
      <p:pic>
        <p:nvPicPr>
          <p:cNvPr id="9" name="Picture 8" descr="Intrepid Lutherans: A Sermon for Friday of Holy Week, or 'Good Frida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1218431"/>
            <a:ext cx="5486400" cy="5486400"/>
          </a:xfrm>
          <a:prstGeom prst="rect">
            <a:avLst/>
          </a:prstGeom>
        </p:spPr>
      </p:pic>
    </p:spTree>
    <p:extLst>
      <p:ext uri="{BB962C8B-B14F-4D97-AF65-F5344CB8AC3E}">
        <p14:creationId xmlns:p14="http://schemas.microsoft.com/office/powerpoint/2010/main" val="310294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4006885" y="185319"/>
            <a:ext cx="4178229" cy="707886"/>
          </a:xfrm>
          <a:prstGeom prst="rect">
            <a:avLst/>
          </a:prstGeom>
          <a:noFill/>
        </p:spPr>
        <p:txBody>
          <a:bodyPr wrap="square" lIns="91440" tIns="45720" rIns="91440" bIns="45720" rtlCol="0" anchor="t">
            <a:spAutoFit/>
          </a:bodyPr>
          <a:lstStyle/>
          <a:p>
            <a:pPr algn="ctr"/>
            <a:r>
              <a:rPr lang="en-US" sz="4000" b="1" dirty="0" smtClean="0"/>
              <a:t>PASCHAL CANDLE</a:t>
            </a:r>
            <a:endParaRPr lang="es-MX" sz="8000" b="1" i="1" dirty="0">
              <a:cs typeface="Calibri" panose="020F0502020204030204"/>
            </a:endParaRPr>
          </a:p>
        </p:txBody>
      </p:sp>
      <p:pic>
        <p:nvPicPr>
          <p:cNvPr id="3" name="GQjeYrx_-Cs"/>
          <p:cNvPicPr>
            <a:picLocks noRot="1" noChangeAspect="1"/>
          </p:cNvPicPr>
          <p:nvPr>
            <a:videoFile r:link="rId1"/>
          </p:nvPr>
        </p:nvPicPr>
        <p:blipFill>
          <a:blip r:embed="rId4"/>
          <a:stretch>
            <a:fillRect/>
          </a:stretch>
        </p:blipFill>
        <p:spPr>
          <a:xfrm>
            <a:off x="96980" y="1918422"/>
            <a:ext cx="5441375" cy="3060774"/>
          </a:xfrm>
          <a:prstGeom prst="rect">
            <a:avLst/>
          </a:prstGeom>
        </p:spPr>
      </p:pic>
      <p:sp>
        <p:nvSpPr>
          <p:cNvPr id="4" name="TextBox 3"/>
          <p:cNvSpPr txBox="1"/>
          <p:nvPr/>
        </p:nvSpPr>
        <p:spPr>
          <a:xfrm>
            <a:off x="412171" y="5615251"/>
            <a:ext cx="5683828" cy="923330"/>
          </a:xfrm>
          <a:prstGeom prst="rect">
            <a:avLst/>
          </a:prstGeom>
          <a:noFill/>
        </p:spPr>
        <p:txBody>
          <a:bodyPr wrap="square" rtlCol="0">
            <a:spAutoFit/>
          </a:bodyPr>
          <a:lstStyle/>
          <a:p>
            <a:r>
              <a:rPr lang="en-US" b="1" dirty="0"/>
              <a:t>Paschal Candle Chuck Knows Church</a:t>
            </a:r>
            <a:endParaRPr lang="en-US" b="1" u="sng" dirty="0" smtClean="0">
              <a:hlinkClick r:id="rId5"/>
            </a:endParaRPr>
          </a:p>
          <a:p>
            <a:r>
              <a:rPr lang="en-US" b="1" u="sng" dirty="0" smtClean="0">
                <a:hlinkClick r:id="rId5"/>
              </a:rPr>
              <a:t>https</a:t>
            </a:r>
            <a:r>
              <a:rPr lang="en-US" b="1" u="sng" dirty="0">
                <a:hlinkClick r:id="rId5"/>
              </a:rPr>
              <a:t>://www.youtube.com/watch?v=GQjeYrx_-</a:t>
            </a:r>
            <a:r>
              <a:rPr lang="en-US" b="1" u="sng" dirty="0" smtClean="0">
                <a:hlinkClick r:id="rId5"/>
              </a:rPr>
              <a:t>Cs</a:t>
            </a:r>
            <a:endParaRPr lang="en-US" b="1" u="sng" dirty="0" smtClean="0"/>
          </a:p>
          <a:p>
            <a:endParaRPr lang="en-US" dirty="0"/>
          </a:p>
        </p:txBody>
      </p:sp>
      <p:sp>
        <p:nvSpPr>
          <p:cNvPr id="5" name="TextBox 4"/>
          <p:cNvSpPr txBox="1"/>
          <p:nvPr/>
        </p:nvSpPr>
        <p:spPr>
          <a:xfrm>
            <a:off x="6799118" y="5579918"/>
            <a:ext cx="5392882" cy="923330"/>
          </a:xfrm>
          <a:prstGeom prst="rect">
            <a:avLst/>
          </a:prstGeom>
          <a:noFill/>
        </p:spPr>
        <p:txBody>
          <a:bodyPr wrap="square" rtlCol="0">
            <a:spAutoFit/>
          </a:bodyPr>
          <a:lstStyle/>
          <a:p>
            <a:r>
              <a:rPr lang="en-US" b="1" dirty="0"/>
              <a:t>Catholic 101: The Paschal Candle</a:t>
            </a:r>
            <a:endParaRPr lang="en-US" b="1" u="sng" dirty="0" smtClean="0">
              <a:hlinkClick r:id="rId6"/>
            </a:endParaRPr>
          </a:p>
          <a:p>
            <a:r>
              <a:rPr lang="en-US" b="1" u="sng" dirty="0" smtClean="0">
                <a:hlinkClick r:id="rId6"/>
              </a:rPr>
              <a:t>https</a:t>
            </a:r>
            <a:r>
              <a:rPr lang="en-US" b="1" u="sng" dirty="0">
                <a:hlinkClick r:id="rId6"/>
              </a:rPr>
              <a:t>://www.youtube.com/watch?v=edMubmM2HfU</a:t>
            </a:r>
            <a:endParaRPr lang="en-US" dirty="0"/>
          </a:p>
          <a:p>
            <a:endParaRPr lang="en-US" dirty="0"/>
          </a:p>
        </p:txBody>
      </p:sp>
      <p:pic>
        <p:nvPicPr>
          <p:cNvPr id="6" name="edMubmM2HfU"/>
          <p:cNvPicPr>
            <a:picLocks noRot="1" noChangeAspect="1"/>
          </p:cNvPicPr>
          <p:nvPr>
            <a:videoFile r:link="rId2"/>
          </p:nvPr>
        </p:nvPicPr>
        <p:blipFill>
          <a:blip r:embed="rId7"/>
          <a:stretch>
            <a:fillRect/>
          </a:stretch>
        </p:blipFill>
        <p:spPr>
          <a:xfrm>
            <a:off x="6650182" y="1918422"/>
            <a:ext cx="5430982" cy="3054927"/>
          </a:xfrm>
          <a:prstGeom prst="rect">
            <a:avLst/>
          </a:prstGeom>
        </p:spPr>
      </p:pic>
      <p:sp>
        <p:nvSpPr>
          <p:cNvPr id="8" name="TextBox 7"/>
          <p:cNvSpPr txBox="1"/>
          <p:nvPr/>
        </p:nvSpPr>
        <p:spPr>
          <a:xfrm>
            <a:off x="5690753" y="3162221"/>
            <a:ext cx="810491" cy="369332"/>
          </a:xfrm>
          <a:prstGeom prst="rect">
            <a:avLst/>
          </a:prstGeom>
          <a:noFill/>
        </p:spPr>
        <p:txBody>
          <a:bodyPr wrap="square" rtlCol="0">
            <a:spAutoFit/>
          </a:bodyPr>
          <a:lstStyle/>
          <a:p>
            <a:pPr algn="ctr"/>
            <a:r>
              <a:rPr lang="en-US" dirty="0" smtClean="0"/>
              <a:t>&amp;/or</a:t>
            </a:r>
            <a:endParaRPr lang="en-US" dirty="0"/>
          </a:p>
        </p:txBody>
      </p:sp>
    </p:spTree>
    <p:extLst>
      <p:ext uri="{BB962C8B-B14F-4D97-AF65-F5344CB8AC3E}">
        <p14:creationId xmlns:p14="http://schemas.microsoft.com/office/powerpoint/2010/main" val="1178679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19769</TotalTime>
  <Words>636</Words>
  <Application>Microsoft Office PowerPoint</Application>
  <PresentationFormat>Widescreen</PresentationFormat>
  <Paragraphs>74</Paragraphs>
  <Slides>11</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Antenna Black</vt: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374</cp:revision>
  <dcterms:created xsi:type="dcterms:W3CDTF">2021-11-19T16:04:10Z</dcterms:created>
  <dcterms:modified xsi:type="dcterms:W3CDTF">2023-03-28T17:14:49Z</dcterms:modified>
</cp:coreProperties>
</file>