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58" r:id="rId3"/>
    <p:sldId id="259" r:id="rId4"/>
    <p:sldId id="260" r:id="rId5"/>
    <p:sldId id="271" r:id="rId6"/>
    <p:sldId id="262" r:id="rId7"/>
    <p:sldId id="279" r:id="rId8"/>
    <p:sldId id="280" r:id="rId9"/>
    <p:sldId id="270" r:id="rId10"/>
    <p:sldId id="278" r:id="rId11"/>
    <p:sldId id="261" r:id="rId12"/>
    <p:sldId id="266" r:id="rId13"/>
    <p:sldId id="276" r:id="rId14"/>
    <p:sldId id="277" r:id="rId1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7" autoAdjust="0"/>
    <p:restoredTop sz="94660"/>
  </p:normalViewPr>
  <p:slideViewPr>
    <p:cSldViewPr snapToGrid="0">
      <p:cViewPr varScale="1">
        <p:scale>
          <a:sx n="86" d="100"/>
          <a:sy n="86" d="100"/>
        </p:scale>
        <p:origin x="4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20/07/2023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401783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20/07/2023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79260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20/07/2023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09270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20/07/2023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35795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8ECF60-19F8-4C88-A195-93F06459BF74}" type="datetimeFigureOut">
              <a:rPr lang="es-MX" smtClean="0"/>
              <a:t>20/07/2023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47257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p:cNvSpPr>
            <a:spLocks noGrp="1"/>
          </p:cNvSpPr>
          <p:nvPr>
            <p:ph type="dt" sz="half" idx="10"/>
          </p:nvPr>
        </p:nvSpPr>
        <p:spPr/>
        <p:txBody>
          <a:bodyPr/>
          <a:lstStyle/>
          <a:p>
            <a:fld id="{F98ECF60-19F8-4C88-A195-93F06459BF74}" type="datetimeFigureOut">
              <a:rPr lang="es-MX" smtClean="0"/>
              <a:t>20/07/2023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34296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p:cNvSpPr>
            <a:spLocks noGrp="1"/>
          </p:cNvSpPr>
          <p:nvPr>
            <p:ph type="dt" sz="half" idx="10"/>
          </p:nvPr>
        </p:nvSpPr>
        <p:spPr/>
        <p:txBody>
          <a:bodyPr/>
          <a:lstStyle/>
          <a:p>
            <a:fld id="{F98ECF60-19F8-4C88-A195-93F06459BF74}" type="datetimeFigureOut">
              <a:rPr lang="es-MX" smtClean="0"/>
              <a:t>20/07/2023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0364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Date Placeholder 2"/>
          <p:cNvSpPr>
            <a:spLocks noGrp="1"/>
          </p:cNvSpPr>
          <p:nvPr>
            <p:ph type="dt" sz="half" idx="10"/>
          </p:nvPr>
        </p:nvSpPr>
        <p:spPr/>
        <p:txBody>
          <a:bodyPr/>
          <a:lstStyle/>
          <a:p>
            <a:fld id="{F98ECF60-19F8-4C88-A195-93F06459BF74}" type="datetimeFigureOut">
              <a:rPr lang="es-MX" smtClean="0"/>
              <a:t>20/07/2023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60484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ECF60-19F8-4C88-A195-93F06459BF74}" type="datetimeFigureOut">
              <a:rPr lang="es-MX" smtClean="0"/>
              <a:t>20/07/2023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42393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20/07/2023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74378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20/07/2023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57701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ECF60-19F8-4C88-A195-93F06459BF74}" type="datetimeFigureOut">
              <a:rPr lang="es-MX" smtClean="0"/>
              <a:t>20/07/2023</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8947A-2726-4768-8CC2-C638D98E3F45}" type="slidenum">
              <a:rPr lang="es-MX" smtClean="0"/>
              <a:t>‹#›</a:t>
            </a:fld>
            <a:endParaRPr lang="es-MX"/>
          </a:p>
        </p:txBody>
      </p:sp>
    </p:spTree>
    <p:extLst>
      <p:ext uri="{BB962C8B-B14F-4D97-AF65-F5344CB8AC3E}">
        <p14:creationId xmlns:p14="http://schemas.microsoft.com/office/powerpoint/2010/main" val="152567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embed/d4aPfMzY1hs" TargetMode="External"/><Relationship Id="rId4" Type="http://schemas.openxmlformats.org/officeDocument/2006/relationships/hyperlink" Target="https://www.youtube.com/watch?v=d4aPfMzY1h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933" y="0"/>
            <a:ext cx="12268933" cy="6893169"/>
          </a:xfrm>
          <a:prstGeom prst="rect">
            <a:avLst/>
          </a:prstGeom>
        </p:spPr>
      </p:pic>
      <p:sp>
        <p:nvSpPr>
          <p:cNvPr id="2" name="Subtitle 1"/>
          <p:cNvSpPr>
            <a:spLocks noGrp="1"/>
          </p:cNvSpPr>
          <p:nvPr>
            <p:ph type="subTitle" idx="1"/>
          </p:nvPr>
        </p:nvSpPr>
        <p:spPr>
          <a:xfrm>
            <a:off x="443883" y="5416061"/>
            <a:ext cx="11203620" cy="1135659"/>
          </a:xfrm>
          <a:solidFill>
            <a:schemeClr val="bg1">
              <a:lumMod val="65000"/>
              <a:alpha val="78000"/>
            </a:schemeClr>
          </a:solidFill>
          <a:ln w="19050">
            <a:solidFill>
              <a:schemeClr val="tx1"/>
            </a:solidFill>
          </a:ln>
        </p:spPr>
        <p:txBody>
          <a:bodyPr>
            <a:noAutofit/>
          </a:bodyPr>
          <a:lstStyle/>
          <a:p>
            <a:r>
              <a:rPr lang="en-US" sz="3200" dirty="0"/>
              <a:t>GOD’S SAVING LOVE FOR US: </a:t>
            </a:r>
          </a:p>
          <a:p>
            <a:r>
              <a:rPr lang="en-US" sz="3200" dirty="0"/>
              <a:t>LITURGY AND THE SEVEN SACRAMENTS</a:t>
            </a:r>
            <a:endParaRPr lang="en-US" sz="3200" dirty="0">
              <a:latin typeface="Antenna Black" panose="02000505000000020004" pitchFamily="2"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5619" y="0"/>
            <a:ext cx="8894574" cy="3342123"/>
          </a:xfrm>
          <a:prstGeom prst="rect">
            <a:avLst/>
          </a:prstGeom>
        </p:spPr>
      </p:pic>
    </p:spTree>
    <p:extLst>
      <p:ext uri="{BB962C8B-B14F-4D97-AF65-F5344CB8AC3E}">
        <p14:creationId xmlns:p14="http://schemas.microsoft.com/office/powerpoint/2010/main" val="1696312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586"/>
            <a:ext cx="12191999" cy="6875585"/>
          </a:xfrm>
          <a:prstGeom prst="rect">
            <a:avLst/>
          </a:prstGeom>
        </p:spPr>
      </p:pic>
      <p:sp>
        <p:nvSpPr>
          <p:cNvPr id="2" name="Rectangle 1"/>
          <p:cNvSpPr/>
          <p:nvPr/>
        </p:nvSpPr>
        <p:spPr>
          <a:xfrm>
            <a:off x="0" y="0"/>
            <a:ext cx="12192000" cy="10746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2969623" y="176629"/>
            <a:ext cx="6327359" cy="646331"/>
          </a:xfrm>
          <a:prstGeom prst="rect">
            <a:avLst/>
          </a:prstGeom>
          <a:noFill/>
        </p:spPr>
        <p:txBody>
          <a:bodyPr wrap="square" rtlCol="0">
            <a:spAutoFit/>
          </a:bodyPr>
          <a:lstStyle/>
          <a:p>
            <a:pPr algn="ctr"/>
            <a:r>
              <a:rPr lang="en-US" sz="3600" b="1" dirty="0"/>
              <a:t>CONTENT</a:t>
            </a:r>
            <a:endParaRPr lang="es-MX" sz="11500" b="1" dirty="0"/>
          </a:p>
        </p:txBody>
      </p:sp>
      <p:sp>
        <p:nvSpPr>
          <p:cNvPr id="7" name="TextBox 6"/>
          <p:cNvSpPr txBox="1"/>
          <p:nvPr/>
        </p:nvSpPr>
        <p:spPr>
          <a:xfrm>
            <a:off x="62145" y="1478678"/>
            <a:ext cx="11949342" cy="1569660"/>
          </a:xfrm>
          <a:prstGeom prst="rect">
            <a:avLst/>
          </a:prstGeom>
          <a:noFill/>
        </p:spPr>
        <p:txBody>
          <a:bodyPr wrap="square" rtlCol="0">
            <a:spAutoFit/>
          </a:bodyPr>
          <a:lstStyle/>
          <a:p>
            <a:pPr algn="ctr"/>
            <a:r>
              <a:rPr lang="en-US" sz="3200" dirty="0">
                <a:solidFill>
                  <a:srgbClr val="FF0000"/>
                </a:solidFill>
              </a:rPr>
              <a:t>Both the Domestic Church and the Universal Church need one another, because there is no Domestic Church without the Universal Church, and the Universal Church cannot grow without the Domestic Church!</a:t>
            </a:r>
            <a:endParaRPr lang="en-US" sz="4400" dirty="0">
              <a:solidFill>
                <a:srgbClr val="FF0000"/>
              </a:solidFill>
              <a:latin typeface="Avenir Next Demi Bold" panose="020B0703020202020204" pitchFamily="34" charset="0"/>
            </a:endParaRPr>
          </a:p>
        </p:txBody>
      </p:sp>
    </p:spTree>
    <p:extLst>
      <p:ext uri="{BB962C8B-B14F-4D97-AF65-F5344CB8AC3E}">
        <p14:creationId xmlns:p14="http://schemas.microsoft.com/office/powerpoint/2010/main" val="1538402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g Love Feeling · Free vector graphic on Pixabay"/>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00745">
            <a:off x="6807715" y="1728957"/>
            <a:ext cx="4744426" cy="4207609"/>
          </a:xfrm>
          <a:prstGeom prst="rect">
            <a:avLst/>
          </a:prstGeom>
          <a:effectLst>
            <a:outerShdw blurRad="50800" dist="50800" dir="5400000" algn="ctr" rotWithShape="0">
              <a:srgbClr val="000000"/>
            </a:outerShdw>
          </a:effectLst>
        </p:spPr>
      </p:pic>
      <p:sp>
        <p:nvSpPr>
          <p:cNvPr id="4" name="Rectangle 3"/>
          <p:cNvSpPr/>
          <p:nvPr/>
        </p:nvSpPr>
        <p:spPr>
          <a:xfrm>
            <a:off x="0" y="0"/>
            <a:ext cx="12192000" cy="8229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7" name="TextBox 6"/>
          <p:cNvSpPr txBox="1"/>
          <p:nvPr/>
        </p:nvSpPr>
        <p:spPr>
          <a:xfrm>
            <a:off x="2969623" y="176629"/>
            <a:ext cx="6327359" cy="646331"/>
          </a:xfrm>
          <a:prstGeom prst="rect">
            <a:avLst/>
          </a:prstGeom>
          <a:noFill/>
        </p:spPr>
        <p:txBody>
          <a:bodyPr wrap="square" rtlCol="0">
            <a:spAutoFit/>
          </a:bodyPr>
          <a:lstStyle/>
          <a:p>
            <a:pPr algn="ctr"/>
            <a:r>
              <a:rPr lang="en-US" sz="3600" b="1" dirty="0"/>
              <a:t>FAMILY CONVERSATION</a:t>
            </a:r>
            <a:endParaRPr lang="es-MX" sz="11500" b="1" dirty="0"/>
          </a:p>
        </p:txBody>
      </p:sp>
      <p:sp>
        <p:nvSpPr>
          <p:cNvPr id="5" name="TextBox 4"/>
          <p:cNvSpPr txBox="1"/>
          <p:nvPr/>
        </p:nvSpPr>
        <p:spPr>
          <a:xfrm>
            <a:off x="577049" y="1154097"/>
            <a:ext cx="5556253" cy="5262979"/>
          </a:xfrm>
          <a:prstGeom prst="rect">
            <a:avLst/>
          </a:prstGeom>
          <a:noFill/>
        </p:spPr>
        <p:txBody>
          <a:bodyPr wrap="square" rtlCol="0">
            <a:spAutoFit/>
          </a:bodyPr>
          <a:lstStyle/>
          <a:p>
            <a:pPr algn="ctr"/>
            <a:r>
              <a:rPr lang="en-US" sz="2800" dirty="0">
                <a:solidFill>
                  <a:schemeClr val="accent2">
                    <a:lumMod val="75000"/>
                  </a:schemeClr>
                </a:solidFill>
              </a:rPr>
              <a:t>Being a Domestic Church is, </a:t>
            </a:r>
          </a:p>
          <a:p>
            <a:pPr algn="ctr"/>
            <a:r>
              <a:rPr lang="en-US" sz="2800" dirty="0">
                <a:solidFill>
                  <a:schemeClr val="accent2">
                    <a:lumMod val="75000"/>
                  </a:schemeClr>
                </a:solidFill>
              </a:rPr>
              <a:t>more often than not, </a:t>
            </a:r>
          </a:p>
          <a:p>
            <a:pPr algn="ctr"/>
            <a:r>
              <a:rPr lang="en-US" sz="2800" dirty="0">
                <a:solidFill>
                  <a:schemeClr val="accent2">
                    <a:lumMod val="75000"/>
                  </a:schemeClr>
                </a:solidFill>
              </a:rPr>
              <a:t>about showing love in ordinary ways. Though these simple ways may not always seem significant to us, </a:t>
            </a:r>
          </a:p>
          <a:p>
            <a:pPr algn="ctr"/>
            <a:r>
              <a:rPr lang="en-US" sz="2800" dirty="0">
                <a:solidFill>
                  <a:schemeClr val="accent2">
                    <a:lumMod val="75000"/>
                  </a:schemeClr>
                </a:solidFill>
              </a:rPr>
              <a:t>they are highly valued and beautiful to God. </a:t>
            </a:r>
          </a:p>
          <a:p>
            <a:pPr algn="ctr"/>
            <a:endParaRPr lang="en-US" sz="2800" dirty="0">
              <a:solidFill>
                <a:schemeClr val="accent2">
                  <a:lumMod val="75000"/>
                </a:schemeClr>
              </a:solidFill>
            </a:endParaRPr>
          </a:p>
          <a:p>
            <a:pPr algn="ctr"/>
            <a:r>
              <a:rPr lang="en-US" sz="2800" i="1" dirty="0">
                <a:solidFill>
                  <a:schemeClr val="accent2">
                    <a:lumMod val="75000"/>
                  </a:schemeClr>
                </a:solidFill>
              </a:rPr>
              <a:t>Name ordinary ways that you love, cherish and sacrifice for one another, as well as how you show forgiveness to one another in your family.</a:t>
            </a:r>
            <a:endParaRPr lang="en-US" sz="6000" i="1" dirty="0">
              <a:solidFill>
                <a:schemeClr val="accent2">
                  <a:lumMod val="75000"/>
                </a:schemeClr>
              </a:solidFill>
              <a:latin typeface="Avenir Next Demi Bold" panose="020B0703020202020204" pitchFamily="34" charset="0"/>
            </a:endParaRPr>
          </a:p>
        </p:txBody>
      </p:sp>
    </p:spTree>
    <p:extLst>
      <p:ext uri="{BB962C8B-B14F-4D97-AF65-F5344CB8AC3E}">
        <p14:creationId xmlns:p14="http://schemas.microsoft.com/office/powerpoint/2010/main" val="3363740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r="16947"/>
          <a:stretch/>
        </p:blipFill>
        <p:spPr>
          <a:xfrm>
            <a:off x="7290598" y="2956113"/>
            <a:ext cx="4860372" cy="3901887"/>
          </a:xfrm>
          <a:prstGeom prst="rect">
            <a:avLst/>
          </a:prstGeom>
        </p:spPr>
      </p:pic>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0" y="216096"/>
            <a:ext cx="12192000" cy="707886"/>
          </a:xfrm>
          <a:prstGeom prst="rect">
            <a:avLst/>
          </a:prstGeom>
          <a:noFill/>
        </p:spPr>
        <p:txBody>
          <a:bodyPr wrap="square" rtlCol="0">
            <a:spAutoFit/>
          </a:bodyPr>
          <a:lstStyle/>
          <a:p>
            <a:pPr algn="ctr"/>
            <a:r>
              <a:rPr lang="en-US" sz="4000" dirty="0"/>
              <a:t>FAMILY PRAYER</a:t>
            </a:r>
            <a:endParaRPr lang="es-MX" sz="4000" b="1" dirty="0"/>
          </a:p>
        </p:txBody>
      </p:sp>
      <p:sp>
        <p:nvSpPr>
          <p:cNvPr id="2" name="TextBox 1"/>
          <p:cNvSpPr txBox="1"/>
          <p:nvPr/>
        </p:nvSpPr>
        <p:spPr>
          <a:xfrm>
            <a:off x="0" y="1142220"/>
            <a:ext cx="12150970" cy="6463308"/>
          </a:xfrm>
          <a:prstGeom prst="rect">
            <a:avLst/>
          </a:prstGeom>
          <a:noFill/>
        </p:spPr>
        <p:txBody>
          <a:bodyPr wrap="square" rtlCol="0">
            <a:spAutoFit/>
          </a:bodyPr>
          <a:lstStyle/>
          <a:p>
            <a:pPr algn="ctr"/>
            <a:r>
              <a:rPr lang="en-US" dirty="0">
                <a:solidFill>
                  <a:schemeClr val="tx2"/>
                </a:solidFill>
              </a:rPr>
              <a:t>1.Parent lights candle.  2. Family members share their special intentions for which they want to pray. </a:t>
            </a:r>
          </a:p>
          <a:p>
            <a:pPr algn="ctr"/>
            <a:r>
              <a:rPr lang="en-US" dirty="0">
                <a:solidFill>
                  <a:schemeClr val="tx2"/>
                </a:solidFill>
              </a:rPr>
              <a:t>3. Families pray, </a:t>
            </a:r>
            <a:r>
              <a:rPr lang="en-US" i="1" dirty="0">
                <a:solidFill>
                  <a:schemeClr val="tx2"/>
                </a:solidFill>
              </a:rPr>
              <a:t>The Holy Family: Building the Domestic Church Prayer </a:t>
            </a:r>
            <a:r>
              <a:rPr lang="en-US" dirty="0">
                <a:solidFill>
                  <a:schemeClr val="tx2"/>
                </a:solidFill>
              </a:rPr>
              <a:t>below.</a:t>
            </a:r>
          </a:p>
          <a:p>
            <a:pPr algn="ctr"/>
            <a:r>
              <a:rPr lang="en-US" dirty="0">
                <a:solidFill>
                  <a:schemeClr val="tx2"/>
                </a:solidFill>
              </a:rPr>
              <a:t> 4. Families take their candles home and place them on their home altars to be used for family prayer!</a:t>
            </a:r>
          </a:p>
          <a:p>
            <a:endParaRPr lang="en-US" sz="2000" b="1" i="1" dirty="0"/>
          </a:p>
          <a:p>
            <a:pPr algn="ctr"/>
            <a:r>
              <a:rPr lang="en-US" sz="2200" b="1" dirty="0"/>
              <a:t>Heavenly Father, </a:t>
            </a:r>
          </a:p>
          <a:p>
            <a:pPr algn="ctr"/>
            <a:r>
              <a:rPr lang="en-US" sz="2200" b="1" dirty="0"/>
              <a:t>Thank you for the gift of our family! </a:t>
            </a:r>
          </a:p>
          <a:p>
            <a:pPr algn="ctr"/>
            <a:r>
              <a:rPr lang="en-US" sz="2200" b="1" dirty="0"/>
              <a:t>Enlighten our hearts and minds that we may live more fully this vocation to love. </a:t>
            </a:r>
          </a:p>
          <a:p>
            <a:pPr algn="ctr"/>
            <a:r>
              <a:rPr lang="en-US" sz="2200" b="1" dirty="0"/>
              <a:t>In our daily life and work, may we reflect the self-giving love which You, O Father, eternally show with </a:t>
            </a:r>
          </a:p>
          <a:p>
            <a:pPr algn="ctr"/>
            <a:r>
              <a:rPr lang="en-US" sz="2200" b="1" dirty="0"/>
              <a:t>Your Son and the Holy Spirit. </a:t>
            </a:r>
          </a:p>
          <a:p>
            <a:pPr algn="ctr"/>
            <a:r>
              <a:rPr lang="en-US" sz="2200" b="1" dirty="0"/>
              <a:t>Let your love be evident in the peace that reigns in our home and in the faith we profess and live. </a:t>
            </a:r>
          </a:p>
          <a:p>
            <a:pPr algn="ctr"/>
            <a:r>
              <a:rPr lang="en-US" sz="2200" b="1" dirty="0"/>
              <a:t>May our family always be a place of generosity, understanding, forgiveness and joy. </a:t>
            </a:r>
          </a:p>
          <a:p>
            <a:pPr algn="ctr"/>
            <a:r>
              <a:rPr lang="en-US" sz="2200" b="1" dirty="0"/>
              <a:t>Kindly give us the wisdom and courage to be witnesses to Your eternal design for the family; </a:t>
            </a:r>
          </a:p>
          <a:p>
            <a:pPr algn="ctr"/>
            <a:r>
              <a:rPr lang="en-US" sz="2200" b="1" dirty="0"/>
              <a:t>and grant that the Holy Family of Nazareth may always guide our path to holiness as a family. </a:t>
            </a:r>
          </a:p>
          <a:p>
            <a:pPr algn="ctr"/>
            <a:r>
              <a:rPr lang="en-US" sz="2200" b="1" dirty="0"/>
              <a:t>We ask this through our Lord Jesus Christ, your Son, who lives and reigns with You </a:t>
            </a:r>
          </a:p>
          <a:p>
            <a:pPr algn="ctr"/>
            <a:r>
              <a:rPr lang="en-US" sz="2200" b="1" dirty="0"/>
              <a:t>in the unity of the Holy Spirit, God forever and ever.  Amen.   Hail Mary, …</a:t>
            </a:r>
            <a:r>
              <a:rPr lang="en-US" sz="2100" b="1" dirty="0"/>
              <a:t> </a:t>
            </a:r>
          </a:p>
          <a:p>
            <a:pPr algn="ctr"/>
            <a:endParaRPr lang="en-US" i="1" dirty="0"/>
          </a:p>
          <a:p>
            <a:pPr algn="ctr"/>
            <a:r>
              <a:rPr lang="en-US" i="1" dirty="0">
                <a:solidFill>
                  <a:schemeClr val="tx2"/>
                </a:solidFill>
              </a:rPr>
              <a:t>(adapted from Knights of Columbus Family Prayer)</a:t>
            </a:r>
          </a:p>
          <a:p>
            <a:pPr algn="ctr"/>
            <a:endParaRPr lang="en-US" sz="2000" dirty="0"/>
          </a:p>
          <a:p>
            <a:endParaRPr lang="en-US" dirty="0"/>
          </a:p>
          <a:p>
            <a:r>
              <a:rPr lang="en-US" sz="2400" dirty="0"/>
              <a:t>  </a:t>
            </a:r>
            <a:endParaRPr lang="en-US" dirty="0"/>
          </a:p>
        </p:txBody>
      </p:sp>
    </p:spTree>
    <p:extLst>
      <p:ext uri="{BB962C8B-B14F-4D97-AF65-F5344CB8AC3E}">
        <p14:creationId xmlns:p14="http://schemas.microsoft.com/office/powerpoint/2010/main" val="1149951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2354580" y="154541"/>
            <a:ext cx="7482840" cy="769441"/>
          </a:xfrm>
          <a:prstGeom prst="rect">
            <a:avLst/>
          </a:prstGeom>
          <a:noFill/>
        </p:spPr>
        <p:txBody>
          <a:bodyPr wrap="square" rtlCol="0">
            <a:spAutoFit/>
          </a:bodyPr>
          <a:lstStyle/>
          <a:p>
            <a:pPr algn="ctr"/>
            <a:r>
              <a:rPr lang="en-US" sz="4400" b="1" dirty="0"/>
              <a:t>Your FAMILY At-Home MISSION</a:t>
            </a:r>
          </a:p>
        </p:txBody>
      </p:sp>
      <p:sp>
        <p:nvSpPr>
          <p:cNvPr id="4" name="TextBox 3"/>
          <p:cNvSpPr txBox="1"/>
          <p:nvPr/>
        </p:nvSpPr>
        <p:spPr>
          <a:xfrm>
            <a:off x="0" y="1078523"/>
            <a:ext cx="8859914" cy="5786199"/>
          </a:xfrm>
          <a:prstGeom prst="rect">
            <a:avLst/>
          </a:prstGeom>
          <a:noFill/>
        </p:spPr>
        <p:txBody>
          <a:bodyPr wrap="square" rtlCol="0">
            <a:spAutoFit/>
          </a:bodyPr>
          <a:lstStyle/>
          <a:p>
            <a:pPr algn="ctr"/>
            <a:endParaRPr lang="en-US" sz="2800" dirty="0"/>
          </a:p>
          <a:p>
            <a:pPr marL="400050" lvl="0" indent="-400050">
              <a:buFont typeface="+mj-lt"/>
              <a:buAutoNum type="romanUcPeriod"/>
            </a:pPr>
            <a:r>
              <a:rPr lang="en-US" sz="2400" dirty="0"/>
              <a:t>Watch the videos about the sacraments. </a:t>
            </a:r>
          </a:p>
          <a:p>
            <a:pPr marL="400050" lvl="0" indent="-400050">
              <a:buFont typeface="+mj-lt"/>
              <a:buAutoNum type="romanUcPeriod"/>
            </a:pPr>
            <a:endParaRPr lang="en-US" dirty="0"/>
          </a:p>
          <a:p>
            <a:pPr marL="400050" lvl="0" indent="-400050">
              <a:buFont typeface="+mj-lt"/>
              <a:buAutoNum type="romanUcPeriod"/>
            </a:pPr>
            <a:r>
              <a:rPr lang="en-US" sz="2400" dirty="0"/>
              <a:t>Reach out to a grandparent(s) or senior adult(s) in your family/ community and ask them: </a:t>
            </a:r>
          </a:p>
          <a:p>
            <a:pPr lvl="1"/>
            <a:r>
              <a:rPr lang="en-US" sz="2400" dirty="0"/>
              <a:t>	</a:t>
            </a:r>
            <a:r>
              <a:rPr lang="en-US" sz="2400" i="1" dirty="0"/>
              <a:t>Which sacrament do you remember the best and why? </a:t>
            </a:r>
          </a:p>
          <a:p>
            <a:pPr lvl="0"/>
            <a:r>
              <a:rPr lang="en-US" sz="2400" i="1" dirty="0"/>
              <a:t>       	Which sacrament were you the most excited about receiving 	and why? </a:t>
            </a:r>
          </a:p>
          <a:p>
            <a:pPr lvl="0"/>
            <a:r>
              <a:rPr lang="en-US" sz="2400" i="1" dirty="0"/>
              <a:t>	Which sacrament has helped you the most and why? </a:t>
            </a:r>
          </a:p>
          <a:p>
            <a:pPr marL="400050" lvl="0" indent="-400050">
              <a:buFont typeface="+mj-lt"/>
              <a:buAutoNum type="romanUcPeriod"/>
            </a:pPr>
            <a:endParaRPr lang="en-US" dirty="0"/>
          </a:p>
          <a:p>
            <a:pPr lvl="0"/>
            <a:r>
              <a:rPr lang="en-US" sz="2400" dirty="0"/>
              <a:t>III. Your family is called to be the Domestic Church and to be holy! 	Enjoy making Holy Halo Treats together! </a:t>
            </a:r>
          </a:p>
          <a:p>
            <a:pPr marL="400050" lvl="0" indent="-400050">
              <a:buFont typeface="+mj-lt"/>
              <a:buAutoNum type="romanUcPeriod"/>
            </a:pPr>
            <a:endParaRPr lang="en-US" dirty="0"/>
          </a:p>
          <a:p>
            <a:pPr lvl="0"/>
            <a:r>
              <a:rPr lang="en-US" sz="2400" dirty="0"/>
              <a:t>IV. Place your blessed votive candle on your home altar/prayer space,  	and as a family, pray a decade of the Rosary in honor of </a:t>
            </a:r>
          </a:p>
          <a:p>
            <a:pPr lvl="0"/>
            <a:r>
              <a:rPr lang="en-US" sz="2400" dirty="0"/>
              <a:t>	Mary’s 	birthday during the month of September!</a:t>
            </a:r>
            <a:endParaRPr lang="en-US" dirty="0"/>
          </a:p>
        </p:txBody>
      </p:sp>
      <p:pic>
        <p:nvPicPr>
          <p:cNvPr id="5" name="Picture 4" descr="Wooden Rosary Wood - Free photo on Pixabay"/>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38045">
            <a:off x="8942970" y="1241095"/>
            <a:ext cx="3089429" cy="5477848"/>
          </a:xfrm>
          <a:prstGeom prst="rect">
            <a:avLst/>
          </a:prstGeom>
        </p:spPr>
      </p:pic>
    </p:spTree>
    <p:extLst>
      <p:ext uri="{BB962C8B-B14F-4D97-AF65-F5344CB8AC3E}">
        <p14:creationId xmlns:p14="http://schemas.microsoft.com/office/powerpoint/2010/main" val="970123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ry, Mother of God | Actually, she's the mother of Jesus, b… | Flick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96278"/>
            <a:ext cx="12192000" cy="5779477"/>
          </a:xfrm>
          <a:prstGeom prst="rect">
            <a:avLst/>
          </a:prstGeom>
        </p:spPr>
      </p:pic>
      <p:sp>
        <p:nvSpPr>
          <p:cNvPr id="3" name="TextBox 2"/>
          <p:cNvSpPr txBox="1"/>
          <p:nvPr/>
        </p:nvSpPr>
        <p:spPr>
          <a:xfrm>
            <a:off x="825623" y="2166151"/>
            <a:ext cx="4527612" cy="3785652"/>
          </a:xfrm>
          <a:prstGeom prst="rect">
            <a:avLst/>
          </a:prstGeom>
          <a:solidFill>
            <a:schemeClr val="tx2">
              <a:lumMod val="60000"/>
              <a:lumOff val="40000"/>
            </a:schemeClr>
          </a:solidFill>
          <a:ln w="57150">
            <a:solidFill>
              <a:schemeClr val="tx1"/>
            </a:solidFill>
          </a:ln>
        </p:spPr>
        <p:txBody>
          <a:bodyPr wrap="square" rtlCol="0">
            <a:spAutoFit/>
          </a:bodyPr>
          <a:lstStyle/>
          <a:p>
            <a:pPr algn="ctr"/>
            <a:r>
              <a:rPr lang="en-US" sz="2400" dirty="0"/>
              <a:t>The Feast of the </a:t>
            </a:r>
          </a:p>
          <a:p>
            <a:pPr algn="ctr"/>
            <a:r>
              <a:rPr lang="en-US" sz="2400" dirty="0"/>
              <a:t>Nativity of the Blessed Virgin Mary </a:t>
            </a:r>
          </a:p>
          <a:p>
            <a:pPr algn="ctr"/>
            <a:r>
              <a:rPr lang="en-US" sz="2400" dirty="0"/>
              <a:t>is celebrated </a:t>
            </a:r>
          </a:p>
          <a:p>
            <a:pPr algn="ctr"/>
            <a:r>
              <a:rPr lang="en-US" sz="2400" dirty="0"/>
              <a:t>each year on the eighth of September. </a:t>
            </a:r>
          </a:p>
          <a:p>
            <a:pPr algn="ctr"/>
            <a:endParaRPr lang="en-US" sz="2400" dirty="0"/>
          </a:p>
          <a:p>
            <a:pPr algn="ctr"/>
            <a:r>
              <a:rPr lang="en-US" sz="2400" dirty="0"/>
              <a:t>Today we are going to celebrate both our Mother Mary’s birthday,</a:t>
            </a:r>
          </a:p>
          <a:p>
            <a:pPr algn="ctr"/>
            <a:r>
              <a:rPr lang="en-US" sz="2400" dirty="0"/>
              <a:t>and the beginning of our </a:t>
            </a:r>
          </a:p>
          <a:p>
            <a:pPr algn="ctr"/>
            <a:r>
              <a:rPr lang="en-US" sz="2400" dirty="0"/>
              <a:t>Families Forming Disciples Year!!!</a:t>
            </a:r>
          </a:p>
        </p:txBody>
      </p:sp>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2354580" y="154541"/>
            <a:ext cx="7482840" cy="769441"/>
          </a:xfrm>
          <a:prstGeom prst="rect">
            <a:avLst/>
          </a:prstGeom>
          <a:noFill/>
        </p:spPr>
        <p:txBody>
          <a:bodyPr wrap="square" rtlCol="0">
            <a:spAutoFit/>
          </a:bodyPr>
          <a:lstStyle/>
          <a:p>
            <a:pPr algn="ctr"/>
            <a:r>
              <a:rPr lang="en-US" sz="4400" b="1" dirty="0"/>
              <a:t>CLOSING CELEBRATION</a:t>
            </a:r>
          </a:p>
        </p:txBody>
      </p:sp>
    </p:spTree>
    <p:extLst>
      <p:ext uri="{BB962C8B-B14F-4D97-AF65-F5344CB8AC3E}">
        <p14:creationId xmlns:p14="http://schemas.microsoft.com/office/powerpoint/2010/main" val="388256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Bible Love Christ God Jesus Prayer Christianity HQ PNG Image ..."/>
          <p:cNvPicPr>
            <a:picLocks noChangeAspect="1"/>
          </p:cNvPicPr>
          <p:nvPr/>
        </p:nvPicPr>
        <p:blipFill rotWithShape="1">
          <a:blip r:embed="rId2" cstate="print">
            <a:extLst>
              <a:ext uri="{28A0092B-C50C-407E-A947-70E740481C1C}">
                <a14:useLocalDpi xmlns:a14="http://schemas.microsoft.com/office/drawing/2010/main"/>
              </a:ext>
            </a:extLst>
          </a:blip>
          <a:srcRect r="24130"/>
          <a:stretch/>
        </p:blipFill>
        <p:spPr>
          <a:xfrm>
            <a:off x="5931878" y="1306243"/>
            <a:ext cx="6260122" cy="5319023"/>
          </a:xfrm>
          <a:prstGeom prst="rect">
            <a:avLst/>
          </a:prstGeom>
        </p:spPr>
      </p:pic>
      <p:sp>
        <p:nvSpPr>
          <p:cNvPr id="3" name="Rectangle 2"/>
          <p:cNvSpPr/>
          <p:nvPr/>
        </p:nvSpPr>
        <p:spPr>
          <a:xfrm>
            <a:off x="213064" y="1306243"/>
            <a:ext cx="6027938" cy="5293757"/>
          </a:xfrm>
          <a:prstGeom prst="rect">
            <a:avLst/>
          </a:prstGeom>
        </p:spPr>
        <p:txBody>
          <a:bodyPr wrap="square">
            <a:spAutoFit/>
          </a:bodyPr>
          <a:lstStyle/>
          <a:p>
            <a:r>
              <a:rPr lang="en-US" sz="2600" dirty="0"/>
              <a:t>Lord Jesus Christ, we entrust our family to You and ask for Your blessing and protection. </a:t>
            </a:r>
          </a:p>
          <a:p>
            <a:endParaRPr lang="en-US" sz="2600" dirty="0"/>
          </a:p>
          <a:p>
            <a:r>
              <a:rPr lang="en-US" sz="2600" dirty="0"/>
              <a:t>We love You Lord Jesus with all our hearts, and we ask that You help our family to become more like the Holy Family.</a:t>
            </a:r>
          </a:p>
          <a:p>
            <a:endParaRPr lang="en-US" sz="2600" dirty="0"/>
          </a:p>
          <a:p>
            <a:r>
              <a:rPr lang="en-US" sz="2600" dirty="0"/>
              <a:t>Help us to be kind, loving, and patient with one another.</a:t>
            </a:r>
          </a:p>
          <a:p>
            <a:endParaRPr lang="en-US" sz="2600" dirty="0"/>
          </a:p>
          <a:p>
            <a:r>
              <a:rPr lang="en-US" sz="2600" dirty="0"/>
              <a:t>Give us all the grace we need to become saints and Your faithful disciples. Amen.</a:t>
            </a:r>
          </a:p>
        </p:txBody>
      </p:sp>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p:cNvSpPr txBox="1">
            <a:spLocks/>
          </p:cNvSpPr>
          <p:nvPr/>
        </p:nvSpPr>
        <p:spPr>
          <a:xfrm>
            <a:off x="2783497" y="40298"/>
            <a:ext cx="6537082" cy="149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cap="all" baseline="30000" dirty="0">
                <a:latin typeface="Antenna Black" panose="02000505000000020004" pitchFamily="2" charset="0"/>
              </a:rPr>
              <a:t>Opening Prayer</a:t>
            </a:r>
            <a:endParaRPr lang="en-US" cap="all" baseline="30000" dirty="0">
              <a:latin typeface="Antenna Black" panose="02000505000000020004" pitchFamily="2" charset="0"/>
            </a:endParaRPr>
          </a:p>
        </p:txBody>
      </p:sp>
    </p:spTree>
    <p:extLst>
      <p:ext uri="{BB962C8B-B14F-4D97-AF65-F5344CB8AC3E}">
        <p14:creationId xmlns:p14="http://schemas.microsoft.com/office/powerpoint/2010/main" val="425599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282586" y="117062"/>
            <a:ext cx="3626828" cy="1498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cap="all" baseline="30000" dirty="0">
                <a:latin typeface="Antenna Black" panose="02000505000000020004" pitchFamily="2" charset="0"/>
              </a:rPr>
              <a:t>Ice Breaker</a:t>
            </a:r>
            <a:endParaRPr lang="en-US" sz="4800" cap="all" baseline="30000" dirty="0">
              <a:latin typeface="Antenna Black" panose="02000505000000020004" pitchFamily="2" charset="0"/>
            </a:endParaRPr>
          </a:p>
        </p:txBody>
      </p:sp>
      <p:sp>
        <p:nvSpPr>
          <p:cNvPr id="7" name="TextBox 6"/>
          <p:cNvSpPr txBox="1"/>
          <p:nvPr/>
        </p:nvSpPr>
        <p:spPr>
          <a:xfrm>
            <a:off x="630314" y="1358283"/>
            <a:ext cx="7696939" cy="3662541"/>
          </a:xfrm>
          <a:prstGeom prst="rect">
            <a:avLst/>
          </a:prstGeom>
          <a:noFill/>
        </p:spPr>
        <p:txBody>
          <a:bodyPr wrap="square" rtlCol="0">
            <a:spAutoFit/>
          </a:bodyPr>
          <a:lstStyle/>
          <a:p>
            <a:pPr algn="ctr"/>
            <a:endParaRPr lang="en-US" sz="4000" dirty="0"/>
          </a:p>
          <a:p>
            <a:pPr algn="ctr"/>
            <a:r>
              <a:rPr lang="en-US" sz="4800" dirty="0">
                <a:solidFill>
                  <a:srgbClr val="FF0000"/>
                </a:solidFill>
              </a:rPr>
              <a:t>Please introduce yourselves </a:t>
            </a:r>
          </a:p>
          <a:p>
            <a:pPr algn="ctr"/>
            <a:r>
              <a:rPr lang="en-US" sz="4800" dirty="0">
                <a:solidFill>
                  <a:srgbClr val="FF0000"/>
                </a:solidFill>
              </a:rPr>
              <a:t> and state your </a:t>
            </a:r>
          </a:p>
          <a:p>
            <a:pPr algn="ctr"/>
            <a:r>
              <a:rPr lang="en-US" sz="4800" i="1" dirty="0">
                <a:solidFill>
                  <a:srgbClr val="FF0000"/>
                </a:solidFill>
              </a:rPr>
              <a:t>favorite </a:t>
            </a:r>
          </a:p>
          <a:p>
            <a:pPr algn="ctr"/>
            <a:r>
              <a:rPr lang="en-US" sz="4800" dirty="0">
                <a:solidFill>
                  <a:srgbClr val="FF0000"/>
                </a:solidFill>
              </a:rPr>
              <a:t>color, candy, or dessert!</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3067" y="1278384"/>
            <a:ext cx="3542192" cy="5362113"/>
          </a:xfrm>
          <a:prstGeom prst="rect">
            <a:avLst/>
          </a:prstGeom>
        </p:spPr>
      </p:pic>
    </p:spTree>
    <p:extLst>
      <p:ext uri="{BB962C8B-B14F-4D97-AF65-F5344CB8AC3E}">
        <p14:creationId xmlns:p14="http://schemas.microsoft.com/office/powerpoint/2010/main" val="2230588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95940"/>
            <a:ext cx="12192000" cy="5778685"/>
          </a:xfrm>
          <a:prstGeom prst="rect">
            <a:avLst/>
          </a:prstGeom>
        </p:spPr>
      </p:pic>
      <p:sp>
        <p:nvSpPr>
          <p:cNvPr id="5" name="Rectangle 4"/>
          <p:cNvSpPr/>
          <p:nvPr/>
        </p:nvSpPr>
        <p:spPr>
          <a:xfrm>
            <a:off x="0" y="-17417"/>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4874318" y="154541"/>
            <a:ext cx="2704651" cy="769441"/>
          </a:xfrm>
          <a:prstGeom prst="rect">
            <a:avLst/>
          </a:prstGeom>
          <a:noFill/>
        </p:spPr>
        <p:txBody>
          <a:bodyPr wrap="none" rtlCol="0">
            <a:spAutoFit/>
          </a:bodyPr>
          <a:lstStyle/>
          <a:p>
            <a:r>
              <a:rPr lang="en-US" sz="4400" dirty="0"/>
              <a:t> </a:t>
            </a:r>
            <a:r>
              <a:rPr lang="en-US" sz="4400" b="1" dirty="0"/>
              <a:t>Question?</a:t>
            </a:r>
            <a:endParaRPr lang="es-MX" sz="4400" b="1" dirty="0"/>
          </a:p>
        </p:txBody>
      </p:sp>
      <p:sp>
        <p:nvSpPr>
          <p:cNvPr id="2" name="TextBox 1"/>
          <p:cNvSpPr txBox="1"/>
          <p:nvPr/>
        </p:nvSpPr>
        <p:spPr>
          <a:xfrm>
            <a:off x="3682042" y="1444700"/>
            <a:ext cx="4827915" cy="1323439"/>
          </a:xfrm>
          <a:prstGeom prst="rect">
            <a:avLst/>
          </a:prstGeom>
          <a:noFill/>
        </p:spPr>
        <p:txBody>
          <a:bodyPr wrap="square" rtlCol="0">
            <a:spAutoFit/>
          </a:bodyPr>
          <a:lstStyle/>
          <a:p>
            <a:pPr algn="ctr"/>
            <a:r>
              <a:rPr lang="en-US" sz="4000" dirty="0">
                <a:latin typeface="Avenir Next Demi Bold" panose="020B0703020202020204" pitchFamily="34" charset="0"/>
              </a:rPr>
              <a:t>What is the first part of the Bible called?</a:t>
            </a:r>
            <a:endParaRPr lang="en-US" sz="4000" dirty="0">
              <a:solidFill>
                <a:schemeClr val="bg1"/>
              </a:solidFill>
            </a:endParaRPr>
          </a:p>
        </p:txBody>
      </p:sp>
    </p:spTree>
    <p:extLst>
      <p:ext uri="{BB962C8B-B14F-4D97-AF65-F5344CB8AC3E}">
        <p14:creationId xmlns:p14="http://schemas.microsoft.com/office/powerpoint/2010/main" val="4016339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15002" y="2867487"/>
            <a:ext cx="4776997" cy="4203623"/>
          </a:xfrm>
          <a:prstGeom prst="rect">
            <a:avLst/>
          </a:prstGeom>
        </p:spPr>
      </p:pic>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0" y="1078523"/>
            <a:ext cx="12192000" cy="5632311"/>
          </a:xfrm>
          <a:prstGeom prst="rect">
            <a:avLst/>
          </a:prstGeom>
          <a:noFill/>
        </p:spPr>
        <p:txBody>
          <a:bodyPr wrap="square" rtlCol="0">
            <a:spAutoFit/>
          </a:bodyPr>
          <a:lstStyle/>
          <a:p>
            <a:pPr algn="ctr"/>
            <a:r>
              <a:rPr lang="en-US" sz="3600" dirty="0">
                <a:solidFill>
                  <a:srgbClr val="C00000"/>
                </a:solidFill>
              </a:rPr>
              <a:t>It is truly a blessing to welcome you to another year of </a:t>
            </a:r>
          </a:p>
          <a:p>
            <a:pPr algn="ctr"/>
            <a:r>
              <a:rPr lang="en-US" sz="3600" dirty="0">
                <a:solidFill>
                  <a:srgbClr val="C00000"/>
                </a:solidFill>
              </a:rPr>
              <a:t>Families Forming Disciples! </a:t>
            </a:r>
          </a:p>
          <a:p>
            <a:endParaRPr lang="en-US" sz="3600" dirty="0">
              <a:solidFill>
                <a:srgbClr val="C00000"/>
              </a:solidFill>
            </a:endParaRPr>
          </a:p>
          <a:p>
            <a:r>
              <a:rPr lang="en-US" sz="3600" dirty="0">
                <a:solidFill>
                  <a:srgbClr val="C00000"/>
                </a:solidFill>
              </a:rPr>
              <a:t>Our hope is that you are journeying together as a family, growing closer to God and to each other. </a:t>
            </a:r>
          </a:p>
          <a:p>
            <a:endParaRPr lang="en-US" sz="3600" dirty="0">
              <a:solidFill>
                <a:srgbClr val="C00000"/>
              </a:solidFill>
            </a:endParaRPr>
          </a:p>
          <a:p>
            <a:r>
              <a:rPr lang="en-US" sz="3600" dirty="0">
                <a:solidFill>
                  <a:srgbClr val="C00000"/>
                </a:solidFill>
              </a:rPr>
              <a:t>God loves you and longs to live as part </a:t>
            </a:r>
          </a:p>
          <a:p>
            <a:r>
              <a:rPr lang="en-US" sz="3600" dirty="0">
                <a:solidFill>
                  <a:srgbClr val="C00000"/>
                </a:solidFill>
              </a:rPr>
              <a:t>of your family. </a:t>
            </a:r>
          </a:p>
          <a:p>
            <a:endParaRPr lang="en-US" sz="3600" dirty="0">
              <a:solidFill>
                <a:srgbClr val="C00000"/>
              </a:solidFill>
            </a:endParaRPr>
          </a:p>
          <a:p>
            <a:r>
              <a:rPr lang="en-US" sz="3600" dirty="0">
                <a:solidFill>
                  <a:srgbClr val="C00000"/>
                </a:solidFill>
              </a:rPr>
              <a:t>He calls you to be a Domestic Church!</a:t>
            </a:r>
          </a:p>
        </p:txBody>
      </p:sp>
    </p:spTree>
    <p:extLst>
      <p:ext uri="{BB962C8B-B14F-4D97-AF65-F5344CB8AC3E}">
        <p14:creationId xmlns:p14="http://schemas.microsoft.com/office/powerpoint/2010/main" val="1565142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60x1440px | free download | HD wallpaper: Vatican City, Rome, Italy ..."/>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731"/>
            <a:ext cx="12458142" cy="7016261"/>
          </a:xfrm>
          <a:prstGeom prst="rect">
            <a:avLst/>
          </a:prstGeom>
        </p:spPr>
      </p:pic>
      <p:sp>
        <p:nvSpPr>
          <p:cNvPr id="7" name="TextBox 6"/>
          <p:cNvSpPr txBox="1"/>
          <p:nvPr/>
        </p:nvSpPr>
        <p:spPr>
          <a:xfrm>
            <a:off x="2423362" y="127745"/>
            <a:ext cx="7626285" cy="1862048"/>
          </a:xfrm>
          <a:prstGeom prst="rect">
            <a:avLst/>
          </a:prstGeom>
          <a:noFill/>
        </p:spPr>
        <p:txBody>
          <a:bodyPr wrap="square" rtlCol="0">
            <a:spAutoFit/>
          </a:bodyPr>
          <a:lstStyle/>
          <a:p>
            <a:pPr algn="ctr"/>
            <a:r>
              <a:rPr lang="en-US" sz="11500" dirty="0">
                <a:latin typeface="Bebas Neue Book" panose="00000500000000000000" pitchFamily="50" charset="0"/>
              </a:rPr>
              <a:t>CATHOLIC</a:t>
            </a:r>
            <a:endParaRPr lang="en-US" sz="8000" dirty="0">
              <a:latin typeface="Bebas Neue Book" panose="00000500000000000000" pitchFamily="50" charset="0"/>
            </a:endParaRPr>
          </a:p>
        </p:txBody>
      </p:sp>
    </p:spTree>
    <p:extLst>
      <p:ext uri="{BB962C8B-B14F-4D97-AF65-F5344CB8AC3E}">
        <p14:creationId xmlns:p14="http://schemas.microsoft.com/office/powerpoint/2010/main" val="661144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ith for a Fragile Planet: Love God, Love God's Creatio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9790" y="0"/>
            <a:ext cx="13053144" cy="6858000"/>
          </a:xfrm>
          <a:prstGeom prst="rect">
            <a:avLst/>
          </a:prstGeom>
        </p:spPr>
      </p:pic>
      <p:sp>
        <p:nvSpPr>
          <p:cNvPr id="7" name="TextBox 6"/>
          <p:cNvSpPr txBox="1"/>
          <p:nvPr/>
        </p:nvSpPr>
        <p:spPr>
          <a:xfrm>
            <a:off x="1882655" y="303591"/>
            <a:ext cx="8707700" cy="1862048"/>
          </a:xfrm>
          <a:prstGeom prst="rect">
            <a:avLst/>
          </a:prstGeom>
          <a:noFill/>
        </p:spPr>
        <p:txBody>
          <a:bodyPr wrap="square" rtlCol="0">
            <a:spAutoFit/>
          </a:bodyPr>
          <a:lstStyle/>
          <a:p>
            <a:pPr algn="ctr"/>
            <a:r>
              <a:rPr lang="en-US" sz="11500" dirty="0">
                <a:solidFill>
                  <a:schemeClr val="bg1"/>
                </a:solidFill>
                <a:latin typeface="Bebas Neue Book" panose="00000500000000000000" pitchFamily="50" charset="0"/>
              </a:rPr>
              <a:t>UNIVERSAL</a:t>
            </a:r>
            <a:endParaRPr lang="en-US" sz="8000" dirty="0">
              <a:solidFill>
                <a:schemeClr val="bg1"/>
              </a:solidFill>
              <a:latin typeface="Bebas Neue Book" panose="00000500000000000000" pitchFamily="50" charset="0"/>
            </a:endParaRPr>
          </a:p>
        </p:txBody>
      </p:sp>
    </p:spTree>
    <p:extLst>
      <p:ext uri="{BB962C8B-B14F-4D97-AF65-F5344CB8AC3E}">
        <p14:creationId xmlns:p14="http://schemas.microsoft.com/office/powerpoint/2010/main" val="3175544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ithparent: Parenting: What Parents Do"/>
          <p:cNvPicPr>
            <a:picLocks noChangeAspect="1"/>
          </p:cNvPicPr>
          <p:nvPr/>
        </p:nvPicPr>
        <p:blipFill rotWithShape="1">
          <a:blip r:embed="rId2" cstate="screen">
            <a:extLst>
              <a:ext uri="{28A0092B-C50C-407E-A947-70E740481C1C}">
                <a14:useLocalDpi xmlns:a14="http://schemas.microsoft.com/office/drawing/2010/main"/>
              </a:ext>
            </a:extLst>
          </a:blip>
          <a:srcRect b="13240"/>
          <a:stretch/>
        </p:blipFill>
        <p:spPr>
          <a:xfrm>
            <a:off x="0" y="-1"/>
            <a:ext cx="12192000" cy="6875585"/>
          </a:xfrm>
          <a:prstGeom prst="rect">
            <a:avLst/>
          </a:prstGeom>
        </p:spPr>
      </p:pic>
      <p:sp>
        <p:nvSpPr>
          <p:cNvPr id="7" name="TextBox 6"/>
          <p:cNvSpPr txBox="1"/>
          <p:nvPr/>
        </p:nvSpPr>
        <p:spPr>
          <a:xfrm>
            <a:off x="2423362" y="127745"/>
            <a:ext cx="7626285" cy="1862048"/>
          </a:xfrm>
          <a:prstGeom prst="rect">
            <a:avLst/>
          </a:prstGeom>
          <a:noFill/>
        </p:spPr>
        <p:txBody>
          <a:bodyPr wrap="square" rtlCol="0">
            <a:spAutoFit/>
          </a:bodyPr>
          <a:lstStyle/>
          <a:p>
            <a:pPr algn="ctr"/>
            <a:r>
              <a:rPr lang="en-US" sz="11500" dirty="0">
                <a:solidFill>
                  <a:schemeClr val="bg1"/>
                </a:solidFill>
                <a:effectLst>
                  <a:outerShdw blurRad="38100" dist="38100" dir="2700000" algn="tl">
                    <a:srgbClr val="000000">
                      <a:alpha val="43137"/>
                    </a:srgbClr>
                  </a:outerShdw>
                </a:effectLst>
                <a:latin typeface="Bebas Neue Book" panose="00000500000000000000" pitchFamily="50" charset="0"/>
              </a:rPr>
              <a:t>DOMESTIC</a:t>
            </a:r>
            <a:endParaRPr lang="en-US" sz="8000" dirty="0">
              <a:solidFill>
                <a:schemeClr val="bg1"/>
              </a:solidFill>
              <a:effectLst>
                <a:outerShdw blurRad="38100" dist="38100" dir="2700000" algn="tl">
                  <a:srgbClr val="000000">
                    <a:alpha val="43137"/>
                  </a:srgbClr>
                </a:outerShdw>
              </a:effectLst>
              <a:latin typeface="Bebas Neue Book" panose="00000500000000000000" pitchFamily="50" charset="0"/>
            </a:endParaRPr>
          </a:p>
        </p:txBody>
      </p:sp>
    </p:spTree>
    <p:extLst>
      <p:ext uri="{BB962C8B-B14F-4D97-AF65-F5344CB8AC3E}">
        <p14:creationId xmlns:p14="http://schemas.microsoft.com/office/powerpoint/2010/main" val="3707012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4aPfMzY1hs"/>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4" name="TextBox 3"/>
          <p:cNvSpPr txBox="1"/>
          <p:nvPr/>
        </p:nvSpPr>
        <p:spPr>
          <a:xfrm>
            <a:off x="2192215" y="6154616"/>
            <a:ext cx="7807570" cy="523220"/>
          </a:xfrm>
          <a:prstGeom prst="rect">
            <a:avLst/>
          </a:prstGeom>
          <a:noFill/>
        </p:spPr>
        <p:txBody>
          <a:bodyPr wrap="square" rtlCol="0">
            <a:spAutoFit/>
          </a:bodyPr>
          <a:lstStyle/>
          <a:p>
            <a:r>
              <a:rPr lang="en-US" sz="2800" u="sng" dirty="0">
                <a:hlinkClick r:id="rId4"/>
              </a:rPr>
              <a:t>https://www.youtube.com/watch?v=d4aPfMzY1hs</a:t>
            </a:r>
            <a:endParaRPr lang="en-US" sz="2800" dirty="0"/>
          </a:p>
        </p:txBody>
      </p:sp>
    </p:spTree>
    <p:extLst>
      <p:ext uri="{BB962C8B-B14F-4D97-AF65-F5344CB8AC3E}">
        <p14:creationId xmlns:p14="http://schemas.microsoft.com/office/powerpoint/2010/main" val="4285847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17979</TotalTime>
  <Words>716</Words>
  <Application>Microsoft Office PowerPoint</Application>
  <PresentationFormat>Widescreen</PresentationFormat>
  <Paragraphs>83</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Antenna Black</vt:lpstr>
      <vt:lpstr>Arial</vt:lpstr>
      <vt:lpstr>Avenir Next Demi Bold</vt:lpstr>
      <vt:lpstr>Bebas Neue Book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Oppermann</dc:creator>
  <cp:lastModifiedBy>Patrice Spirou</cp:lastModifiedBy>
  <cp:revision>108</cp:revision>
  <dcterms:created xsi:type="dcterms:W3CDTF">2021-11-19T16:04:10Z</dcterms:created>
  <dcterms:modified xsi:type="dcterms:W3CDTF">2023-07-20T19:49:58Z</dcterms:modified>
</cp:coreProperties>
</file>