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65" r:id="rId4"/>
    <p:sldId id="274" r:id="rId5"/>
    <p:sldId id="258" r:id="rId6"/>
    <p:sldId id="259" r:id="rId7"/>
    <p:sldId id="260" r:id="rId8"/>
    <p:sldId id="271" r:id="rId9"/>
    <p:sldId id="266" r:id="rId10"/>
    <p:sldId id="262"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F67"/>
    <a:srgbClr val="A16DAE"/>
    <a:srgbClr val="CDB4C3"/>
    <a:srgbClr val="F2E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5" d="100"/>
          <a:sy n="125"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6091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4840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3832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37187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002B5-5786-48D0-95F4-B054B4377C33}"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51455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002B5-5786-48D0-95F4-B054B4377C33}"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0065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002B5-5786-48D0-95F4-B054B4377C33}"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88132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002B5-5786-48D0-95F4-B054B4377C33}"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1985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002B5-5786-48D0-95F4-B054B4377C33}"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2751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561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5002B5-5786-48D0-95F4-B054B4377C33}"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92BE7-E67D-49F8-9B1A-CBACC7AA83B6}" type="slidenum">
              <a:rPr lang="en-US" smtClean="0"/>
              <a:t>‹#›</a:t>
            </a:fld>
            <a:endParaRPr lang="en-US"/>
          </a:p>
        </p:txBody>
      </p:sp>
    </p:spTree>
    <p:extLst>
      <p:ext uri="{BB962C8B-B14F-4D97-AF65-F5344CB8AC3E}">
        <p14:creationId xmlns:p14="http://schemas.microsoft.com/office/powerpoint/2010/main" val="259374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02B5-5786-48D0-95F4-B054B4377C33}" type="datetimeFigureOut">
              <a:rPr lang="en-US" smtClean="0"/>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92BE7-E67D-49F8-9B1A-CBACC7AA83B6}" type="slidenum">
              <a:rPr lang="en-US" smtClean="0"/>
              <a:t>‹#›</a:t>
            </a:fld>
            <a:endParaRPr lang="en-US"/>
          </a:p>
        </p:txBody>
      </p:sp>
    </p:spTree>
    <p:extLst>
      <p:ext uri="{BB962C8B-B14F-4D97-AF65-F5344CB8AC3E}">
        <p14:creationId xmlns:p14="http://schemas.microsoft.com/office/powerpoint/2010/main" val="22213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ynamiccatholic.com/best-advent-ever/advent-pray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ynamiccatholic.com/best-advent-ever/advent-prayer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youtu.be/bSt0dt7jMD8" TargetMode="External"/><Relationship Id="rId2" Type="http://schemas.openxmlformats.org/officeDocument/2006/relationships/slideLayout" Target="../slideLayouts/slideLayout2.xml"/><Relationship Id="rId1" Type="http://schemas.openxmlformats.org/officeDocument/2006/relationships/video" Target="https://www.youtube.com/embed/bSt0dt7jMD8" TargetMode="Externa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Ol8aGxCT1aA" TargetMode="External"/><Relationship Id="rId5" Type="http://schemas.openxmlformats.org/officeDocument/2006/relationships/image" Target="../media/image11.jpeg"/><Relationship Id="rId4" Type="http://schemas.openxmlformats.org/officeDocument/2006/relationships/hyperlink" Target="https://youtu.be/Ol8aGxCT1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0505"/>
          </a:xfrm>
          <a:prstGeom prst="rect">
            <a:avLst/>
          </a:prstGeom>
        </p:spPr>
      </p:pic>
      <p:sp>
        <p:nvSpPr>
          <p:cNvPr id="6" name="Rectangle 5"/>
          <p:cNvSpPr/>
          <p:nvPr/>
        </p:nvSpPr>
        <p:spPr>
          <a:xfrm>
            <a:off x="1523999" y="874395"/>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17071" y="1024232"/>
            <a:ext cx="9144000" cy="1108445"/>
          </a:xfrm>
          <a:ln>
            <a:noFill/>
          </a:ln>
        </p:spPr>
        <p:txBody>
          <a:bodyPr>
            <a:noAutofit/>
          </a:bodyPr>
          <a:lstStyle/>
          <a:p>
            <a:r>
              <a:rPr lang="en-US" sz="7200" b="1" baseline="30000" dirty="0">
                <a:solidFill>
                  <a:schemeClr val="bg1">
                    <a:lumMod val="95000"/>
                  </a:schemeClr>
                </a:solidFill>
              </a:rPr>
              <a:t>FAMILIAS FORMANDO DISCÍPULOS</a:t>
            </a:r>
            <a:endParaRPr lang="en-US" sz="7200" dirty="0">
              <a:solidFill>
                <a:schemeClr val="bg1">
                  <a:lumMod val="95000"/>
                </a:schemeClr>
              </a:solidFill>
            </a:endParaRPr>
          </a:p>
        </p:txBody>
      </p:sp>
      <p:sp>
        <p:nvSpPr>
          <p:cNvPr id="8" name="TextBox 7"/>
          <p:cNvSpPr txBox="1"/>
          <p:nvPr/>
        </p:nvSpPr>
        <p:spPr>
          <a:xfrm>
            <a:off x="3453422" y="2057460"/>
            <a:ext cx="5361354" cy="584775"/>
          </a:xfrm>
          <a:prstGeom prst="rect">
            <a:avLst/>
          </a:prstGeom>
          <a:noFill/>
        </p:spPr>
        <p:txBody>
          <a:bodyPr wrap="square" rtlCol="0">
            <a:spAutoFit/>
          </a:bodyPr>
          <a:lstStyle/>
          <a:p>
            <a:pPr algn="ctr"/>
            <a:r>
              <a:rPr lang="en-US" sz="4800" b="1" baseline="30000" dirty="0">
                <a:solidFill>
                  <a:schemeClr val="bg1">
                    <a:lumMod val="95000"/>
                  </a:schemeClr>
                </a:solidFill>
              </a:rPr>
              <a:t>LECCIÓN 4 - SEMANA 3</a:t>
            </a:r>
          </a:p>
        </p:txBody>
      </p:sp>
    </p:spTree>
    <p:extLst>
      <p:ext uri="{BB962C8B-B14F-4D97-AF65-F5344CB8AC3E}">
        <p14:creationId xmlns:p14="http://schemas.microsoft.com/office/powerpoint/2010/main" val="367396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1488831"/>
          </a:xfrm>
          <a:prstGeom prst="rect">
            <a:avLst/>
          </a:prstGeom>
          <a:solidFill>
            <a:schemeClr val="bg1">
              <a:lumMod val="6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198" y="1652100"/>
            <a:ext cx="10515600" cy="4718720"/>
          </a:xfrm>
        </p:spPr>
        <p:txBody>
          <a:bodyPr>
            <a:normAutofit fontScale="70000" lnSpcReduction="20000"/>
          </a:bodyPr>
          <a:lstStyle/>
          <a:p>
            <a:pPr marL="0" indent="0" algn="ctr">
              <a:buNone/>
            </a:pPr>
            <a:r>
              <a:rPr lang="es-ES_tradnl" dirty="0"/>
              <a:t> </a:t>
            </a:r>
            <a:endParaRPr lang="en-US" dirty="0"/>
          </a:p>
          <a:p>
            <a:pPr marL="0" indent="0" algn="ctr">
              <a:buNone/>
            </a:pPr>
            <a:r>
              <a:rPr lang="es-ES_tradnl" sz="2200" i="1" dirty="0"/>
              <a:t>-Cada familia en círculo alrededor o cerca del altar familiar-</a:t>
            </a:r>
            <a:endParaRPr lang="en-US" sz="2200" dirty="0"/>
          </a:p>
          <a:p>
            <a:pPr marL="0" indent="0" algn="ctr">
              <a:buNone/>
            </a:pPr>
            <a:endParaRPr lang="es-ES_tradnl" dirty="0"/>
          </a:p>
          <a:p>
            <a:pPr marL="0" indent="0" algn="ctr">
              <a:buNone/>
            </a:pPr>
            <a:r>
              <a:rPr lang="es-ES_tradnl" sz="4100" dirty="0"/>
              <a:t>¿Cómo vive Jesús dentro de cada miembro de su familia?</a:t>
            </a:r>
            <a:endParaRPr lang="en-US" sz="4100" dirty="0"/>
          </a:p>
          <a:p>
            <a:pPr marL="0" indent="0" algn="ctr">
              <a:buNone/>
            </a:pPr>
            <a:r>
              <a:rPr lang="es-ES_tradnl" sz="4100" dirty="0"/>
              <a:t>Di 3 cosas que te gustan de la persona que está a su derecha</a:t>
            </a:r>
            <a:endParaRPr lang="en-US" sz="4100" dirty="0"/>
          </a:p>
          <a:p>
            <a:pPr marL="0" indent="0" algn="ctr">
              <a:buNone/>
            </a:pPr>
            <a:endParaRPr lang="es-ES_tradnl" i="1" dirty="0"/>
          </a:p>
          <a:p>
            <a:pPr marL="0" indent="0" algn="ctr">
              <a:buNone/>
            </a:pPr>
            <a:r>
              <a:rPr lang="es-ES_tradnl" i="1" dirty="0"/>
              <a:t> </a:t>
            </a:r>
            <a:endParaRPr lang="en-US" dirty="0"/>
          </a:p>
          <a:p>
            <a:pPr marL="0" indent="0" algn="ctr">
              <a:buNone/>
            </a:pPr>
            <a:r>
              <a:rPr lang="es-ES_tradnl" i="1" dirty="0">
                <a:solidFill>
                  <a:schemeClr val="accent4">
                    <a:lumMod val="75000"/>
                  </a:schemeClr>
                </a:solidFill>
              </a:rPr>
              <a:t>Dios los ama y está complacido y orgulloso de todos porque están </a:t>
            </a:r>
          </a:p>
          <a:p>
            <a:pPr marL="0" indent="0" algn="ctr">
              <a:buNone/>
            </a:pPr>
            <a:r>
              <a:rPr lang="es-ES_tradnl" i="1" dirty="0">
                <a:solidFill>
                  <a:schemeClr val="accent4">
                    <a:lumMod val="75000"/>
                  </a:schemeClr>
                </a:solidFill>
              </a:rPr>
              <a:t>tratando de amarse unos a otros como Él los ama.</a:t>
            </a:r>
            <a:endParaRPr lang="en-US" dirty="0">
              <a:solidFill>
                <a:schemeClr val="accent4">
                  <a:lumMod val="75000"/>
                </a:schemeClr>
              </a:solidFill>
            </a:endParaRPr>
          </a:p>
          <a:p>
            <a:pPr marL="0" indent="0" algn="ctr">
              <a:buNone/>
            </a:pPr>
            <a:r>
              <a:rPr lang="es-ES_tradnl" i="1" dirty="0">
                <a:solidFill>
                  <a:schemeClr val="accent4">
                    <a:lumMod val="75000"/>
                  </a:schemeClr>
                </a:solidFill>
              </a:rPr>
              <a:t>¡Estos esfuerzos por amarse unos a otros con, en y por Dios, </a:t>
            </a:r>
          </a:p>
          <a:p>
            <a:pPr marL="0" indent="0" algn="ctr">
              <a:buNone/>
            </a:pPr>
            <a:r>
              <a:rPr lang="es-ES_tradnl" i="1" dirty="0">
                <a:solidFill>
                  <a:schemeClr val="accent4">
                    <a:lumMod val="75000"/>
                  </a:schemeClr>
                </a:solidFill>
              </a:rPr>
              <a:t>es lo que también los hace santos</a:t>
            </a:r>
            <a:r>
              <a:rPr lang="es-ES_tradnl" dirty="0">
                <a:solidFill>
                  <a:schemeClr val="accent4">
                    <a:lumMod val="75000"/>
                  </a:schemeClr>
                </a:solidFill>
              </a:rPr>
              <a:t>!</a:t>
            </a:r>
            <a:endParaRPr lang="en-US" dirty="0">
              <a:solidFill>
                <a:schemeClr val="accent4">
                  <a:lumMod val="75000"/>
                </a:schemeClr>
              </a:solidFill>
            </a:endParaRPr>
          </a:p>
          <a:p>
            <a:pPr marL="0" indent="0" algn="ctr">
              <a:buNone/>
            </a:pPr>
            <a:r>
              <a:rPr lang="es-ES_tradnl" dirty="0">
                <a:solidFill>
                  <a:schemeClr val="accent4">
                    <a:lumMod val="75000"/>
                  </a:schemeClr>
                </a:solidFill>
              </a:rPr>
              <a:t> </a:t>
            </a:r>
            <a:endParaRPr lang="en-US" dirty="0">
              <a:solidFill>
                <a:schemeClr val="accent4">
                  <a:lumMod val="75000"/>
                </a:schemeClr>
              </a:solidFill>
            </a:endParaRPr>
          </a:p>
          <a:p>
            <a:pPr marL="0" indent="0" algn="ctr">
              <a:buNone/>
            </a:pPr>
            <a:r>
              <a:rPr lang="es-ES_tradnl" dirty="0"/>
              <a:t> </a:t>
            </a:r>
            <a:endParaRPr lang="en-US" dirty="0"/>
          </a:p>
          <a:p>
            <a:pPr marL="0" indent="0">
              <a:buNone/>
            </a:pPr>
            <a:endParaRPr lang="en-US" dirty="0"/>
          </a:p>
        </p:txBody>
      </p:sp>
      <p:sp>
        <p:nvSpPr>
          <p:cNvPr id="6" name="Rectangle 5">
            <a:extLst>
              <a:ext uri="{FF2B5EF4-FFF2-40B4-BE49-F238E27FC236}">
                <a16:creationId xmlns:a16="http://schemas.microsoft.com/office/drawing/2014/main" id="{6ABAE1B0-F757-6B47-8447-1965ABDEBF2E}"/>
              </a:ext>
            </a:extLst>
          </p:cNvPr>
          <p:cNvSpPr/>
          <p:nvPr/>
        </p:nvSpPr>
        <p:spPr>
          <a:xfrm>
            <a:off x="-2" y="-19294"/>
            <a:ext cx="12192000" cy="1488831"/>
          </a:xfrm>
          <a:prstGeom prst="rect">
            <a:avLst/>
          </a:prstGeom>
          <a:solidFill>
            <a:srgbClr val="F0BF67">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36D26E0-6C14-434A-8DE5-81E0C40DA958}"/>
              </a:ext>
            </a:extLst>
          </p:cNvPr>
          <p:cNvSpPr>
            <a:spLocks noGrp="1"/>
          </p:cNvSpPr>
          <p:nvPr>
            <p:ph type="title"/>
          </p:nvPr>
        </p:nvSpPr>
        <p:spPr>
          <a:xfrm>
            <a:off x="838198" y="81633"/>
            <a:ext cx="10515600" cy="1325563"/>
          </a:xfrm>
        </p:spPr>
        <p:txBody>
          <a:bodyPr/>
          <a:lstStyle/>
          <a:p>
            <a:pPr algn="ctr"/>
            <a:r>
              <a:rPr lang="es-ES_tradnl" dirty="0"/>
              <a:t>Actividad</a:t>
            </a:r>
            <a:endParaRPr lang="en-US" dirty="0"/>
          </a:p>
        </p:txBody>
      </p:sp>
    </p:spTree>
    <p:extLst>
      <p:ext uri="{BB962C8B-B14F-4D97-AF65-F5344CB8AC3E}">
        <p14:creationId xmlns:p14="http://schemas.microsoft.com/office/powerpoint/2010/main" val="60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4" name="Rectangle 3"/>
          <p:cNvSpPr/>
          <p:nvPr/>
        </p:nvSpPr>
        <p:spPr>
          <a:xfrm>
            <a:off x="0" y="-23446"/>
            <a:ext cx="12192000" cy="1148862"/>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 name="Title 1"/>
          <p:cNvSpPr>
            <a:spLocks noGrp="1"/>
          </p:cNvSpPr>
          <p:nvPr>
            <p:ph type="title"/>
          </p:nvPr>
        </p:nvSpPr>
        <p:spPr>
          <a:xfrm>
            <a:off x="2677512" y="118941"/>
            <a:ext cx="6836974" cy="1006475"/>
          </a:xfrm>
        </p:spPr>
        <p:txBody>
          <a:bodyPr>
            <a:normAutofit/>
          </a:bodyPr>
          <a:lstStyle/>
          <a:p>
            <a:pPr algn="ctr"/>
            <a:r>
              <a:rPr lang="es-ES_tradnl" b="1" u="sng" dirty="0"/>
              <a:t>Oración final</a:t>
            </a:r>
            <a:endParaRPr lang="en-US" dirty="0"/>
          </a:p>
        </p:txBody>
      </p:sp>
      <p:sp>
        <p:nvSpPr>
          <p:cNvPr id="3" name="Content Placeholder 2"/>
          <p:cNvSpPr>
            <a:spLocks noGrp="1"/>
          </p:cNvSpPr>
          <p:nvPr>
            <p:ph idx="1"/>
          </p:nvPr>
        </p:nvSpPr>
        <p:spPr>
          <a:xfrm>
            <a:off x="628337" y="1125416"/>
            <a:ext cx="10515600" cy="4066694"/>
          </a:xfrm>
        </p:spPr>
        <p:txBody>
          <a:bodyPr>
            <a:normAutofit fontScale="92500" lnSpcReduction="10000"/>
          </a:bodyPr>
          <a:lstStyle/>
          <a:p>
            <a:pPr marL="0" indent="0" algn="ctr">
              <a:buNone/>
            </a:pPr>
            <a:r>
              <a:rPr lang="es-ES_tradnl" sz="2100" dirty="0"/>
              <a:t>Reunidos alrededor del altar del hogar...Encendiendo la vela de Adviento... </a:t>
            </a:r>
          </a:p>
          <a:p>
            <a:pPr marL="0" indent="0" algn="ctr">
              <a:buNone/>
            </a:pPr>
            <a:r>
              <a:rPr lang="es-ES_tradnl" sz="1900" dirty="0"/>
              <a:t>Tómense de las manos</a:t>
            </a:r>
            <a:r>
              <a:rPr lang="en-US" sz="1900" dirty="0"/>
              <a:t> y </a:t>
            </a:r>
            <a:r>
              <a:rPr lang="es-ES_tradnl" sz="1900" dirty="0"/>
              <a:t>Oren en voz alta</a:t>
            </a:r>
            <a:endParaRPr lang="en-US" sz="1900" dirty="0"/>
          </a:p>
          <a:p>
            <a:pPr marL="0" indent="0" algn="ctr">
              <a:buNone/>
            </a:pPr>
            <a:r>
              <a:rPr lang="es-ES_tradnl" i="1" dirty="0"/>
              <a:t>Querido Jesús, al encender la (s) vela (s) en nuestra corona de Adviento o en el altar de nuestra casa, te pedimos que la luz de tu presencia traiga gozo a nuestros corazones. Bendice a nuestra familia y amigos, y acompaña a todos los necesitados en esta temporada navideña. Ayúdanos a enfocarnos en ti durante esta época tan ocupada. Que seamos conscientes de la alegría que</a:t>
            </a:r>
            <a:r>
              <a:rPr lang="es-ES_tradnl" dirty="0"/>
              <a:t> </a:t>
            </a:r>
            <a:r>
              <a:rPr lang="es-ES_tradnl" i="1" dirty="0"/>
              <a:t>traes a nuestras vidas. Queremos encontrarte en los momentos cotidianos y venir con corazones de gratitud a tu pesebre en Navidad.                                       Te lo pedimos, en tu Santo Nombre, Amén.</a:t>
            </a:r>
          </a:p>
          <a:p>
            <a:pPr marL="0" indent="0" algn="ctr">
              <a:buNone/>
            </a:pPr>
            <a:r>
              <a:rPr lang="es-ES_tradnl" sz="2100" i="1" dirty="0"/>
              <a:t>Adaptado al español de </a:t>
            </a:r>
            <a:r>
              <a:rPr lang="es-ES_tradnl" sz="2100" i="1" u="sng" dirty="0">
                <a:hlinkClick r:id="rId2"/>
              </a:rPr>
              <a:t>Dynamic Catholic </a:t>
            </a:r>
            <a:endParaRPr lang="en-US" sz="2100" dirty="0"/>
          </a:p>
          <a:p>
            <a:pPr marL="0" indent="0" algn="ctr">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2867" y="4781862"/>
            <a:ext cx="1286263" cy="1992923"/>
          </a:xfrm>
          <a:prstGeom prst="rect">
            <a:avLst/>
          </a:prstGeom>
        </p:spPr>
      </p:pic>
    </p:spTree>
    <p:extLst>
      <p:ext uri="{BB962C8B-B14F-4D97-AF65-F5344CB8AC3E}">
        <p14:creationId xmlns:p14="http://schemas.microsoft.com/office/powerpoint/2010/main" val="394985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4171" y="-7495"/>
            <a:ext cx="12226171" cy="6865495"/>
          </a:xfrm>
          <a:prstGeom prst="rect">
            <a:avLst/>
          </a:prstGeom>
        </p:spPr>
      </p:pic>
      <p:sp>
        <p:nvSpPr>
          <p:cNvPr id="12" name="Title 1">
            <a:extLst>
              <a:ext uri="{FF2B5EF4-FFF2-40B4-BE49-F238E27FC236}">
                <a16:creationId xmlns:a16="http://schemas.microsoft.com/office/drawing/2014/main" id="{A224CE9F-B108-9645-AE93-E5903AA8E9C4}"/>
              </a:ext>
            </a:extLst>
          </p:cNvPr>
          <p:cNvSpPr>
            <a:spLocks noGrp="1"/>
          </p:cNvSpPr>
          <p:nvPr>
            <p:ph type="title"/>
          </p:nvPr>
        </p:nvSpPr>
        <p:spPr>
          <a:xfrm>
            <a:off x="821114" y="2762470"/>
            <a:ext cx="10515600" cy="1325563"/>
          </a:xfrm>
        </p:spPr>
        <p:txBody>
          <a:bodyPr>
            <a:noAutofit/>
          </a:bodyPr>
          <a:lstStyle/>
          <a:p>
            <a:pPr algn="ctr"/>
            <a:r>
              <a:rPr lang="es-ES_tradnl" sz="6000" b="1" u="sng" dirty="0">
                <a:effectLst>
                  <a:outerShdw blurRad="38100" dist="38100" dir="2700000" algn="tl">
                    <a:srgbClr val="000000">
                      <a:alpha val="43137"/>
                    </a:srgbClr>
                  </a:outerShdw>
                </a:effectLst>
              </a:rPr>
              <a:t>Tema:</a:t>
            </a:r>
            <a:r>
              <a:rPr lang="es-ES_tradnl" sz="6000" b="1" dirty="0">
                <a:effectLst>
                  <a:outerShdw blurRad="38100" dist="38100" dir="2700000" algn="tl">
                    <a:srgbClr val="000000">
                      <a:alpha val="43137"/>
                    </a:srgbClr>
                  </a:outerShdw>
                </a:effectLst>
              </a:rPr>
              <a:t>  </a:t>
            </a:r>
            <a:r>
              <a:rPr lang="es-ES_tradnl" b="1" dirty="0">
                <a:effectLst>
                  <a:outerShdw blurRad="38100" dist="38100" dir="2700000" algn="tl">
                    <a:srgbClr val="000000">
                      <a:alpha val="43137"/>
                    </a:srgbClr>
                  </a:outerShdw>
                </a:effectLst>
              </a:rPr>
              <a:t/>
            </a:r>
            <a:br>
              <a:rPr lang="es-ES_tradnl" b="1" dirty="0">
                <a:effectLst>
                  <a:outerShdw blurRad="38100" dist="38100" dir="2700000" algn="tl">
                    <a:srgbClr val="000000">
                      <a:alpha val="43137"/>
                    </a:srgbClr>
                  </a:outerShdw>
                </a:effectLst>
              </a:rPr>
            </a:br>
            <a:r>
              <a:rPr lang="es-ES_tradnl" b="1" dirty="0">
                <a:effectLst>
                  <a:outerShdw blurRad="38100" dist="38100" dir="2700000" algn="tl">
                    <a:srgbClr val="000000">
                      <a:alpha val="43137"/>
                    </a:srgbClr>
                  </a:outerShdw>
                </a:effectLst>
              </a:rPr>
              <a:t/>
            </a:r>
            <a:br>
              <a:rPr lang="es-ES_tradnl" b="1" dirty="0">
                <a:effectLst>
                  <a:outerShdw blurRad="38100" dist="38100" dir="2700000" algn="tl">
                    <a:srgbClr val="000000">
                      <a:alpha val="43137"/>
                    </a:srgbClr>
                  </a:outerShdw>
                </a:effectLst>
              </a:rPr>
            </a:br>
            <a:r>
              <a:rPr lang="es-ES_tradnl" b="1" dirty="0">
                <a:effectLst>
                  <a:outerShdw blurRad="38100" dist="38100" dir="2700000" algn="tl">
                    <a:srgbClr val="000000">
                      <a:alpha val="43137"/>
                    </a:srgbClr>
                  </a:outerShdw>
                </a:effectLst>
              </a:rPr>
              <a:t>Preparándose para la Navidad</a:t>
            </a:r>
            <a:r>
              <a:rPr lang="es-ES_tradnl" dirty="0">
                <a:effectLst>
                  <a:outerShdw blurRad="38100" dist="38100" dir="2700000" algn="tl">
                    <a:srgbClr val="000000">
                      <a:alpha val="43137"/>
                    </a:srgbClr>
                  </a:outerShdw>
                </a:effectLst>
              </a:rPr>
              <a:t> en oración (destacando el Misterio Gozoso del Nacimiento de Nuestro Señor)</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s-ES_tradnl" b="1" dirty="0">
                <a:effectLst>
                  <a:outerShdw blurRad="38100" dist="38100" dir="2700000" algn="tl">
                    <a:srgbClr val="000000">
                      <a:alpha val="43137"/>
                    </a:srgbClr>
                  </a:outerShdw>
                </a:effectLst>
              </a:rPr>
              <a:t>Gracia y santidad en la vida familiar</a:t>
            </a:r>
            <a:r>
              <a:rPr lang="es-ES_tradnl" dirty="0">
                <a:effectLst>
                  <a:outerShdw blurRad="38100" dist="38100" dir="2700000" algn="tl">
                    <a:srgbClr val="000000">
                      <a:alpha val="43137"/>
                    </a:srgbClr>
                  </a:outerShdw>
                </a:effectLst>
              </a:rPr>
              <a:t> (destacando la solemnidad de la Inmaculada Concepción - María como “llena de gracia”)</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s-MX" sz="2400" dirty="0">
              <a:effectLst>
                <a:outerShdw blurRad="38100" dist="38100" dir="2700000" algn="tl">
                  <a:srgbClr val="000000">
                    <a:alpha val="43137"/>
                  </a:srgbClr>
                </a:outerShdw>
              </a:effectLst>
              <a:latin typeface="Antenna Medium" panose="02000603000000020004" pitchFamily="2" charset="0"/>
            </a:endParaRPr>
          </a:p>
        </p:txBody>
      </p:sp>
    </p:spTree>
    <p:extLst>
      <p:ext uri="{BB962C8B-B14F-4D97-AF65-F5344CB8AC3E}">
        <p14:creationId xmlns:p14="http://schemas.microsoft.com/office/powerpoint/2010/main" val="383836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5" name="Content Placeholder 2"/>
          <p:cNvSpPr txBox="1">
            <a:spLocks/>
          </p:cNvSpPr>
          <p:nvPr/>
        </p:nvSpPr>
        <p:spPr>
          <a:xfrm>
            <a:off x="1179069" y="1714183"/>
            <a:ext cx="9833861" cy="33874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t>Querido Jesús, eres la esperanza en nuestro mundo desordenado. Este Adviento, ayúdanos a bajar la velocidad, a escuchar tu voz y a concentrarnos en lo que es realmente importante. Ponemos nuestra esperanza en ti mientras preparamos nuestros corazones para celebrar tu nacimiento en Navidad. Amén. </a:t>
            </a:r>
            <a:endParaRPr lang="en-US" dirty="0"/>
          </a:p>
          <a:p>
            <a:pPr marL="0" lvl="0" indent="0">
              <a:buNone/>
            </a:pPr>
            <a:endParaRPr lang="es-ES_tradnl" i="1" dirty="0"/>
          </a:p>
          <a:p>
            <a:pPr marL="0" lvl="0" indent="0">
              <a:buNone/>
            </a:pPr>
            <a:r>
              <a:rPr lang="es-ES_tradnl" i="1" dirty="0"/>
              <a:t>Adaptado al español de </a:t>
            </a:r>
            <a:r>
              <a:rPr lang="es-ES_tradnl" i="1" u="sng" dirty="0">
                <a:hlinkClick r:id="rId3"/>
              </a:rPr>
              <a:t>Dynamic Catholic </a:t>
            </a:r>
            <a:endParaRPr lang="en-US" dirty="0"/>
          </a:p>
          <a:p>
            <a:pPr marL="0" indent="0" fontAlgn="base">
              <a:buNone/>
            </a:pPr>
            <a:endParaRPr lang="en-US" sz="1400" i="1"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baseline="30000" dirty="0"/>
          </a:p>
        </p:txBody>
      </p:sp>
      <p:sp>
        <p:nvSpPr>
          <p:cNvPr id="9" name="Rectangle 8"/>
          <p:cNvSpPr/>
          <p:nvPr/>
        </p:nvSpPr>
        <p:spPr>
          <a:xfrm>
            <a:off x="0" y="0"/>
            <a:ext cx="12192000" cy="107852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err="1"/>
              <a:t>Oración</a:t>
            </a:r>
            <a:endParaRPr lang="en-US" sz="8000" b="1" baseline="30000" dirty="0"/>
          </a:p>
        </p:txBody>
      </p:sp>
    </p:spTree>
    <p:extLst>
      <p:ext uri="{BB962C8B-B14F-4D97-AF65-F5344CB8AC3E}">
        <p14:creationId xmlns:p14="http://schemas.microsoft.com/office/powerpoint/2010/main" val="45379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29981"/>
            <a:ext cx="12220732" cy="6887981"/>
          </a:xfrm>
        </p:spPr>
      </p:pic>
      <p:sp>
        <p:nvSpPr>
          <p:cNvPr id="2" name="Title 1"/>
          <p:cNvSpPr>
            <a:spLocks noGrp="1"/>
          </p:cNvSpPr>
          <p:nvPr>
            <p:ph type="title"/>
          </p:nvPr>
        </p:nvSpPr>
        <p:spPr/>
        <p:txBody>
          <a:bodyPr>
            <a:normAutofit/>
          </a:bodyPr>
          <a:lstStyle/>
          <a:p>
            <a:pPr algn="ctr"/>
            <a:r>
              <a:rPr lang="es-ES_tradnl" sz="7200" b="1" dirty="0">
                <a:solidFill>
                  <a:schemeClr val="bg1"/>
                </a:solidFill>
              </a:rPr>
              <a:t>Materiales</a:t>
            </a:r>
            <a:endParaRPr lang="en-US" sz="7200" b="1" dirty="0">
              <a:solidFill>
                <a:schemeClr val="bg1"/>
              </a:solidFill>
            </a:endParaRPr>
          </a:p>
        </p:txBody>
      </p:sp>
      <p:sp>
        <p:nvSpPr>
          <p:cNvPr id="5" name="TextBox 4"/>
          <p:cNvSpPr txBox="1"/>
          <p:nvPr/>
        </p:nvSpPr>
        <p:spPr>
          <a:xfrm>
            <a:off x="1199213" y="2085794"/>
            <a:ext cx="10554949" cy="2862322"/>
          </a:xfrm>
          <a:prstGeom prst="rect">
            <a:avLst/>
          </a:prstGeom>
          <a:noFill/>
        </p:spPr>
        <p:txBody>
          <a:bodyPr wrap="square" rtlCol="0">
            <a:spAutoFit/>
          </a:bodyPr>
          <a:lstStyle/>
          <a:p>
            <a:r>
              <a:rPr lang="es-ES_tradnl" sz="3600" b="1" dirty="0">
                <a:solidFill>
                  <a:schemeClr val="bg1"/>
                </a:solidFill>
                <a:effectLst>
                  <a:outerShdw blurRad="38100" dist="38100" dir="2700000" algn="tl">
                    <a:srgbClr val="000000">
                      <a:alpha val="43137"/>
                    </a:srgbClr>
                  </a:outerShdw>
                </a:effectLst>
              </a:rPr>
              <a:t>• 3 hojas de papel y un marcador </a:t>
            </a:r>
          </a:p>
          <a:p>
            <a:endParaRPr lang="en-US" sz="3600" b="1" dirty="0">
              <a:solidFill>
                <a:schemeClr val="bg1"/>
              </a:solidFill>
              <a:effectLst>
                <a:outerShdw blurRad="38100" dist="38100" dir="2700000" algn="tl">
                  <a:srgbClr val="000000">
                    <a:alpha val="43137"/>
                  </a:srgbClr>
                </a:outerShdw>
              </a:effectLst>
            </a:endParaRPr>
          </a:p>
          <a:p>
            <a:r>
              <a:rPr lang="es-ES_tradnl" sz="3600" b="1" dirty="0">
                <a:solidFill>
                  <a:schemeClr val="bg1"/>
                </a:solidFill>
                <a:effectLst>
                  <a:outerShdw blurRad="38100" dist="38100" dir="2700000" algn="tl">
                    <a:srgbClr val="000000">
                      <a:alpha val="43137"/>
                    </a:srgbClr>
                  </a:outerShdw>
                </a:effectLst>
              </a:rPr>
              <a:t>• Coronas de Adviento o vela (s) y Pesebre </a:t>
            </a:r>
          </a:p>
          <a:p>
            <a:endParaRPr lang="en-US" sz="3600" b="1" dirty="0">
              <a:solidFill>
                <a:schemeClr val="bg1"/>
              </a:solidFill>
              <a:effectLst>
                <a:outerShdw blurRad="38100" dist="38100" dir="2700000" algn="tl">
                  <a:srgbClr val="000000">
                    <a:alpha val="43137"/>
                  </a:srgbClr>
                </a:outerShdw>
              </a:effectLst>
            </a:endParaRPr>
          </a:p>
          <a:p>
            <a:r>
              <a:rPr lang="es-ES_tradnl" sz="3600" b="1" dirty="0">
                <a:solidFill>
                  <a:schemeClr val="bg1"/>
                </a:solidFill>
                <a:effectLst>
                  <a:outerShdw blurRad="38100" dist="38100" dir="2700000" algn="tl">
                    <a:srgbClr val="000000">
                      <a:alpha val="43137"/>
                    </a:srgbClr>
                  </a:outerShdw>
                </a:effectLst>
              </a:rPr>
              <a:t>• Encendedor para prender velas en la oración final</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65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 y="975360"/>
            <a:ext cx="12199620" cy="5897880"/>
          </a:xfrm>
          <a:prstGeom prst="rect">
            <a:avLst/>
          </a:prstGeom>
        </p:spPr>
      </p:pic>
      <p:sp>
        <p:nvSpPr>
          <p:cNvPr id="9" name="Rectangle 8"/>
          <p:cNvSpPr/>
          <p:nvPr/>
        </p:nvSpPr>
        <p:spPr>
          <a:xfrm>
            <a:off x="-60960" y="-29980"/>
            <a:ext cx="12252960" cy="1078523"/>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379302" y="118941"/>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baseline="30000" dirty="0" err="1"/>
              <a:t>Rompehielos</a:t>
            </a:r>
            <a:endParaRPr lang="en-US" sz="7200" b="1" baseline="30000" dirty="0"/>
          </a:p>
        </p:txBody>
      </p:sp>
      <p:sp>
        <p:nvSpPr>
          <p:cNvPr id="10" name="Content Placeholder 2">
            <a:extLst>
              <a:ext uri="{FF2B5EF4-FFF2-40B4-BE49-F238E27FC236}">
                <a16:creationId xmlns:a16="http://schemas.microsoft.com/office/drawing/2014/main" id="{9486C6F6-5542-5D4A-BD3A-398861CFA0D0}"/>
              </a:ext>
            </a:extLst>
          </p:cNvPr>
          <p:cNvSpPr txBox="1">
            <a:spLocks/>
          </p:cNvSpPr>
          <p:nvPr/>
        </p:nvSpPr>
        <p:spPr>
          <a:xfrm>
            <a:off x="398826" y="1842868"/>
            <a:ext cx="11333388" cy="4468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sz="4400" dirty="0">
                <a:solidFill>
                  <a:schemeClr val="bg1"/>
                </a:solidFill>
              </a:rPr>
              <a:t>¿Cuál es el mejor regalo que Dios te ha dado?</a:t>
            </a:r>
            <a:endParaRPr lang="en-US" sz="4400" dirty="0">
              <a:solidFill>
                <a:schemeClr val="bg1"/>
              </a:solidFill>
            </a:endParaRPr>
          </a:p>
        </p:txBody>
      </p:sp>
    </p:spTree>
    <p:extLst>
      <p:ext uri="{BB962C8B-B14F-4D97-AF65-F5344CB8AC3E}">
        <p14:creationId xmlns:p14="http://schemas.microsoft.com/office/powerpoint/2010/main" val="215330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colorTemperature colorTemp="8800"/>
                    </a14:imgEffect>
                    <a14:imgEffect>
                      <a14:saturation sat="400000"/>
                    </a14:imgEffect>
                  </a14:imgLayer>
                </a14:imgProps>
              </a:ext>
              <a:ext uri="{28A0092B-C50C-407E-A947-70E740481C1C}">
                <a14:useLocalDpi xmlns:a14="http://schemas.microsoft.com/office/drawing/2010/main"/>
              </a:ext>
            </a:extLst>
          </a:blip>
          <a:srcRect/>
          <a:stretch/>
        </p:blipFill>
        <p:spPr>
          <a:xfrm>
            <a:off x="0" y="261970"/>
            <a:ext cx="12192000" cy="6911340"/>
          </a:xfrm>
          <a:prstGeom prst="rect">
            <a:avLst/>
          </a:prstGeom>
        </p:spPr>
      </p:pic>
      <p:sp>
        <p:nvSpPr>
          <p:cNvPr id="2" name="Title 1"/>
          <p:cNvSpPr>
            <a:spLocks noGrp="1"/>
          </p:cNvSpPr>
          <p:nvPr>
            <p:ph type="title"/>
          </p:nvPr>
        </p:nvSpPr>
        <p:spPr>
          <a:xfrm>
            <a:off x="1123013" y="4227226"/>
            <a:ext cx="10515600" cy="1748286"/>
          </a:xfrm>
        </p:spPr>
        <p:txBody>
          <a:bodyPr>
            <a:noAutofit/>
          </a:bodyPr>
          <a:lstStyle/>
          <a:p>
            <a:r>
              <a:rPr lang="es-ES" sz="7200" b="1" baseline="30000" dirty="0">
                <a:solidFill>
                  <a:schemeClr val="bg1">
                    <a:lumMod val="95000"/>
                  </a:schemeClr>
                </a:solidFill>
                <a:effectLst>
                  <a:outerShdw blurRad="38100" dist="38100" dir="2700000" algn="tl">
                    <a:srgbClr val="000000">
                      <a:alpha val="43137"/>
                    </a:srgbClr>
                  </a:outerShdw>
                </a:effectLst>
              </a:rPr>
              <a:t/>
            </a:r>
            <a:br>
              <a:rPr lang="es-ES" sz="7200" b="1" baseline="30000" dirty="0">
                <a:solidFill>
                  <a:schemeClr val="bg1">
                    <a:lumMod val="95000"/>
                  </a:schemeClr>
                </a:solidFill>
                <a:effectLst>
                  <a:outerShdw blurRad="38100" dist="38100" dir="2700000" algn="tl">
                    <a:srgbClr val="000000">
                      <a:alpha val="43137"/>
                    </a:srgbClr>
                  </a:outerShdw>
                </a:effectLst>
              </a:rPr>
            </a:br>
            <a:r>
              <a:rPr lang="es-ES_tradnl" sz="2800" i="1" dirty="0"/>
              <a:t>Escriban las respuestas de su familia en tres hojas de papel separadas.</a:t>
            </a:r>
            <a:r>
              <a:rPr lang="en-US" sz="2800" dirty="0"/>
              <a:t/>
            </a:r>
            <a:br>
              <a:rPr lang="en-US" sz="2800" dirty="0"/>
            </a:br>
            <a:r>
              <a:rPr lang="es-ES_tradnl" sz="2800" i="1" dirty="0"/>
              <a:t/>
            </a:r>
            <a:br>
              <a:rPr lang="es-ES_tradnl" sz="2800" i="1" dirty="0"/>
            </a:br>
            <a:r>
              <a:rPr lang="es-ES_tradnl" sz="2800" b="1" dirty="0"/>
              <a:t>¿Quién es la Inmaculada Concepción? </a:t>
            </a:r>
            <a:r>
              <a:rPr lang="en-US" sz="2800" b="1" dirty="0"/>
              <a:t/>
            </a:r>
            <a:br>
              <a:rPr lang="en-US" sz="2800" b="1" dirty="0"/>
            </a:br>
            <a:r>
              <a:rPr lang="es-ES_tradnl" sz="2800" b="1" dirty="0"/>
              <a:t>¿Qué significa la Inmaculada Concepción?</a:t>
            </a:r>
            <a:r>
              <a:rPr lang="en-US" sz="2800" b="1" dirty="0"/>
              <a:t/>
            </a:r>
            <a:br>
              <a:rPr lang="en-US" sz="2800" b="1" dirty="0"/>
            </a:br>
            <a:r>
              <a:rPr lang="es-ES_tradnl" sz="2800" b="1" dirty="0"/>
              <a:t>¿Cuándo celebramos la Solemnidad de la Inmaculada Concepción?</a:t>
            </a:r>
            <a:r>
              <a:rPr lang="en-US" sz="2800" b="1" dirty="0"/>
              <a:t/>
            </a:r>
            <a:br>
              <a:rPr lang="en-US" sz="2800" b="1" dirty="0"/>
            </a:br>
            <a:r>
              <a:rPr lang="en-US" sz="2800" dirty="0"/>
              <a:t/>
            </a:r>
            <a:br>
              <a:rPr lang="en-US" sz="2800" dirty="0"/>
            </a:br>
            <a:r>
              <a:rPr lang="es-ES_tradnl" sz="2800" i="1" dirty="0"/>
              <a:t>Muestren a la cámara las respuestas de su familia hoja por hojas</a:t>
            </a:r>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6979" y="375983"/>
            <a:ext cx="4921476" cy="4725386"/>
          </a:xfrm>
          <a:prstGeom prst="rect">
            <a:avLst/>
          </a:prstGeom>
        </p:spPr>
      </p:pic>
      <p:pic>
        <p:nvPicPr>
          <p:cNvPr id="7" name="bSt0dt7jMD8"/>
          <p:cNvPicPr>
            <a:picLocks noRot="1" noChangeAspect="1"/>
          </p:cNvPicPr>
          <p:nvPr>
            <a:videoFile r:link="rId1"/>
          </p:nvPr>
        </p:nvPicPr>
        <p:blipFill>
          <a:blip r:embed="rId6"/>
          <a:stretch>
            <a:fillRect/>
          </a:stretch>
        </p:blipFill>
        <p:spPr>
          <a:xfrm>
            <a:off x="1123013" y="375983"/>
            <a:ext cx="5277787" cy="2968755"/>
          </a:xfrm>
          <a:prstGeom prst="rect">
            <a:avLst/>
          </a:prstGeom>
        </p:spPr>
      </p:pic>
      <p:sp>
        <p:nvSpPr>
          <p:cNvPr id="8" name="TextBox 7"/>
          <p:cNvSpPr txBox="1"/>
          <p:nvPr/>
        </p:nvSpPr>
        <p:spPr>
          <a:xfrm>
            <a:off x="883171" y="3344738"/>
            <a:ext cx="6027295" cy="646331"/>
          </a:xfrm>
          <a:prstGeom prst="rect">
            <a:avLst/>
          </a:prstGeom>
          <a:noFill/>
        </p:spPr>
        <p:txBody>
          <a:bodyPr wrap="square" rtlCol="0">
            <a:spAutoFit/>
          </a:bodyPr>
          <a:lstStyle/>
          <a:p>
            <a:r>
              <a:rPr lang="es-ES_tradnl" i="1" u="sng" dirty="0">
                <a:hlinkClick r:id="rId7"/>
              </a:rPr>
              <a:t>María nació inmaculada, ¿la tuvo fácil?</a:t>
            </a:r>
            <a:r>
              <a:rPr lang="es-ES_tradnl" i="1" dirty="0"/>
              <a:t> </a:t>
            </a:r>
            <a:r>
              <a:rPr lang="es-ES_tradnl" dirty="0"/>
              <a:t>|Padre Adolfo (2:25)</a:t>
            </a:r>
            <a:endParaRPr lang="en-US" dirty="0"/>
          </a:p>
          <a:p>
            <a:endParaRPr lang="en-US" dirty="0"/>
          </a:p>
        </p:txBody>
      </p:sp>
    </p:spTree>
    <p:extLst>
      <p:ext uri="{BB962C8B-B14F-4D97-AF65-F5344CB8AC3E}">
        <p14:creationId xmlns:p14="http://schemas.microsoft.com/office/powerpoint/2010/main" val="5386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36"/>
            <a:ext cx="12194558" cy="6856563"/>
          </a:xfrm>
          <a:prstGeom prst="rect">
            <a:avLst/>
          </a:prstGeom>
        </p:spPr>
      </p:pic>
      <p:sp>
        <p:nvSpPr>
          <p:cNvPr id="2" name="Title 1"/>
          <p:cNvSpPr>
            <a:spLocks noGrp="1"/>
          </p:cNvSpPr>
          <p:nvPr>
            <p:ph type="title"/>
          </p:nvPr>
        </p:nvSpPr>
        <p:spPr>
          <a:xfrm>
            <a:off x="838200" y="0"/>
            <a:ext cx="10515600" cy="1325563"/>
          </a:xfrm>
        </p:spPr>
        <p:txBody>
          <a:bodyPr/>
          <a:lstStyle/>
          <a:p>
            <a:pPr algn="ct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Contenido</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214202"/>
            <a:ext cx="10515600" cy="3733541"/>
          </a:xfrm>
        </p:spPr>
        <p:txBody>
          <a:bodyPr>
            <a:noAutofit/>
          </a:bodyPr>
          <a:lstStyle/>
          <a:p>
            <a:pPr marL="0" indent="0">
              <a:buNone/>
            </a:pPr>
            <a:r>
              <a:rPr lang="es-ES_tradnl" dirty="0">
                <a:solidFill>
                  <a:schemeClr val="bg1"/>
                </a:solidFill>
                <a:effectLst>
                  <a:outerShdw blurRad="38100" dist="38100" dir="2700000" algn="tl">
                    <a:srgbClr val="000000">
                      <a:alpha val="43137"/>
                    </a:srgbClr>
                  </a:outerShdw>
                </a:effectLst>
              </a:rPr>
              <a:t>María, desde el momento en que fue concebida en el vientre de Santa Ana, recibió una gracia excepcional. En, y a través de esa gracia, continuó diciendo que sí al Señor durante toda su vida, al ir creciendo y viviendo el llamado a la santidad con su propia familia y su familia extendida. </a:t>
            </a:r>
            <a:endParaRPr lang="en-US" dirty="0">
              <a:solidFill>
                <a:schemeClr val="bg1"/>
              </a:solidFill>
              <a:effectLst>
                <a:outerShdw blurRad="38100" dist="38100" dir="2700000" algn="tl">
                  <a:srgbClr val="000000">
                    <a:alpha val="43137"/>
                  </a:srgbClr>
                </a:outerShdw>
              </a:effectLst>
            </a:endParaRPr>
          </a:p>
          <a:p>
            <a:pPr marL="0" indent="0">
              <a:buNone/>
            </a:pPr>
            <a:r>
              <a:rPr lang="es-ES_tradnl" dirty="0">
                <a:solidFill>
                  <a:schemeClr val="bg1"/>
                </a:solidFill>
                <a:effectLst>
                  <a:outerShdw blurRad="38100" dist="38100" dir="2700000" algn="tl">
                    <a:srgbClr val="000000">
                      <a:alpha val="43137"/>
                    </a:srgbClr>
                  </a:outerShdw>
                </a:effectLst>
              </a:rPr>
              <a:t>En nuestros propios bautismos, también recibimos el hermoso regalo de la gracia de Dios. En, y a través de esa gracia, podemos decirle sí al Señor y crecer en santidad, crecer como discípulos de Jesús. </a:t>
            </a:r>
            <a:endParaRPr lang="en-US" dirty="0">
              <a:solidFill>
                <a:schemeClr val="bg1"/>
              </a:solidFill>
              <a:effectLst>
                <a:outerShdw blurRad="38100" dist="38100" dir="2700000" algn="tl">
                  <a:srgbClr val="000000">
                    <a:alpha val="43137"/>
                  </a:srgbClr>
                </a:outerShdw>
              </a:effectLst>
            </a:endParaRPr>
          </a:p>
          <a:p>
            <a:pPr marL="0" indent="0">
              <a:buNone/>
            </a:pPr>
            <a:r>
              <a:rPr lang="es-ES_tradnl" dirty="0">
                <a:solidFill>
                  <a:schemeClr val="bg1"/>
                </a:solidFill>
                <a:effectLst>
                  <a:outerShdw blurRad="38100" dist="38100" dir="2700000" algn="tl">
                    <a:srgbClr val="000000">
                      <a:alpha val="43137"/>
                    </a:srgbClr>
                  </a:outerShdw>
                </a:effectLst>
              </a:rPr>
              <a:t>El primer y principal lugar donde confiamos en la gracia de Dios y vivimos el llamado a la santidad es en nuestra vida familiar. María nos muestra esta verdad en su propia vida, y Jesús mismo la confirma en sus años de vida en la Sagrada Familia.</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88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CDF"/>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1304144"/>
          </a:xfrm>
          <a:prstGeom prst="rect">
            <a:avLst/>
          </a:prstGeom>
          <a:solidFill>
            <a:srgbClr val="F0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571" y="344561"/>
            <a:ext cx="5918854" cy="959583"/>
          </a:xfrm>
        </p:spPr>
        <p:txBody>
          <a:bodyPr>
            <a:normAutofit fontScale="90000"/>
          </a:bodyPr>
          <a:lstStyle/>
          <a:p>
            <a:r>
              <a:rPr lang="es-ES_tradnl" dirty="0"/>
              <a:t>LAS FAMILIAS COMPARTEN</a:t>
            </a:r>
            <a:endParaRPr lang="en-US" dirty="0"/>
          </a:p>
        </p:txBody>
      </p:sp>
      <p:sp>
        <p:nvSpPr>
          <p:cNvPr id="3" name="Content Placeholder 2"/>
          <p:cNvSpPr>
            <a:spLocks noGrp="1"/>
          </p:cNvSpPr>
          <p:nvPr>
            <p:ph idx="1"/>
          </p:nvPr>
        </p:nvSpPr>
        <p:spPr>
          <a:xfrm>
            <a:off x="574043" y="1746548"/>
            <a:ext cx="11043910" cy="1926043"/>
          </a:xfrm>
        </p:spPr>
        <p:txBody>
          <a:bodyPr>
            <a:noAutofit/>
          </a:bodyPr>
          <a:lstStyle/>
          <a:p>
            <a:pPr marL="0" indent="0" algn="ctr">
              <a:buNone/>
            </a:pPr>
            <a:r>
              <a:rPr lang="es-ES_tradnl" sz="4000" dirty="0"/>
              <a:t>Cada familia muestra y comparte acerca de</a:t>
            </a:r>
            <a:endParaRPr lang="en-US" sz="4000" dirty="0"/>
          </a:p>
          <a:p>
            <a:pPr marL="0" indent="0" algn="ctr">
              <a:buNone/>
            </a:pPr>
            <a:r>
              <a:rPr lang="es-ES_tradnl" sz="4000" dirty="0"/>
              <a:t> sus coronas de Adviento, o velas y Pesebres</a:t>
            </a:r>
            <a:endParaRPr lang="en-US" sz="4000" dirty="0"/>
          </a:p>
          <a:p>
            <a:pPr marL="0" indent="0" algn="ctr">
              <a:buNone/>
            </a:pPr>
            <a:endParaRPr lang="es-ES" sz="5400" baseline="30000" dirty="0"/>
          </a:p>
        </p:txBody>
      </p:sp>
    </p:spTree>
    <p:extLst>
      <p:ext uri="{BB962C8B-B14F-4D97-AF65-F5344CB8AC3E}">
        <p14:creationId xmlns:p14="http://schemas.microsoft.com/office/powerpoint/2010/main" val="41142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r="-450"/>
          <a:stretch/>
        </p:blipFill>
        <p:spPr>
          <a:xfrm>
            <a:off x="0" y="-29980"/>
            <a:ext cx="12246964" cy="6895475"/>
          </a:xfrm>
          <a:prstGeom prst="rect">
            <a:avLst/>
          </a:prstGeom>
        </p:spPr>
      </p:pic>
      <p:sp>
        <p:nvSpPr>
          <p:cNvPr id="2" name="Title 1"/>
          <p:cNvSpPr>
            <a:spLocks noGrp="1"/>
          </p:cNvSpPr>
          <p:nvPr>
            <p:ph type="title"/>
          </p:nvPr>
        </p:nvSpPr>
        <p:spPr>
          <a:xfrm>
            <a:off x="838200" y="194871"/>
            <a:ext cx="10515600" cy="941181"/>
          </a:xfrm>
        </p:spPr>
        <p:txBody>
          <a:bodyPr>
            <a:normAutofit/>
          </a:bodyPr>
          <a:lstStyle/>
          <a:p>
            <a:pPr algn="ctr"/>
            <a:r>
              <a:rPr lang="en-US" sz="4800" b="1" dirty="0"/>
              <a:t>Contenido</a:t>
            </a:r>
          </a:p>
        </p:txBody>
      </p:sp>
      <p:sp>
        <p:nvSpPr>
          <p:cNvPr id="3" name="Content Placeholder 2"/>
          <p:cNvSpPr>
            <a:spLocks noGrp="1"/>
          </p:cNvSpPr>
          <p:nvPr>
            <p:ph idx="1"/>
          </p:nvPr>
        </p:nvSpPr>
        <p:spPr>
          <a:xfrm>
            <a:off x="838200" y="1484026"/>
            <a:ext cx="10515600" cy="4692937"/>
          </a:xfrm>
        </p:spPr>
        <p:txBody>
          <a:bodyPr/>
          <a:lstStyle/>
          <a:p>
            <a:pPr marL="0" indent="0" algn="ctr">
              <a:buNone/>
            </a:pPr>
            <a:r>
              <a:rPr lang="es-ES_tradnl" dirty="0"/>
              <a:t>Vea el video </a:t>
            </a:r>
          </a:p>
          <a:p>
            <a:pPr marL="0" indent="0" algn="ctr">
              <a:buNone/>
            </a:pPr>
            <a:r>
              <a:rPr lang="en-US" i="1" u="sng" dirty="0" err="1">
                <a:hlinkClick r:id="rId4"/>
              </a:rPr>
              <a:t>Enseñanzas</a:t>
            </a:r>
            <a:r>
              <a:rPr lang="en-US" i="1" u="sng" dirty="0">
                <a:hlinkClick r:id="rId4"/>
              </a:rPr>
              <a:t> de la </a:t>
            </a:r>
            <a:r>
              <a:rPr lang="en-US" i="1" u="sng" dirty="0" err="1">
                <a:hlinkClick r:id="rId4"/>
              </a:rPr>
              <a:t>Sagrada</a:t>
            </a:r>
            <a:r>
              <a:rPr lang="en-US" i="1" u="sng" dirty="0">
                <a:hlinkClick r:id="rId4"/>
              </a:rPr>
              <a:t> </a:t>
            </a:r>
            <a:r>
              <a:rPr lang="en-US" i="1" u="sng" dirty="0" err="1">
                <a:hlinkClick r:id="rId4"/>
              </a:rPr>
              <a:t>Familia</a:t>
            </a:r>
            <a:r>
              <a:rPr lang="en-US" i="1" u="sng" dirty="0">
                <a:hlinkClick r:id="rId4"/>
              </a:rPr>
              <a:t> para </a:t>
            </a:r>
            <a:r>
              <a:rPr lang="en-US" i="1" u="sng" dirty="0" err="1">
                <a:hlinkClick r:id="rId4"/>
              </a:rPr>
              <a:t>tu</a:t>
            </a:r>
            <a:r>
              <a:rPr lang="en-US" i="1" u="sng" dirty="0">
                <a:hlinkClick r:id="rId4"/>
              </a:rPr>
              <a:t> </a:t>
            </a:r>
            <a:r>
              <a:rPr lang="en-US" i="1" u="sng" dirty="0" err="1">
                <a:hlinkClick r:id="rId4"/>
              </a:rPr>
              <a:t>familia</a:t>
            </a:r>
            <a:r>
              <a:rPr lang="en-US" i="1" u="sng" dirty="0">
                <a:hlinkClick r:id="rId4"/>
              </a:rPr>
              <a:t> </a:t>
            </a:r>
            <a:r>
              <a:rPr lang="en-US" dirty="0"/>
              <a:t>|Catholic Link (5:16)</a:t>
            </a:r>
          </a:p>
          <a:p>
            <a:pPr marL="0" indent="0" algn="ctr">
              <a:buNone/>
            </a:pPr>
            <a:endParaRPr lang="en-US" sz="3600" baseline="30000" dirty="0">
              <a:solidFill>
                <a:schemeClr val="accent1">
                  <a:lumMod val="75000"/>
                </a:schemeClr>
              </a:solidFill>
            </a:endParaRPr>
          </a:p>
          <a:p>
            <a:pPr marL="0" indent="0">
              <a:buNone/>
            </a:pPr>
            <a:endParaRPr lang="en-US" dirty="0">
              <a:solidFill>
                <a:schemeClr val="accent1">
                  <a:lumMod val="75000"/>
                </a:schemeClr>
              </a:solidFill>
            </a:endParaRPr>
          </a:p>
        </p:txBody>
      </p:sp>
      <p:pic>
        <p:nvPicPr>
          <p:cNvPr id="4" name="Ol8aGxCT1aA"/>
          <p:cNvPicPr>
            <a:picLocks noRot="1" noChangeAspect="1"/>
          </p:cNvPicPr>
          <p:nvPr>
            <a:videoFile r:link="rId1"/>
          </p:nvPr>
        </p:nvPicPr>
        <p:blipFill>
          <a:blip r:embed="rId5"/>
          <a:stretch>
            <a:fillRect/>
          </a:stretch>
        </p:blipFill>
        <p:spPr>
          <a:xfrm>
            <a:off x="2519596" y="2621404"/>
            <a:ext cx="7152807" cy="4023454"/>
          </a:xfrm>
          <a:prstGeom prst="rect">
            <a:avLst/>
          </a:prstGeom>
        </p:spPr>
      </p:pic>
    </p:spTree>
    <p:extLst>
      <p:ext uri="{BB962C8B-B14F-4D97-AF65-F5344CB8AC3E}">
        <p14:creationId xmlns:p14="http://schemas.microsoft.com/office/powerpoint/2010/main" val="252412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34893</TotalTime>
  <Words>646</Words>
  <Application>Microsoft Office PowerPoint</Application>
  <PresentationFormat>Widescreen</PresentationFormat>
  <Paragraphs>48</Paragraphs>
  <Slides>11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Antenna Medium</vt:lpstr>
      <vt:lpstr>Arial</vt:lpstr>
      <vt:lpstr>Calibri</vt:lpstr>
      <vt:lpstr>Calibri Light</vt:lpstr>
      <vt:lpstr>Tahoma</vt:lpstr>
      <vt:lpstr>Office Theme</vt:lpstr>
      <vt:lpstr>FAMILIAS FORMANDO DISCÍPULOS</vt:lpstr>
      <vt:lpstr>Tema:    Preparándose para la Navidad en oración (destacando el Misterio Gozoso del Nacimiento de Nuestro Señor)  Gracia y santidad en la vida familiar (destacando la solemnidad de la Inmaculada Concepción - María como “llena de gracia”) </vt:lpstr>
      <vt:lpstr>PowerPoint Presentation</vt:lpstr>
      <vt:lpstr>Materiales</vt:lpstr>
      <vt:lpstr>PowerPoint Presentation</vt:lpstr>
      <vt:lpstr> Escriban las respuestas de su familia en tres hojas de papel separadas.  ¿Quién es la Inmaculada Concepción?  ¿Qué significa la Inmaculada Concepción? ¿Cuándo celebramos la Solemnidad de la Inmaculada Concepción?  Muestren a la cámara las respuestas de su familia hoja por hojas</vt:lpstr>
      <vt:lpstr>Contenido</vt:lpstr>
      <vt:lpstr>LAS FAMILIAS COMPARTEN</vt:lpstr>
      <vt:lpstr>Contenido</vt:lpstr>
      <vt:lpstr>Actividad</vt:lpstr>
      <vt:lpstr>Oración final</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Forming Disciples</dc:title>
  <dc:creator>Patrick Metts</dc:creator>
  <cp:lastModifiedBy>Patrick Metts</cp:lastModifiedBy>
  <cp:revision>91</cp:revision>
  <dcterms:created xsi:type="dcterms:W3CDTF">2020-07-27T17:11:20Z</dcterms:created>
  <dcterms:modified xsi:type="dcterms:W3CDTF">2020-10-15T12:57:41Z</dcterms:modified>
</cp:coreProperties>
</file>