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CDF"/>
    <a:srgbClr val="F0B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p:scale>
          <a:sx n="64" d="100"/>
          <a:sy n="64" d="100"/>
        </p:scale>
        <p:origin x="72" y="1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6091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48406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832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7187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5002B5-5786-48D0-95F4-B054B4377C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5145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002B5-5786-48D0-95F4-B054B4377C3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00659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002B5-5786-48D0-95F4-B054B4377C33}"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88132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002B5-5786-48D0-95F4-B054B4377C33}"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9854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02B5-5786-48D0-95F4-B054B4377C33}"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2751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5616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937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02B5-5786-48D0-95F4-B054B4377C33}" type="datetimeFigureOut">
              <a:rPr lang="en-US" smtClean="0"/>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92BE7-E67D-49F8-9B1A-CBACC7AA83B6}" type="slidenum">
              <a:rPr lang="en-US" smtClean="0"/>
              <a:t>‹#›</a:t>
            </a:fld>
            <a:endParaRPr lang="en-US"/>
          </a:p>
        </p:txBody>
      </p:sp>
    </p:spTree>
    <p:extLst>
      <p:ext uri="{BB962C8B-B14F-4D97-AF65-F5344CB8AC3E}">
        <p14:creationId xmlns:p14="http://schemas.microsoft.com/office/powerpoint/2010/main" val="222137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915" t="24662" r="-2821" b="16055"/>
          <a:stretch/>
        </p:blipFill>
        <p:spPr>
          <a:xfrm>
            <a:off x="-1519195" y="0"/>
            <a:ext cx="15924767" cy="6881127"/>
          </a:xfrm>
          <a:prstGeom prst="rect">
            <a:avLst/>
          </a:prstGeom>
        </p:spPr>
      </p:pic>
      <p:sp>
        <p:nvSpPr>
          <p:cNvPr id="2" name="Title 1"/>
          <p:cNvSpPr>
            <a:spLocks noGrp="1"/>
          </p:cNvSpPr>
          <p:nvPr>
            <p:ph type="ctrTitle"/>
          </p:nvPr>
        </p:nvSpPr>
        <p:spPr>
          <a:xfrm>
            <a:off x="1524000" y="1122363"/>
            <a:ext cx="9144000" cy="1800719"/>
          </a:xfrm>
        </p:spPr>
        <p:txBody>
          <a:bodyPr>
            <a:normAutofit/>
          </a:bodyPr>
          <a:lstStyle/>
          <a:p>
            <a:r>
              <a:rPr lang="en-US" b="1" cap="all" baseline="30000" dirty="0">
                <a:solidFill>
                  <a:schemeClr val="bg1"/>
                </a:solidFill>
                <a:latin typeface="Antenna Black" panose="02000505000000020004" pitchFamily="2" charset="0"/>
              </a:rPr>
              <a:t>Families Forming Disciples</a:t>
            </a:r>
            <a:r>
              <a:rPr lang="en-US" b="1" baseline="30000" dirty="0"/>
              <a:t/>
            </a:r>
            <a:br>
              <a:rPr lang="en-US" b="1" baseline="30000" dirty="0"/>
            </a:br>
            <a:endParaRPr lang="en-US" dirty="0"/>
          </a:p>
        </p:txBody>
      </p:sp>
      <p:sp>
        <p:nvSpPr>
          <p:cNvPr id="3" name="Subtitle 2"/>
          <p:cNvSpPr>
            <a:spLocks noGrp="1"/>
          </p:cNvSpPr>
          <p:nvPr>
            <p:ph type="subTitle" idx="1"/>
          </p:nvPr>
        </p:nvSpPr>
        <p:spPr>
          <a:xfrm>
            <a:off x="4400061" y="2132136"/>
            <a:ext cx="3391877" cy="431309"/>
          </a:xfrm>
          <a:solidFill>
            <a:schemeClr val="bg1">
              <a:lumMod val="65000"/>
            </a:schemeClr>
          </a:solidFill>
        </p:spPr>
        <p:txBody>
          <a:bodyPr>
            <a:normAutofit fontScale="92500"/>
          </a:bodyPr>
          <a:lstStyle/>
          <a:p>
            <a:r>
              <a:rPr lang="en-US" cap="all" dirty="0" smtClean="0">
                <a:solidFill>
                  <a:schemeClr val="bg1"/>
                </a:solidFill>
                <a:latin typeface="Antenna Black" panose="02000505000000020004" pitchFamily="2" charset="0"/>
              </a:rPr>
              <a:t>Lesson 1  -  Week 3</a:t>
            </a:r>
            <a:endParaRPr lang="en-US" cap="all" dirty="0">
              <a:solidFill>
                <a:schemeClr val="bg1"/>
              </a:solidFill>
              <a:latin typeface="Antenna Black" panose="02000505000000020004" pitchFamily="2" charset="0"/>
            </a:endParaRPr>
          </a:p>
        </p:txBody>
      </p:sp>
      <p:sp>
        <p:nvSpPr>
          <p:cNvPr id="6" name="Rectangle 5"/>
          <p:cNvSpPr/>
          <p:nvPr/>
        </p:nvSpPr>
        <p:spPr>
          <a:xfrm>
            <a:off x="1828800" y="5509846"/>
            <a:ext cx="9284677" cy="996462"/>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185388" y="520675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cap="all" baseline="30000" dirty="0" smtClean="0">
                <a:latin typeface="Antenna Black" panose="02000505000000020004" pitchFamily="2" charset="0"/>
              </a:rPr>
              <a:t>Topic:  The Domestic Church &amp; Parents as the Primary Educators of the Faith</a:t>
            </a:r>
            <a:endParaRPr lang="en-US" sz="3600" cap="all" baseline="30000" dirty="0">
              <a:latin typeface="Antenna Black" panose="02000505000000020004" pitchFamily="2" charset="0"/>
            </a:endParaRPr>
          </a:p>
        </p:txBody>
      </p:sp>
    </p:spTree>
    <p:extLst>
      <p:ext uri="{BB962C8B-B14F-4D97-AF65-F5344CB8AC3E}">
        <p14:creationId xmlns:p14="http://schemas.microsoft.com/office/powerpoint/2010/main" val="949845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799492" y="1414740"/>
            <a:ext cx="8593015" cy="3401828"/>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aseline="30000" dirty="0" smtClean="0">
                <a:latin typeface="Antenna Medium" panose="02000603000000020004" pitchFamily="2" charset="0"/>
              </a:rPr>
              <a:t>We bless your name, O Lord, </a:t>
            </a:r>
          </a:p>
          <a:p>
            <a:pPr marL="0" indent="0">
              <a:buFont typeface="Arial" panose="020B0604020202020204" pitchFamily="34" charset="0"/>
              <a:buNone/>
            </a:pPr>
            <a:r>
              <a:rPr lang="en-US" sz="2400" baseline="30000" dirty="0" smtClean="0">
                <a:latin typeface="Antenna Medium" panose="02000603000000020004" pitchFamily="2" charset="0"/>
              </a:rPr>
              <a:t>for sending your own incarnate Son,</a:t>
            </a:r>
          </a:p>
          <a:p>
            <a:pPr marL="0" indent="0">
              <a:buFont typeface="Arial" panose="020B0604020202020204" pitchFamily="34" charset="0"/>
              <a:buNone/>
            </a:pPr>
            <a:r>
              <a:rPr lang="en-US" sz="2400" baseline="30000" dirty="0" smtClean="0">
                <a:latin typeface="Antenna Medium" panose="02000603000000020004" pitchFamily="2" charset="0"/>
              </a:rPr>
              <a:t>to become part of a family,</a:t>
            </a:r>
          </a:p>
          <a:p>
            <a:pPr marL="0" indent="0">
              <a:buFont typeface="Arial" panose="020B0604020202020204" pitchFamily="34" charset="0"/>
              <a:buNone/>
            </a:pPr>
            <a:r>
              <a:rPr lang="en-US" sz="2400" baseline="30000" dirty="0" smtClean="0">
                <a:latin typeface="Antenna Medium" panose="02000603000000020004" pitchFamily="2" charset="0"/>
              </a:rPr>
              <a:t>so that, as he lived its life,</a:t>
            </a:r>
          </a:p>
          <a:p>
            <a:pPr marL="0" indent="0">
              <a:buFont typeface="Arial" panose="020B0604020202020204" pitchFamily="34" charset="0"/>
              <a:buNone/>
            </a:pPr>
            <a:r>
              <a:rPr lang="en-US" sz="2400" baseline="30000" dirty="0" smtClean="0">
                <a:latin typeface="Antenna Medium" panose="02000603000000020004" pitchFamily="2" charset="0"/>
              </a:rPr>
              <a:t>he would experience its worries and its joys.</a:t>
            </a:r>
          </a:p>
          <a:p>
            <a:pPr marL="0" indent="0">
              <a:buFont typeface="Arial" panose="020B0604020202020204" pitchFamily="34" charset="0"/>
              <a:buNone/>
            </a:pPr>
            <a:endParaRPr lang="en-US" sz="2400" baseline="30000" dirty="0" smtClean="0">
              <a:latin typeface="Antenna Medium" panose="02000603000000020004" pitchFamily="2" charset="0"/>
            </a:endParaRPr>
          </a:p>
          <a:p>
            <a:pPr marL="0" indent="0">
              <a:buFont typeface="Arial" panose="020B0604020202020204" pitchFamily="34" charset="0"/>
              <a:buNone/>
            </a:pPr>
            <a:endParaRPr lang="en-US" sz="2400" baseline="30000" dirty="0" smtClean="0">
              <a:latin typeface="Antenna Medium" panose="02000603000000020004" pitchFamily="2" charset="0"/>
            </a:endParaRPr>
          </a:p>
          <a:p>
            <a:pPr marL="0" indent="0">
              <a:buFont typeface="Arial" panose="020B0604020202020204" pitchFamily="34" charset="0"/>
              <a:buNone/>
            </a:pPr>
            <a:endParaRPr lang="en-US" sz="2400" baseline="30000" dirty="0">
              <a:latin typeface="Antenna Medium" panose="02000603000000020004" pitchFamily="2" charset="0"/>
            </a:endParaRPr>
          </a:p>
          <a:p>
            <a:pPr marL="0" indent="0">
              <a:buFont typeface="Arial" panose="020B0604020202020204" pitchFamily="34" charset="0"/>
              <a:buNone/>
            </a:pPr>
            <a:endParaRPr lang="en-US" sz="2400" baseline="30000" dirty="0" smtClean="0">
              <a:latin typeface="Antenna Medium" panose="02000603000000020004" pitchFamily="2" charset="0"/>
            </a:endParaRPr>
          </a:p>
          <a:p>
            <a:pPr marL="0" indent="0">
              <a:buFont typeface="Arial" panose="020B0604020202020204" pitchFamily="34" charset="0"/>
              <a:buNone/>
            </a:pPr>
            <a:endParaRPr lang="en-US" sz="2400" baseline="30000" dirty="0">
              <a:latin typeface="Antenna Medium" panose="02000603000000020004" pitchFamily="2" charset="0"/>
            </a:endParaRPr>
          </a:p>
          <a:p>
            <a:pPr marL="0" indent="0">
              <a:buFont typeface="Arial" panose="020B0604020202020204" pitchFamily="34" charset="0"/>
              <a:buNone/>
            </a:pPr>
            <a:r>
              <a:rPr lang="en-US" sz="2400" baseline="30000" dirty="0" smtClean="0">
                <a:latin typeface="Antenna Medium" panose="02000603000000020004" pitchFamily="2" charset="0"/>
              </a:rPr>
              <a:t>We ask  you, Lord,</a:t>
            </a:r>
          </a:p>
          <a:p>
            <a:pPr marL="0" indent="0">
              <a:buFont typeface="Arial" panose="020B0604020202020204" pitchFamily="34" charset="0"/>
              <a:buNone/>
            </a:pPr>
            <a:r>
              <a:rPr lang="en-US" sz="2400" baseline="30000" dirty="0" smtClean="0">
                <a:latin typeface="Antenna Medium" panose="02000603000000020004" pitchFamily="2" charset="0"/>
              </a:rPr>
              <a:t>to protect and watch over this family,</a:t>
            </a:r>
          </a:p>
          <a:p>
            <a:pPr marL="0" indent="0">
              <a:buFont typeface="Arial" panose="020B0604020202020204" pitchFamily="34" charset="0"/>
              <a:buNone/>
            </a:pPr>
            <a:r>
              <a:rPr lang="en-US" sz="2400" baseline="30000" dirty="0" smtClean="0">
                <a:latin typeface="Antenna Medium" panose="02000603000000020004" pitchFamily="2" charset="0"/>
              </a:rPr>
              <a:t>so that in the strength of your grace</a:t>
            </a:r>
          </a:p>
          <a:p>
            <a:pPr marL="0" indent="0">
              <a:buFont typeface="Arial" panose="020B0604020202020204" pitchFamily="34" charset="0"/>
              <a:buNone/>
            </a:pPr>
            <a:r>
              <a:rPr lang="en-US" sz="2400" baseline="30000" dirty="0" smtClean="0">
                <a:latin typeface="Antenna Medium" panose="02000603000000020004" pitchFamily="2" charset="0"/>
              </a:rPr>
              <a:t>its members may enjoy prosperity,</a:t>
            </a:r>
          </a:p>
          <a:p>
            <a:pPr marL="0" indent="0">
              <a:buFont typeface="Arial" panose="020B0604020202020204" pitchFamily="34" charset="0"/>
              <a:buNone/>
            </a:pPr>
            <a:r>
              <a:rPr lang="en-US" sz="2400" baseline="30000" dirty="0" smtClean="0">
                <a:latin typeface="Antenna Medium" panose="02000603000000020004" pitchFamily="2" charset="0"/>
              </a:rPr>
              <a:t>possess the priceless gift of your peace,</a:t>
            </a:r>
          </a:p>
          <a:p>
            <a:pPr marL="0" indent="0">
              <a:buFont typeface="Arial" panose="020B0604020202020204" pitchFamily="34" charset="0"/>
              <a:buNone/>
            </a:pPr>
            <a:r>
              <a:rPr lang="en-US" sz="2400" baseline="30000" dirty="0" smtClean="0">
                <a:latin typeface="Antenna Medium" panose="02000603000000020004" pitchFamily="2" charset="0"/>
              </a:rPr>
              <a:t>and, as the Church alive in the home,</a:t>
            </a:r>
          </a:p>
          <a:p>
            <a:pPr marL="0" indent="0">
              <a:buFont typeface="Arial" panose="020B0604020202020204" pitchFamily="34" charset="0"/>
              <a:buNone/>
            </a:pPr>
            <a:r>
              <a:rPr lang="en-US" sz="2400" baseline="30000" dirty="0" smtClean="0">
                <a:latin typeface="Antenna Medium" panose="02000603000000020004" pitchFamily="2" charset="0"/>
              </a:rPr>
              <a:t>bear witness in this world to your glory.</a:t>
            </a:r>
          </a:p>
          <a:p>
            <a:pPr marL="0" indent="0">
              <a:buFont typeface="Arial" panose="020B0604020202020204" pitchFamily="34" charset="0"/>
              <a:buNone/>
            </a:pPr>
            <a:r>
              <a:rPr lang="en-US" sz="2400" baseline="30000" dirty="0" smtClean="0">
                <a:latin typeface="Antenna Medium" panose="02000603000000020004" pitchFamily="2" charset="0"/>
              </a:rPr>
              <a:t>We ask this though Christ our Lord.</a:t>
            </a:r>
          </a:p>
          <a:p>
            <a:pPr marL="0" indent="0">
              <a:buFont typeface="Arial" panose="020B0604020202020204" pitchFamily="34" charset="0"/>
              <a:buNone/>
            </a:pPr>
            <a:r>
              <a:rPr lang="en-US" sz="2400" baseline="30000" dirty="0" smtClean="0">
                <a:latin typeface="Antenna Medium" panose="02000603000000020004" pitchFamily="2" charset="0"/>
              </a:rPr>
              <a:t>Amen.</a:t>
            </a:r>
          </a:p>
          <a:p>
            <a:pPr marL="0" indent="0">
              <a:buFont typeface="Arial" panose="020B0604020202020204" pitchFamily="34" charset="0"/>
              <a:buNone/>
            </a:pPr>
            <a:endParaRPr lang="en-US" sz="1800" i="1" baseline="30000" dirty="0" smtClean="0"/>
          </a:p>
        </p:txBody>
      </p:sp>
      <p:sp>
        <p:nvSpPr>
          <p:cNvPr id="9" name="Rectangle 8"/>
          <p:cNvSpPr/>
          <p:nvPr/>
        </p:nvSpPr>
        <p:spPr>
          <a:xfrm>
            <a:off x="0" y="0"/>
            <a:ext cx="12192000" cy="1078524"/>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smtClean="0">
                <a:latin typeface="Antenna Black" panose="02000505000000020004" pitchFamily="2" charset="0"/>
              </a:rPr>
              <a:t>Opening Prayer</a:t>
            </a:r>
            <a:endParaRPr lang="en-US" cap="all" baseline="30000" dirty="0">
              <a:latin typeface="Antenna Black" panose="02000505000000020004" pitchFamily="2" charset="0"/>
            </a:endParaRPr>
          </a:p>
        </p:txBody>
      </p:sp>
      <p:sp>
        <p:nvSpPr>
          <p:cNvPr id="7" name="TextBox 6"/>
          <p:cNvSpPr txBox="1"/>
          <p:nvPr/>
        </p:nvSpPr>
        <p:spPr>
          <a:xfrm>
            <a:off x="1799492" y="5866183"/>
            <a:ext cx="8505093" cy="830997"/>
          </a:xfrm>
          <a:prstGeom prst="rect">
            <a:avLst/>
          </a:prstGeom>
          <a:noFill/>
        </p:spPr>
        <p:txBody>
          <a:bodyPr wrap="square" rtlCol="0">
            <a:spAutoFit/>
          </a:bodyPr>
          <a:lstStyle/>
          <a:p>
            <a:r>
              <a:rPr lang="en-US" i="1" baseline="30000" dirty="0"/>
              <a:t>Catholic Household Blessings &amp; Prayers</a:t>
            </a:r>
            <a:r>
              <a:rPr lang="en-US" baseline="30000" dirty="0"/>
              <a:t> © 2007, USCCB Publishing. All rights reserved. </a:t>
            </a:r>
          </a:p>
          <a:p>
            <a:r>
              <a:rPr lang="en-US" baseline="30000" dirty="0"/>
              <a:t>Used with permission of the International Commission on English in the Liturgy Corporation.</a:t>
            </a:r>
            <a:endParaRPr lang="en-US" dirty="0"/>
          </a:p>
          <a:p>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7459" y="3115654"/>
            <a:ext cx="1929484" cy="1929484"/>
          </a:xfrm>
        </p:spPr>
      </p:pic>
    </p:spTree>
    <p:extLst>
      <p:ext uri="{BB962C8B-B14F-4D97-AF65-F5344CB8AC3E}">
        <p14:creationId xmlns:p14="http://schemas.microsoft.com/office/powerpoint/2010/main" val="45379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BF67"/>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348154"/>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3197835" y="329101"/>
            <a:ext cx="5989761"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Ice Breaker</a:t>
            </a:r>
          </a:p>
          <a:p>
            <a:pPr algn="ctr"/>
            <a:r>
              <a:rPr lang="en-US" baseline="30000" dirty="0"/>
              <a:t>Use option not used in Week 1</a:t>
            </a:r>
          </a:p>
          <a:p>
            <a:pPr algn="ctr"/>
            <a:endParaRPr lang="en-US" sz="4800" cap="all" baseline="30000" dirty="0">
              <a:latin typeface="Antenna Black" panose="02000505000000020004" pitchFamily="2" charset="0"/>
            </a:endParaRPr>
          </a:p>
        </p:txBody>
      </p:sp>
      <p:sp>
        <p:nvSpPr>
          <p:cNvPr id="7" name="Content Placeholder 2"/>
          <p:cNvSpPr txBox="1">
            <a:spLocks/>
          </p:cNvSpPr>
          <p:nvPr/>
        </p:nvSpPr>
        <p:spPr>
          <a:xfrm>
            <a:off x="797170" y="1736726"/>
            <a:ext cx="10791092" cy="5263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baseline="30000" dirty="0"/>
              <a:t>Option 1: Childhood Dream</a:t>
            </a:r>
            <a:r>
              <a:rPr lang="en-US" sz="3600" baseline="30000" dirty="0"/>
              <a:t> </a:t>
            </a:r>
          </a:p>
          <a:p>
            <a:pPr marL="0" indent="0">
              <a:buNone/>
            </a:pPr>
            <a:r>
              <a:rPr lang="en-US" sz="3600" baseline="30000" dirty="0"/>
              <a:t>Ask the participants to share their childhood dream (what they want/wanted to be or do when they grow/grew up) and then ask them to reflect on how this correlates with their current aspirations (if applicable). Depending on the time and amount of people in the group you may ask them just to give you one-word responses, like astronaut, ballerina, teacher, etc. </a:t>
            </a:r>
          </a:p>
          <a:p>
            <a:pPr marL="0" indent="0">
              <a:buNone/>
            </a:pPr>
            <a:endParaRPr lang="en-US" sz="3600" baseline="30000" dirty="0"/>
          </a:p>
          <a:p>
            <a:pPr marL="0" indent="0">
              <a:buNone/>
            </a:pPr>
            <a:r>
              <a:rPr lang="en-US" sz="3600" b="1" baseline="30000" dirty="0"/>
              <a:t>Option 2: The Time Machine</a:t>
            </a:r>
          </a:p>
          <a:p>
            <a:pPr marL="0" indent="0">
              <a:buNone/>
            </a:pPr>
            <a:r>
              <a:rPr lang="en-US" sz="3600" baseline="30000" dirty="0"/>
              <a:t>Ask the participants the following question(s): “If you were able to travel through time, what time period would you want to visit and why? If there was a person you would go back in time to meet, who would it be, and why?”</a:t>
            </a:r>
          </a:p>
        </p:txBody>
      </p:sp>
    </p:spTree>
    <p:extLst>
      <p:ext uri="{BB962C8B-B14F-4D97-AF65-F5344CB8AC3E}">
        <p14:creationId xmlns:p14="http://schemas.microsoft.com/office/powerpoint/2010/main" val="2153307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1242647"/>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smtClean="0">
                <a:latin typeface="Antenna Medium" panose="02000603000000020004" pitchFamily="2" charset="0"/>
              </a:rPr>
              <a:t>Concept Review</a:t>
            </a:r>
            <a:endParaRPr lang="en-US" dirty="0">
              <a:latin typeface="Antenna Medium" panose="02000603000000020004" pitchFamily="2" charset="0"/>
            </a:endParaRPr>
          </a:p>
        </p:txBody>
      </p:sp>
      <p:sp>
        <p:nvSpPr>
          <p:cNvPr id="3" name="Content Placeholder 2"/>
          <p:cNvSpPr>
            <a:spLocks noGrp="1"/>
          </p:cNvSpPr>
          <p:nvPr>
            <p:ph idx="1"/>
          </p:nvPr>
        </p:nvSpPr>
        <p:spPr>
          <a:xfrm>
            <a:off x="838200" y="1690688"/>
            <a:ext cx="10515600" cy="4351338"/>
          </a:xfrm>
        </p:spPr>
        <p:txBody>
          <a:bodyPr/>
          <a:lstStyle/>
          <a:p>
            <a:pPr marL="0" indent="0" algn="ctr">
              <a:buNone/>
            </a:pPr>
            <a:r>
              <a:rPr lang="en-US" sz="4800" baseline="30000" dirty="0">
                <a:latin typeface="Antenna Medium" panose="02000603000000020004" pitchFamily="2" charset="0"/>
              </a:rPr>
              <a:t>The Domestic Church and </a:t>
            </a:r>
            <a:endParaRPr lang="en-US" sz="4800" baseline="30000" dirty="0" smtClean="0">
              <a:latin typeface="Antenna Medium" panose="02000603000000020004" pitchFamily="2" charset="0"/>
            </a:endParaRPr>
          </a:p>
          <a:p>
            <a:pPr marL="0" indent="0" algn="ctr">
              <a:buNone/>
            </a:pPr>
            <a:r>
              <a:rPr lang="en-US" sz="4800" baseline="30000" dirty="0" smtClean="0">
                <a:latin typeface="Antenna Medium" panose="02000603000000020004" pitchFamily="2" charset="0"/>
              </a:rPr>
              <a:t>parents as </a:t>
            </a:r>
            <a:r>
              <a:rPr lang="en-US" sz="4800" baseline="30000" dirty="0">
                <a:latin typeface="Antenna Medium" panose="02000603000000020004" pitchFamily="2" charset="0"/>
              </a:rPr>
              <a:t>primary educators.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862" y="2686050"/>
            <a:ext cx="3724275" cy="4171950"/>
          </a:xfrm>
          <a:prstGeom prst="rect">
            <a:avLst/>
          </a:prstGeom>
        </p:spPr>
      </p:pic>
    </p:spTree>
    <p:extLst>
      <p:ext uri="{BB962C8B-B14F-4D97-AF65-F5344CB8AC3E}">
        <p14:creationId xmlns:p14="http://schemas.microsoft.com/office/powerpoint/2010/main" val="898880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8206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6092" y="142387"/>
            <a:ext cx="9448799" cy="959583"/>
          </a:xfrm>
        </p:spPr>
        <p:txBody>
          <a:bodyPr>
            <a:normAutofit fontScale="90000"/>
          </a:bodyPr>
          <a:lstStyle/>
          <a:p>
            <a:pPr algn="ctr"/>
            <a:r>
              <a:rPr lang="en-US" sz="8000" b="1" baseline="30000" dirty="0" smtClean="0"/>
              <a:t>Families share their experiences</a:t>
            </a:r>
            <a:r>
              <a:rPr lang="en-US" sz="8000" b="1" dirty="0" smtClean="0"/>
              <a:t> </a:t>
            </a:r>
            <a:endParaRPr lang="en-US" sz="8000" dirty="0"/>
          </a:p>
        </p:txBody>
      </p:sp>
      <p:sp>
        <p:nvSpPr>
          <p:cNvPr id="4" name="Content Placeholder 2"/>
          <p:cNvSpPr txBox="1">
            <a:spLocks/>
          </p:cNvSpPr>
          <p:nvPr/>
        </p:nvSpPr>
        <p:spPr>
          <a:xfrm>
            <a:off x="838200" y="820616"/>
            <a:ext cx="11260017" cy="6693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5400" baseline="30000" dirty="0"/>
          </a:p>
          <a:p>
            <a:pPr>
              <a:lnSpc>
                <a:spcPct val="100000"/>
              </a:lnSpc>
            </a:pPr>
            <a:r>
              <a:rPr lang="en-US" sz="5400" baseline="30000" dirty="0" smtClean="0"/>
              <a:t>Each family will </a:t>
            </a:r>
            <a:r>
              <a:rPr lang="en-US" sz="5400" baseline="30000" dirty="0"/>
              <a:t>state their </a:t>
            </a:r>
            <a:r>
              <a:rPr lang="en-US" sz="5400" baseline="30000" dirty="0" smtClean="0"/>
              <a:t>names</a:t>
            </a:r>
          </a:p>
          <a:p>
            <a:pPr marL="0" indent="0">
              <a:lnSpc>
                <a:spcPct val="100000"/>
              </a:lnSpc>
              <a:buNone/>
            </a:pPr>
            <a:endParaRPr lang="en-US" sz="5400" baseline="30000" dirty="0" smtClean="0"/>
          </a:p>
          <a:p>
            <a:pPr>
              <a:lnSpc>
                <a:spcPct val="100000"/>
              </a:lnSpc>
            </a:pPr>
            <a:r>
              <a:rPr lang="en-US" sz="5400" baseline="30000" dirty="0" smtClean="0"/>
              <a:t>Show </a:t>
            </a:r>
            <a:r>
              <a:rPr lang="en-US" sz="5400" baseline="30000" dirty="0"/>
              <a:t>their prayer </a:t>
            </a:r>
            <a:r>
              <a:rPr lang="en-US" sz="5400" baseline="30000" dirty="0" smtClean="0"/>
              <a:t>corner</a:t>
            </a:r>
          </a:p>
          <a:p>
            <a:pPr marL="0" indent="0">
              <a:lnSpc>
                <a:spcPct val="100000"/>
              </a:lnSpc>
              <a:buNone/>
            </a:pPr>
            <a:endParaRPr lang="en-US" sz="5400" baseline="30000" dirty="0" smtClean="0"/>
          </a:p>
          <a:p>
            <a:pPr>
              <a:lnSpc>
                <a:spcPct val="100000"/>
              </a:lnSpc>
            </a:pPr>
            <a:r>
              <a:rPr lang="en-US" sz="5400" baseline="30000" dirty="0"/>
              <a:t>E</a:t>
            </a:r>
            <a:r>
              <a:rPr lang="en-US" sz="5400" baseline="30000" dirty="0" smtClean="0"/>
              <a:t>xplain </a:t>
            </a:r>
            <a:r>
              <a:rPr lang="en-US" sz="5400" baseline="30000" dirty="0"/>
              <a:t>why they chose the items they have placed on their home </a:t>
            </a:r>
            <a:r>
              <a:rPr lang="en-US" sz="5400" baseline="30000" dirty="0" smtClean="0"/>
              <a:t>altar</a:t>
            </a:r>
            <a:endParaRPr lang="en-US" sz="5400" baseline="30000" dirty="0"/>
          </a:p>
          <a:p>
            <a:pPr marL="0" indent="0">
              <a:lnSpc>
                <a:spcPct val="100000"/>
              </a:lnSpc>
              <a:buFont typeface="Arial" panose="020B0604020202020204" pitchFamily="34" charset="0"/>
              <a:buNone/>
            </a:pPr>
            <a:endParaRPr lang="en-US" dirty="0"/>
          </a:p>
        </p:txBody>
      </p:sp>
    </p:spTree>
    <p:extLst>
      <p:ext uri="{BB962C8B-B14F-4D97-AF65-F5344CB8AC3E}">
        <p14:creationId xmlns:p14="http://schemas.microsoft.com/office/powerpoint/2010/main" val="214129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1" y="0"/>
            <a:ext cx="12192000" cy="14888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05690" y="163268"/>
            <a:ext cx="5980617" cy="1325563"/>
          </a:xfrm>
        </p:spPr>
        <p:txBody>
          <a:bodyPr/>
          <a:lstStyle/>
          <a:p>
            <a:pPr algn="ctr"/>
            <a:r>
              <a:rPr lang="en-US" dirty="0" smtClean="0">
                <a:latin typeface="Antenna Medium" panose="02000603000000020004" pitchFamily="2" charset="0"/>
              </a:rPr>
              <a:t>Large group </a:t>
            </a:r>
            <a:r>
              <a:rPr lang="en-US" dirty="0">
                <a:latin typeface="Antenna Medium" panose="02000603000000020004" pitchFamily="2" charset="0"/>
              </a:rPr>
              <a:t>s</a:t>
            </a:r>
            <a:r>
              <a:rPr lang="en-US" dirty="0" smtClean="0">
                <a:latin typeface="Antenna Medium" panose="02000603000000020004" pitchFamily="2" charset="0"/>
              </a:rPr>
              <a:t>haring</a:t>
            </a:r>
            <a:endParaRPr lang="en-US" dirty="0">
              <a:latin typeface="Antenna Medium" panose="02000603000000020004" pitchFamily="2" charset="0"/>
            </a:endParaRPr>
          </a:p>
        </p:txBody>
      </p:sp>
      <p:sp>
        <p:nvSpPr>
          <p:cNvPr id="3" name="Content Placeholder 2"/>
          <p:cNvSpPr>
            <a:spLocks noGrp="1"/>
          </p:cNvSpPr>
          <p:nvPr>
            <p:ph idx="1"/>
          </p:nvPr>
        </p:nvSpPr>
        <p:spPr>
          <a:xfrm>
            <a:off x="179881" y="1825625"/>
            <a:ext cx="11827239" cy="4351338"/>
          </a:xfrm>
        </p:spPr>
        <p:txBody>
          <a:bodyPr/>
          <a:lstStyle/>
          <a:p>
            <a:pPr marL="0" indent="0">
              <a:buNone/>
            </a:pPr>
            <a:r>
              <a:rPr lang="en-US" sz="4000" baseline="30000" dirty="0"/>
              <a:t>Large group shares about their experiences doing the Mission Activity</a:t>
            </a:r>
          </a:p>
          <a:p>
            <a:pPr marL="0" indent="0">
              <a:buNone/>
            </a:pPr>
            <a:r>
              <a:rPr lang="en-US" baseline="30000" dirty="0"/>
              <a:t>	• </a:t>
            </a:r>
            <a:r>
              <a:rPr lang="en-US" sz="3200" baseline="30000" dirty="0"/>
              <a:t>What was it like to put together your </a:t>
            </a:r>
            <a:r>
              <a:rPr lang="en-US" sz="3200" baseline="30000" dirty="0" smtClean="0"/>
              <a:t>prayer</a:t>
            </a:r>
            <a:r>
              <a:rPr lang="en-US" sz="3200" dirty="0" smtClean="0"/>
              <a:t> </a:t>
            </a:r>
            <a:r>
              <a:rPr lang="en-US" sz="3200" baseline="30000" dirty="0" smtClean="0"/>
              <a:t>corner</a:t>
            </a:r>
            <a:r>
              <a:rPr lang="en-US" sz="3200" baseline="30000" dirty="0"/>
              <a:t>?</a:t>
            </a:r>
          </a:p>
          <a:p>
            <a:pPr marL="0" indent="0">
              <a:buNone/>
            </a:pPr>
            <a:r>
              <a:rPr lang="en-US" sz="3200" baseline="30000" dirty="0"/>
              <a:t>	• What new things did you learn about </a:t>
            </a:r>
            <a:r>
              <a:rPr lang="en-US" sz="3200" baseline="30000" dirty="0" smtClean="0"/>
              <a:t>your</a:t>
            </a:r>
            <a:r>
              <a:rPr lang="en-US" sz="3200" dirty="0" smtClean="0"/>
              <a:t> </a:t>
            </a:r>
            <a:r>
              <a:rPr lang="en-US" sz="3200" baseline="30000" dirty="0" smtClean="0"/>
              <a:t>family </a:t>
            </a:r>
            <a:r>
              <a:rPr lang="en-US" sz="3200" baseline="30000" dirty="0"/>
              <a:t>when you made your home altar? </a:t>
            </a:r>
          </a:p>
          <a:p>
            <a:pPr marL="0" indent="0">
              <a:buNone/>
            </a:pPr>
            <a:r>
              <a:rPr lang="en-US" sz="3200" baseline="30000" dirty="0"/>
              <a:t> 	• How does having a prayer corner in </a:t>
            </a:r>
            <a:r>
              <a:rPr lang="en-US" sz="3200" baseline="30000" dirty="0" smtClean="0"/>
              <a:t>your</a:t>
            </a:r>
            <a:r>
              <a:rPr lang="en-US" sz="3200" dirty="0" smtClean="0"/>
              <a:t> </a:t>
            </a:r>
            <a:r>
              <a:rPr lang="en-US" sz="3200" baseline="30000" dirty="0" smtClean="0"/>
              <a:t>home </a:t>
            </a:r>
            <a:r>
              <a:rPr lang="en-US" sz="3200" baseline="30000" dirty="0"/>
              <a:t>bring you closer to God and closer </a:t>
            </a:r>
            <a:r>
              <a:rPr lang="en-US" sz="3200" baseline="30000" dirty="0" smtClean="0"/>
              <a:t>to</a:t>
            </a:r>
            <a:r>
              <a:rPr lang="en-US" sz="3200" dirty="0" smtClean="0"/>
              <a:t> </a:t>
            </a:r>
            <a:r>
              <a:rPr lang="en-US" sz="3200" baseline="30000" dirty="0" smtClean="0"/>
              <a:t>one</a:t>
            </a:r>
            <a:r>
              <a:rPr lang="en-US" sz="3200" dirty="0" smtClean="0"/>
              <a:t> 	  </a:t>
            </a:r>
            <a:r>
              <a:rPr lang="en-US" sz="3200" baseline="30000" dirty="0" smtClean="0"/>
              <a:t>another</a:t>
            </a:r>
            <a:r>
              <a:rPr lang="en-US" sz="3200" baseline="30000" dirty="0"/>
              <a:t>?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095" y="4001294"/>
            <a:ext cx="5323809" cy="2028571"/>
          </a:xfrm>
          <a:prstGeom prst="rect">
            <a:avLst/>
          </a:prstGeom>
        </p:spPr>
      </p:pic>
    </p:spTree>
    <p:extLst>
      <p:ext uri="{BB962C8B-B14F-4D97-AF65-F5344CB8AC3E}">
        <p14:creationId xmlns:p14="http://schemas.microsoft.com/office/powerpoint/2010/main" val="608870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Rectangle 5"/>
          <p:cNvSpPr/>
          <p:nvPr/>
        </p:nvSpPr>
        <p:spPr>
          <a:xfrm>
            <a:off x="0" y="-1"/>
            <a:ext cx="12192000" cy="1127982"/>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1553979" y="55317"/>
            <a:ext cx="9084039" cy="1127981"/>
          </a:xfrm>
        </p:spPr>
        <p:txBody>
          <a:bodyPr>
            <a:normAutofit/>
          </a:bodyPr>
          <a:lstStyle/>
          <a:p>
            <a:pPr algn="ctr"/>
            <a:r>
              <a:rPr lang="en-US" sz="4800" dirty="0" smtClean="0">
                <a:latin typeface="Antenna Medium" panose="02000603000000020004" pitchFamily="2" charset="0"/>
              </a:rPr>
              <a:t>Next Meeting Date and Time </a:t>
            </a:r>
            <a:endParaRPr lang="en-US" sz="4800" dirty="0">
              <a:latin typeface="Antenna Medium" panose="02000603000000020004" pitchFamily="2" charset="0"/>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3730910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488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02673" y="529249"/>
            <a:ext cx="4586654" cy="1006475"/>
          </a:xfrm>
        </p:spPr>
        <p:txBody>
          <a:bodyPr>
            <a:normAutofit fontScale="90000"/>
          </a:bodyPr>
          <a:lstStyle/>
          <a:p>
            <a:pPr algn="ctr"/>
            <a:r>
              <a:rPr lang="en-US" b="1" baseline="30000" dirty="0" smtClean="0">
                <a:latin typeface="Antenna Medium" panose="02000603000000020004" pitchFamily="2" charset="0"/>
              </a:rPr>
              <a:t>Close </a:t>
            </a:r>
            <a:r>
              <a:rPr lang="en-US" b="1" baseline="30000" dirty="0">
                <a:latin typeface="Antenna Medium" panose="02000603000000020004" pitchFamily="2" charset="0"/>
              </a:rPr>
              <a:t>in Prayer</a:t>
            </a:r>
            <a:r>
              <a:rPr lang="en-US" b="1" baseline="30000" dirty="0"/>
              <a:t/>
            </a:r>
            <a:br>
              <a:rPr lang="en-US" b="1" baseline="30000" dirty="0"/>
            </a:br>
            <a:endParaRPr lang="en-US" dirty="0"/>
          </a:p>
        </p:txBody>
      </p:sp>
      <p:sp>
        <p:nvSpPr>
          <p:cNvPr id="3" name="Content Placeholder 2"/>
          <p:cNvSpPr>
            <a:spLocks noGrp="1"/>
          </p:cNvSpPr>
          <p:nvPr>
            <p:ph idx="1"/>
          </p:nvPr>
        </p:nvSpPr>
        <p:spPr>
          <a:xfrm>
            <a:off x="1805689" y="1678111"/>
            <a:ext cx="8580620" cy="4351338"/>
          </a:xfrm>
        </p:spPr>
        <p:txBody>
          <a:bodyPr>
            <a:normAutofit/>
          </a:bodyPr>
          <a:lstStyle/>
          <a:p>
            <a:pPr marL="0" indent="0">
              <a:buNone/>
            </a:pPr>
            <a:r>
              <a:rPr lang="en-US" sz="4000" baseline="30000" dirty="0" smtClean="0"/>
              <a:t>Thank you, Father, for having created us and given us to each other in the human family. Thank you for being with us in all our joys and sorrows, for your comfort in our sadness, your companionship in our loneliness. Thank you for yesterday, today, tomorrow and for the whole of our lives. Thank you for friends, for health and for grace. May we live this and every day conscious of all that has been given to us.</a:t>
            </a:r>
          </a:p>
          <a:p>
            <a:pPr marL="0" indent="0">
              <a:buNone/>
            </a:pPr>
            <a:r>
              <a:rPr lang="en-US" sz="4000" baseline="30000" dirty="0" smtClean="0"/>
              <a:t>Amen.</a:t>
            </a:r>
          </a:p>
          <a:p>
            <a:pPr marL="0" indent="0">
              <a:buNone/>
            </a:pPr>
            <a:endParaRPr lang="en-US" baseline="30000" dirty="0"/>
          </a:p>
          <a:p>
            <a:pPr marL="0" indent="0">
              <a:buNone/>
            </a:pPr>
            <a:r>
              <a:rPr lang="en-US" baseline="30000" dirty="0" smtClean="0"/>
              <a:t>From </a:t>
            </a:r>
            <a:r>
              <a:rPr lang="en-US" u="sng" baseline="30000" dirty="0" smtClean="0"/>
              <a:t>The Catholic Prayer Book</a:t>
            </a:r>
            <a:r>
              <a:rPr lang="en-US" baseline="30000" dirty="0" smtClean="0"/>
              <a:t>, compiled by Msgr. Michael Buckley</a:t>
            </a:r>
            <a:endParaRPr lang="en-US" sz="3200" dirty="0">
              <a:latin typeface="Adobe Garamond Pro" panose="020205020605060204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9956" y="4565775"/>
            <a:ext cx="1286263" cy="1992923"/>
          </a:xfrm>
          <a:prstGeom prst="rect">
            <a:avLst/>
          </a:prstGeom>
        </p:spPr>
      </p:pic>
    </p:spTree>
    <p:extLst>
      <p:ext uri="{BB962C8B-B14F-4D97-AF65-F5344CB8AC3E}">
        <p14:creationId xmlns:p14="http://schemas.microsoft.com/office/powerpoint/2010/main" val="3949850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9832</TotalTime>
  <Words>519</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Adobe Garamond Pro</vt:lpstr>
      <vt:lpstr>Antenna Black</vt:lpstr>
      <vt:lpstr>Antenna Medium</vt:lpstr>
      <vt:lpstr>Arial</vt:lpstr>
      <vt:lpstr>Calibri</vt:lpstr>
      <vt:lpstr>Calibri Light</vt:lpstr>
      <vt:lpstr>Office Theme</vt:lpstr>
      <vt:lpstr>Families Forming Disciples </vt:lpstr>
      <vt:lpstr>PowerPoint Presentation</vt:lpstr>
      <vt:lpstr>PowerPoint Presentation</vt:lpstr>
      <vt:lpstr>Concept Review</vt:lpstr>
      <vt:lpstr>Families share their experiences </vt:lpstr>
      <vt:lpstr>Large group sharing</vt:lpstr>
      <vt:lpstr>Next Meeting Date and Time </vt:lpstr>
      <vt:lpstr>Close in Prayer </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Forming Disciples</dc:title>
  <dc:creator>Patrick Metts</dc:creator>
  <cp:lastModifiedBy>Patrick Metts</cp:lastModifiedBy>
  <cp:revision>28</cp:revision>
  <dcterms:created xsi:type="dcterms:W3CDTF">2020-07-27T17:11:20Z</dcterms:created>
  <dcterms:modified xsi:type="dcterms:W3CDTF">2020-08-03T13:04:05Z</dcterms:modified>
</cp:coreProperties>
</file>