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71" r:id="rId6"/>
    <p:sldId id="262" r:id="rId7"/>
    <p:sldId id="270" r:id="rId8"/>
    <p:sldId id="279" r:id="rId9"/>
    <p:sldId id="278" r:id="rId10"/>
    <p:sldId id="261" r:id="rId11"/>
    <p:sldId id="276" r:id="rId12"/>
    <p:sldId id="277" r:id="rId1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FFFF"/>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7" autoAdjust="0"/>
    <p:restoredTop sz="94660"/>
  </p:normalViewPr>
  <p:slideViewPr>
    <p:cSldViewPr snapToGrid="0">
      <p:cViewPr varScale="1">
        <p:scale>
          <a:sx n="88" d="100"/>
          <a:sy n="88" d="100"/>
        </p:scale>
        <p:origin x="40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s-MX"/>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04/08/2022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4017838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04/08/2022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792608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s-MX"/>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04/08/2022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09270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10"/>
          </p:nvPr>
        </p:nvSpPr>
        <p:spPr/>
        <p:txBody>
          <a:bodyPr/>
          <a:lstStyle/>
          <a:p>
            <a:fld id="{F98ECF60-19F8-4C88-A195-93F06459BF74}" type="datetimeFigureOut">
              <a:rPr lang="es-MX" smtClean="0"/>
              <a:t>04/08/2022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357951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s-MX"/>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8ECF60-19F8-4C88-A195-93F06459BF74}" type="datetimeFigureOut">
              <a:rPr lang="es-MX" smtClean="0"/>
              <a:t>04/08/2022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472579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Date Placeholder 4"/>
          <p:cNvSpPr>
            <a:spLocks noGrp="1"/>
          </p:cNvSpPr>
          <p:nvPr>
            <p:ph type="dt" sz="half" idx="10"/>
          </p:nvPr>
        </p:nvSpPr>
        <p:spPr/>
        <p:txBody>
          <a:bodyPr/>
          <a:lstStyle/>
          <a:p>
            <a:fld id="{F98ECF60-19F8-4C88-A195-93F06459BF74}" type="datetimeFigureOut">
              <a:rPr lang="es-MX" smtClean="0"/>
              <a:t>04/08/2022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3429689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s-MX"/>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7" name="Date Placeholder 6"/>
          <p:cNvSpPr>
            <a:spLocks noGrp="1"/>
          </p:cNvSpPr>
          <p:nvPr>
            <p:ph type="dt" sz="half" idx="10"/>
          </p:nvPr>
        </p:nvSpPr>
        <p:spPr/>
        <p:txBody>
          <a:bodyPr/>
          <a:lstStyle/>
          <a:p>
            <a:fld id="{F98ECF60-19F8-4C88-A195-93F06459BF74}" type="datetimeFigureOut">
              <a:rPr lang="es-MX" smtClean="0"/>
              <a:t>04/08/2022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036402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s-MX"/>
          </a:p>
        </p:txBody>
      </p:sp>
      <p:sp>
        <p:nvSpPr>
          <p:cNvPr id="3" name="Date Placeholder 2"/>
          <p:cNvSpPr>
            <a:spLocks noGrp="1"/>
          </p:cNvSpPr>
          <p:nvPr>
            <p:ph type="dt" sz="half" idx="10"/>
          </p:nvPr>
        </p:nvSpPr>
        <p:spPr/>
        <p:txBody>
          <a:bodyPr/>
          <a:lstStyle/>
          <a:p>
            <a:fld id="{F98ECF60-19F8-4C88-A195-93F06459BF74}" type="datetimeFigureOut">
              <a:rPr lang="es-MX" smtClean="0"/>
              <a:t>04/08/2022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604845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8ECF60-19F8-4C88-A195-93F06459BF74}" type="datetimeFigureOut">
              <a:rPr lang="es-MX" smtClean="0"/>
              <a:t>04/08/2022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14239371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04/08/2022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2743780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s-MX"/>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8ECF60-19F8-4C88-A195-93F06459BF74}" type="datetimeFigureOut">
              <a:rPr lang="es-MX" smtClean="0"/>
              <a:t>04/08/2022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9158947A-2726-4768-8CC2-C638D98E3F45}" type="slidenum">
              <a:rPr lang="es-MX" smtClean="0"/>
              <a:t>‹#›</a:t>
            </a:fld>
            <a:endParaRPr lang="es-MX"/>
          </a:p>
        </p:txBody>
      </p:sp>
    </p:spTree>
    <p:extLst>
      <p:ext uri="{BB962C8B-B14F-4D97-AF65-F5344CB8AC3E}">
        <p14:creationId xmlns:p14="http://schemas.microsoft.com/office/powerpoint/2010/main" val="3577016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s-MX"/>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s-MX"/>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ECF60-19F8-4C88-A195-93F06459BF74}" type="datetimeFigureOut">
              <a:rPr lang="es-MX" smtClean="0"/>
              <a:t>04/08/2022</a:t>
            </a:fld>
            <a:endParaRPr lang="es-MX"/>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58947A-2726-4768-8CC2-C638D98E3F45}" type="slidenum">
              <a:rPr lang="es-MX" smtClean="0"/>
              <a:t>‹#›</a:t>
            </a:fld>
            <a:endParaRPr lang="es-MX"/>
          </a:p>
        </p:txBody>
      </p:sp>
    </p:spTree>
    <p:extLst>
      <p:ext uri="{BB962C8B-B14F-4D97-AF65-F5344CB8AC3E}">
        <p14:creationId xmlns:p14="http://schemas.microsoft.com/office/powerpoint/2010/main" val="1525672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video" Target="https://www.youtube.com/embed/UfZsL5EYW3E" TargetMode="External"/><Relationship Id="rId4" Type="http://schemas.openxmlformats.org/officeDocument/2006/relationships/hyperlink" Target="https://youtu.be/UfZsL5EYW3E"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732" r="-426"/>
          <a:stretch/>
        </p:blipFill>
        <p:spPr>
          <a:xfrm>
            <a:off x="-122663" y="-22302"/>
            <a:ext cx="12366701" cy="6991814"/>
          </a:xfrm>
          <a:prstGeom prst="rect">
            <a:avLst/>
          </a:prstGeom>
        </p:spPr>
      </p:pic>
      <p:sp>
        <p:nvSpPr>
          <p:cNvPr id="2" name="Subtitle 1"/>
          <p:cNvSpPr>
            <a:spLocks noGrp="1"/>
          </p:cNvSpPr>
          <p:nvPr>
            <p:ph type="subTitle" idx="1"/>
          </p:nvPr>
        </p:nvSpPr>
        <p:spPr>
          <a:xfrm>
            <a:off x="1161135" y="5497350"/>
            <a:ext cx="10041773" cy="448888"/>
          </a:xfrm>
          <a:solidFill>
            <a:schemeClr val="bg1">
              <a:lumMod val="65000"/>
              <a:alpha val="78000"/>
            </a:schemeClr>
          </a:solidFill>
        </p:spPr>
        <p:txBody>
          <a:bodyPr>
            <a:noAutofit/>
          </a:bodyPr>
          <a:lstStyle/>
          <a:p>
            <a:r>
              <a:rPr lang="en-US" sz="2800" dirty="0" smtClean="0">
                <a:latin typeface="Antenna Black" panose="02000505000000020004" pitchFamily="2" charset="0"/>
              </a:rPr>
              <a:t>THE LIFE OF CHRIST: THE JOYFUL MYSTERIES</a:t>
            </a:r>
            <a:endParaRPr lang="en-US" sz="2800" dirty="0">
              <a:latin typeface="Antenna Black" panose="02000505000000020004" pitchFamily="2"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8712" y="-748146"/>
            <a:ext cx="8894574" cy="3342123"/>
          </a:xfrm>
          <a:prstGeom prst="rect">
            <a:avLst/>
          </a:prstGeom>
        </p:spPr>
      </p:pic>
      <p:sp>
        <p:nvSpPr>
          <p:cNvPr id="8" name="Subtitle 1"/>
          <p:cNvSpPr txBox="1">
            <a:spLocks/>
          </p:cNvSpPr>
          <p:nvPr/>
        </p:nvSpPr>
        <p:spPr>
          <a:xfrm>
            <a:off x="3016843" y="6190416"/>
            <a:ext cx="6330355" cy="481666"/>
          </a:xfrm>
          <a:prstGeom prst="rect">
            <a:avLst/>
          </a:prstGeom>
          <a:solidFill>
            <a:schemeClr val="bg1">
              <a:lumMod val="65000"/>
              <a:alpha val="78000"/>
            </a:schemeClr>
          </a:solidFill>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dirty="0" smtClean="0"/>
              <a:t>THE PRESENTATION IN THE TEMPLE</a:t>
            </a:r>
            <a:endParaRPr lang="en-US" sz="2800" dirty="0"/>
          </a:p>
        </p:txBody>
      </p:sp>
    </p:spTree>
    <p:extLst>
      <p:ext uri="{BB962C8B-B14F-4D97-AF65-F5344CB8AC3E}">
        <p14:creationId xmlns:p14="http://schemas.microsoft.com/office/powerpoint/2010/main" val="29482205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2296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7" name="TextBox 6"/>
          <p:cNvSpPr txBox="1"/>
          <p:nvPr/>
        </p:nvSpPr>
        <p:spPr>
          <a:xfrm>
            <a:off x="2969623" y="176629"/>
            <a:ext cx="6327359" cy="646331"/>
          </a:xfrm>
          <a:prstGeom prst="rect">
            <a:avLst/>
          </a:prstGeom>
          <a:noFill/>
        </p:spPr>
        <p:txBody>
          <a:bodyPr wrap="square" rtlCol="0">
            <a:spAutoFit/>
          </a:bodyPr>
          <a:lstStyle/>
          <a:p>
            <a:pPr algn="ctr"/>
            <a:r>
              <a:rPr lang="en-US" sz="3600" b="1" dirty="0" smtClean="0"/>
              <a:t>FAMILY ACTIVITY</a:t>
            </a:r>
            <a:endParaRPr lang="es-MX" sz="11500" b="1"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822960"/>
            <a:ext cx="12192000" cy="6045200"/>
          </a:xfrm>
          <a:prstGeom prst="rect">
            <a:avLst/>
          </a:prstGeom>
        </p:spPr>
      </p:pic>
    </p:spTree>
    <p:extLst>
      <p:ext uri="{BB962C8B-B14F-4D97-AF65-F5344CB8AC3E}">
        <p14:creationId xmlns:p14="http://schemas.microsoft.com/office/powerpoint/2010/main" val="33637406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oden Rosary Wood - Free photo on Pixabay"/>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35000"/>
                    </a14:imgEffect>
                  </a14:imgLayer>
                </a14:imgProps>
              </a:ext>
              <a:ext uri="{28A0092B-C50C-407E-A947-70E740481C1C}">
                <a14:useLocalDpi xmlns:a14="http://schemas.microsoft.com/office/drawing/2010/main" val="0"/>
              </a:ext>
            </a:extLst>
          </a:blip>
          <a:srcRect r="22661" b="259"/>
          <a:stretch/>
        </p:blipFill>
        <p:spPr>
          <a:xfrm>
            <a:off x="9837421" y="1609291"/>
            <a:ext cx="2354580" cy="4852470"/>
          </a:xfrm>
          <a:prstGeom prst="rect">
            <a:avLst/>
          </a:prstGeom>
        </p:spPr>
      </p:pic>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354580" y="154541"/>
            <a:ext cx="7482840" cy="769441"/>
          </a:xfrm>
          <a:prstGeom prst="rect">
            <a:avLst/>
          </a:prstGeom>
          <a:noFill/>
        </p:spPr>
        <p:txBody>
          <a:bodyPr wrap="square" rtlCol="0">
            <a:spAutoFit/>
          </a:bodyPr>
          <a:lstStyle/>
          <a:p>
            <a:pPr algn="ctr"/>
            <a:r>
              <a:rPr lang="en-US" sz="4400" b="1" dirty="0" smtClean="0"/>
              <a:t>FAMILY MISSION</a:t>
            </a:r>
            <a:endParaRPr lang="en-US" sz="4400" b="1" dirty="0"/>
          </a:p>
        </p:txBody>
      </p:sp>
      <p:sp>
        <p:nvSpPr>
          <p:cNvPr id="4" name="TextBox 3"/>
          <p:cNvSpPr txBox="1"/>
          <p:nvPr/>
        </p:nvSpPr>
        <p:spPr>
          <a:xfrm>
            <a:off x="173958" y="1225689"/>
            <a:ext cx="9843802" cy="5632311"/>
          </a:xfrm>
          <a:prstGeom prst="rect">
            <a:avLst/>
          </a:prstGeom>
          <a:noFill/>
        </p:spPr>
        <p:txBody>
          <a:bodyPr wrap="square" rtlCol="0">
            <a:spAutoFit/>
          </a:bodyPr>
          <a:lstStyle/>
          <a:p>
            <a:pPr marL="342900" lvl="0" indent="-342900">
              <a:buFont typeface="+mj-lt"/>
              <a:buAutoNum type="alphaLcParenR"/>
            </a:pPr>
            <a:r>
              <a:rPr lang="en-US" dirty="0" smtClean="0"/>
              <a:t>This </a:t>
            </a:r>
            <a:r>
              <a:rPr lang="en-US" dirty="0"/>
              <a:t>is the month of the Rosary, so place your family rosary and/or your Jesus Is Our Light candle on your home altar next to your family bible. </a:t>
            </a:r>
            <a:endParaRPr lang="en-US" dirty="0" smtClean="0"/>
          </a:p>
          <a:p>
            <a:pPr marL="342900" lvl="0" indent="-342900">
              <a:buFont typeface="+mj-lt"/>
              <a:buAutoNum type="alphaLcParenR"/>
            </a:pPr>
            <a:r>
              <a:rPr lang="en-US" dirty="0" smtClean="0"/>
              <a:t>On </a:t>
            </a:r>
            <a:r>
              <a:rPr lang="en-US" dirty="0"/>
              <a:t>November 1st, All Saints Day, we celebrate and show God that we are grateful for the saints who are in Heaven and for all the help they give us. </a:t>
            </a:r>
            <a:endParaRPr lang="en-US" dirty="0" smtClean="0"/>
          </a:p>
          <a:p>
            <a:pPr marL="342900" lvl="0" indent="-342900">
              <a:buFont typeface="+mj-lt"/>
              <a:buAutoNum type="alphaLcParenR"/>
            </a:pPr>
            <a:r>
              <a:rPr lang="en-US" dirty="0" smtClean="0"/>
              <a:t>Watch </a:t>
            </a:r>
            <a:r>
              <a:rPr lang="en-US" dirty="0"/>
              <a:t>some or all of the videos on Week 2’s Family Guide </a:t>
            </a:r>
            <a:endParaRPr lang="en-US" dirty="0" smtClean="0"/>
          </a:p>
          <a:p>
            <a:pPr marL="342900" lvl="0" indent="-342900">
              <a:buFont typeface="+mj-lt"/>
              <a:buAutoNum type="alphaLcParenR"/>
            </a:pPr>
            <a:r>
              <a:rPr lang="en-US" dirty="0" smtClean="0"/>
              <a:t>On </a:t>
            </a:r>
            <a:r>
              <a:rPr lang="en-US" dirty="0"/>
              <a:t>November 2nd, All Souls Day, we pray for our loved ones who have died as well as for all those who are in Purgatory waiting for us to pray for them, so they too can go to Heaven and finally be with God forever! </a:t>
            </a:r>
            <a:endParaRPr lang="en-US" dirty="0" smtClean="0"/>
          </a:p>
          <a:p>
            <a:pPr marL="342900" lvl="0" indent="-342900">
              <a:buFont typeface="+mj-lt"/>
              <a:buAutoNum type="alphaLcParenR"/>
            </a:pPr>
            <a:r>
              <a:rPr lang="en-US" dirty="0" smtClean="0"/>
              <a:t>Find </a:t>
            </a:r>
            <a:r>
              <a:rPr lang="en-US" dirty="0"/>
              <a:t>a picture of a family member or friend of the family who has died that you would like us all to pray for during Week 3 and on All Soul’s Day, or draw a picture of that person if you don’t have a photo. Place the photo or picture on your home altar/prayer corner. (This can be the same person that you prayed for last year, or you can add as many people as you want.) Bring the picture to the Week 3 gathering. </a:t>
            </a:r>
            <a:endParaRPr lang="en-US" dirty="0" smtClean="0"/>
          </a:p>
          <a:p>
            <a:pPr marL="342900" lvl="0" indent="-342900">
              <a:buFont typeface="+mj-lt"/>
              <a:buAutoNum type="alphaLcParenR"/>
            </a:pPr>
            <a:r>
              <a:rPr lang="en-US" dirty="0" smtClean="0"/>
              <a:t>Be </a:t>
            </a:r>
            <a:r>
              <a:rPr lang="en-US" dirty="0"/>
              <a:t>ready to share about who the person is, and why he/she is important to your family. Also, did that special person have a favorite saint? Do you have a favorite saint? Why is that saint your favorite? </a:t>
            </a:r>
            <a:endParaRPr lang="en-US" dirty="0" smtClean="0"/>
          </a:p>
          <a:p>
            <a:pPr marL="342900" lvl="0" indent="-342900">
              <a:buFont typeface="+mj-lt"/>
              <a:buAutoNum type="alphaLcParenR"/>
            </a:pPr>
            <a:r>
              <a:rPr lang="en-US" dirty="0" smtClean="0"/>
              <a:t>Gather </a:t>
            </a:r>
            <a:r>
              <a:rPr lang="en-US" dirty="0"/>
              <a:t>in your prayer space/around your home altar as a family. Take a moment to be silent with God together, and say a prayer for your family member or family friend, and for one another. Then end by praying a decade of the Rosary together while meditating on the Presentation in the Temple or use the video to pray the Joyful Mysteries. </a:t>
            </a:r>
          </a:p>
        </p:txBody>
      </p:sp>
    </p:spTree>
    <p:extLst>
      <p:ext uri="{BB962C8B-B14F-4D97-AF65-F5344CB8AC3E}">
        <p14:creationId xmlns:p14="http://schemas.microsoft.com/office/powerpoint/2010/main" val="9701230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50" y="901336"/>
            <a:ext cx="12194050" cy="5974081"/>
          </a:xfrm>
          <a:prstGeom prst="rect">
            <a:avLst/>
          </a:prstGeom>
          <a:ln w="12700">
            <a:solidFill>
              <a:schemeClr val="tx1"/>
            </a:solidFill>
          </a:ln>
        </p:spPr>
      </p:pic>
      <p:sp>
        <p:nvSpPr>
          <p:cNvPr id="3" name="TextBox 2"/>
          <p:cNvSpPr txBox="1"/>
          <p:nvPr/>
        </p:nvSpPr>
        <p:spPr>
          <a:xfrm>
            <a:off x="426721" y="1227911"/>
            <a:ext cx="2551610" cy="5632311"/>
          </a:xfrm>
          <a:prstGeom prst="rect">
            <a:avLst/>
          </a:prstGeom>
          <a:solidFill>
            <a:schemeClr val="accent4">
              <a:lumMod val="60000"/>
              <a:lumOff val="40000"/>
            </a:schemeClr>
          </a:solidFill>
          <a:ln w="57150">
            <a:solidFill>
              <a:schemeClr val="tx1"/>
            </a:solidFill>
          </a:ln>
        </p:spPr>
        <p:txBody>
          <a:bodyPr wrap="square" rtlCol="0">
            <a:spAutoFit/>
          </a:bodyPr>
          <a:lstStyle/>
          <a:p>
            <a:pPr algn="ctr"/>
            <a:r>
              <a:rPr lang="en-US" sz="2000" dirty="0"/>
              <a:t>O Lord, teach our family to embrace our responsibilities and fulfill them faithfully as Mary and Joseph did from the very beginning when they presented the baby Jesus to You in the temple. </a:t>
            </a:r>
            <a:endParaRPr lang="en-US" sz="2000" dirty="0" smtClean="0"/>
          </a:p>
          <a:p>
            <a:pPr algn="ctr"/>
            <a:r>
              <a:rPr lang="en-US" sz="2000" dirty="0" smtClean="0"/>
              <a:t>Help </a:t>
            </a:r>
            <a:r>
              <a:rPr lang="en-US" sz="2000" dirty="0"/>
              <a:t>us to be obedient and faithful to You. Grant us peace in everything we do to live our Catholic faith.  Give us Your grace to do our best for You. Amen</a:t>
            </a:r>
          </a:p>
        </p:txBody>
      </p:sp>
      <p:sp>
        <p:nvSpPr>
          <p:cNvPr id="4" name="Rectangle 3"/>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5" name="TextBox 4"/>
          <p:cNvSpPr txBox="1"/>
          <p:nvPr/>
        </p:nvSpPr>
        <p:spPr>
          <a:xfrm>
            <a:off x="2354580" y="154541"/>
            <a:ext cx="7482840" cy="769441"/>
          </a:xfrm>
          <a:prstGeom prst="rect">
            <a:avLst/>
          </a:prstGeom>
          <a:noFill/>
        </p:spPr>
        <p:txBody>
          <a:bodyPr wrap="square" rtlCol="0">
            <a:spAutoFit/>
          </a:bodyPr>
          <a:lstStyle/>
          <a:p>
            <a:pPr algn="ctr"/>
            <a:r>
              <a:rPr lang="en-US" sz="4400" b="1" dirty="0" smtClean="0"/>
              <a:t>CLOSING PRAYER</a:t>
            </a:r>
            <a:endParaRPr lang="en-US" sz="4400" b="1" dirty="0"/>
          </a:p>
        </p:txBody>
      </p:sp>
    </p:spTree>
    <p:extLst>
      <p:ext uri="{BB962C8B-B14F-4D97-AF65-F5344CB8AC3E}">
        <p14:creationId xmlns:p14="http://schemas.microsoft.com/office/powerpoint/2010/main" val="38825699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09750" y="1434145"/>
            <a:ext cx="8572500" cy="3539430"/>
          </a:xfrm>
          <a:prstGeom prst="rect">
            <a:avLst/>
          </a:prstGeom>
        </p:spPr>
        <p:txBody>
          <a:bodyPr wrap="square">
            <a:spAutoFit/>
          </a:bodyPr>
          <a:lstStyle/>
          <a:p>
            <a:r>
              <a:rPr lang="en-US" sz="2800" dirty="0" smtClean="0"/>
              <a:t>Lord </a:t>
            </a:r>
            <a:r>
              <a:rPr lang="en-US" sz="2800" dirty="0"/>
              <a:t>Jesus Christ, we entrust our family to You and ask for Your blessing and protection. We love You Lord Jesus with all our hearts and we ask that You help our family become more like the Holy Family. Help us to be kind, loving, and patient with one another. Give us all the grace we need to become saints and Your faithful disciples. </a:t>
            </a:r>
            <a:endParaRPr lang="en-US" sz="2800" dirty="0" smtClean="0"/>
          </a:p>
          <a:p>
            <a:endParaRPr lang="en-US" sz="2800" dirty="0"/>
          </a:p>
          <a:p>
            <a:r>
              <a:rPr lang="en-US" sz="2800" dirty="0" smtClean="0"/>
              <a:t>Amen</a:t>
            </a:r>
            <a:r>
              <a:rPr lang="en-US" sz="2800" dirty="0"/>
              <a:t>.</a:t>
            </a:r>
            <a:endParaRPr lang="en-US" sz="3600" dirty="0"/>
          </a:p>
        </p:txBody>
      </p:sp>
      <p:sp>
        <p:nvSpPr>
          <p:cNvPr id="5" name="Rectangle 4"/>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6" name="Title 1"/>
          <p:cNvSpPr txBox="1">
            <a:spLocks/>
          </p:cNvSpPr>
          <p:nvPr/>
        </p:nvSpPr>
        <p:spPr>
          <a:xfrm>
            <a:off x="2783497" y="40298"/>
            <a:ext cx="6537082" cy="1498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cap="all" baseline="30000" dirty="0" smtClean="0">
                <a:latin typeface="Antenna Black" panose="02000505000000020004" pitchFamily="2" charset="0"/>
              </a:rPr>
              <a:t>Opening Prayer</a:t>
            </a:r>
            <a:endParaRPr lang="en-US" cap="all" baseline="30000" dirty="0">
              <a:latin typeface="Antenna Black" panose="02000505000000020004" pitchFamily="2" charset="0"/>
            </a:endParaRPr>
          </a:p>
        </p:txBody>
      </p:sp>
      <p:pic>
        <p:nvPicPr>
          <p:cNvPr id="4" name="Picture 3" descr="Prayer of Gratitude (#3) | Free SV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418" y="3884022"/>
            <a:ext cx="2993141" cy="2577738"/>
          </a:xfrm>
          <a:prstGeom prst="rect">
            <a:avLst/>
          </a:prstGeom>
        </p:spPr>
      </p:pic>
    </p:spTree>
    <p:extLst>
      <p:ext uri="{BB962C8B-B14F-4D97-AF65-F5344CB8AC3E}">
        <p14:creationId xmlns:p14="http://schemas.microsoft.com/office/powerpoint/2010/main" val="4255992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078523"/>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282586" y="117062"/>
            <a:ext cx="3626828" cy="14988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cap="all" baseline="30000" dirty="0" smtClean="0">
                <a:latin typeface="Antenna Black" panose="02000505000000020004" pitchFamily="2" charset="0"/>
              </a:rPr>
              <a:t>Ice Breaker</a:t>
            </a:r>
            <a:endParaRPr lang="en-US" sz="4800" cap="all" baseline="30000" dirty="0">
              <a:latin typeface="Antenna Black" panose="02000505000000020004" pitchFamily="2" charset="0"/>
            </a:endParaRPr>
          </a:p>
        </p:txBody>
      </p:sp>
      <p:sp>
        <p:nvSpPr>
          <p:cNvPr id="3" name="Rectangle 2"/>
          <p:cNvSpPr/>
          <p:nvPr/>
        </p:nvSpPr>
        <p:spPr>
          <a:xfrm>
            <a:off x="-106679" y="993615"/>
            <a:ext cx="12298679" cy="923330"/>
          </a:xfrm>
          <a:prstGeom prst="rect">
            <a:avLst/>
          </a:prstGeom>
          <a:noFill/>
        </p:spPr>
        <p:txBody>
          <a:bodyPr wrap="square" lIns="91440" tIns="45720" rIns="91440" bIns="45720">
            <a:spAutoFit/>
          </a:bodyPr>
          <a:lstStyle/>
          <a:p>
            <a:pPr algn="ctr"/>
            <a:r>
              <a:rPr lang="en-US" sz="5400" b="1" cap="none" spc="0" dirty="0" smtClean="0">
                <a:ln w="22225">
                  <a:solidFill>
                    <a:schemeClr val="accent2"/>
                  </a:solidFill>
                  <a:prstDash val="solid"/>
                </a:ln>
                <a:solidFill>
                  <a:schemeClr val="accent2">
                    <a:lumMod val="40000"/>
                    <a:lumOff val="60000"/>
                  </a:schemeClr>
                </a:solidFill>
                <a:effectLst/>
              </a:rPr>
              <a:t>GREET LIKE A </a:t>
            </a:r>
            <a:r>
              <a:rPr lang="en-US" sz="5400" b="1" cap="none" spc="0" dirty="0" smtClean="0">
                <a:ln w="22225">
                  <a:solidFill>
                    <a:schemeClr val="accent2"/>
                  </a:solidFill>
                  <a:prstDash val="solid"/>
                </a:ln>
                <a:solidFill>
                  <a:schemeClr val="accent2">
                    <a:lumMod val="40000"/>
                    <a:lumOff val="60000"/>
                  </a:schemeClr>
                </a:solidFill>
                <a:effectLst/>
              </a:rPr>
              <a:t>FRIEND!</a:t>
            </a:r>
            <a:endParaRPr lang="en-US" sz="4400" b="1" cap="none" spc="0" dirty="0">
              <a:ln w="22225">
                <a:solidFill>
                  <a:schemeClr val="accent2"/>
                </a:solidFill>
                <a:prstDash val="solid"/>
              </a:ln>
              <a:solidFill>
                <a:schemeClr val="accent2">
                  <a:lumMod val="40000"/>
                  <a:lumOff val="60000"/>
                </a:schemeClr>
              </a:solidFill>
              <a:effectLst/>
            </a:endParaRPr>
          </a:p>
        </p:txBody>
      </p:sp>
      <p:sp>
        <p:nvSpPr>
          <p:cNvPr id="7" name="TextBox 6"/>
          <p:cNvSpPr txBox="1"/>
          <p:nvPr/>
        </p:nvSpPr>
        <p:spPr>
          <a:xfrm>
            <a:off x="445028" y="2215277"/>
            <a:ext cx="7005650" cy="4647426"/>
          </a:xfrm>
          <a:prstGeom prst="rect">
            <a:avLst/>
          </a:prstGeom>
          <a:noFill/>
        </p:spPr>
        <p:txBody>
          <a:bodyPr wrap="square" rtlCol="0">
            <a:spAutoFit/>
          </a:bodyPr>
          <a:lstStyle/>
          <a:p>
            <a:r>
              <a:rPr lang="en-US" sz="3200" dirty="0" smtClean="0"/>
              <a:t>First, form groups of </a:t>
            </a:r>
            <a:r>
              <a:rPr lang="en-US" sz="3200" dirty="0" smtClean="0"/>
              <a:t>about </a:t>
            </a:r>
            <a:r>
              <a:rPr lang="en-US" sz="3200" dirty="0"/>
              <a:t>8 </a:t>
            </a:r>
            <a:r>
              <a:rPr lang="en-US" sz="3200" dirty="0" smtClean="0"/>
              <a:t>people each. (</a:t>
            </a:r>
            <a:r>
              <a:rPr lang="en-US" sz="3200" dirty="0"/>
              <a:t>T</a:t>
            </a:r>
            <a:r>
              <a:rPr lang="en-US" sz="3200" dirty="0" smtClean="0"/>
              <a:t>wo </a:t>
            </a:r>
            <a:r>
              <a:rPr lang="en-US" sz="3200" dirty="0" smtClean="0"/>
              <a:t>or </a:t>
            </a:r>
            <a:r>
              <a:rPr lang="en-US" sz="3200" dirty="0"/>
              <a:t>more families could be </a:t>
            </a:r>
            <a:r>
              <a:rPr lang="en-US" sz="3200" dirty="0" smtClean="0"/>
              <a:t>combined.) </a:t>
            </a:r>
          </a:p>
          <a:p>
            <a:r>
              <a:rPr lang="en-US" sz="3200" dirty="0" smtClean="0"/>
              <a:t> </a:t>
            </a:r>
          </a:p>
          <a:p>
            <a:r>
              <a:rPr lang="en-US" sz="3200" dirty="0" smtClean="0"/>
              <a:t>Next, </a:t>
            </a:r>
            <a:r>
              <a:rPr lang="en-US" sz="3200" dirty="0" smtClean="0"/>
              <a:t>everyone greets </a:t>
            </a:r>
            <a:r>
              <a:rPr lang="en-US" sz="3200" dirty="0"/>
              <a:t>each person like a stranger.  </a:t>
            </a:r>
            <a:endParaRPr lang="en-US" sz="3200" dirty="0" smtClean="0"/>
          </a:p>
          <a:p>
            <a:endParaRPr lang="en-US" sz="3200" dirty="0" smtClean="0"/>
          </a:p>
          <a:p>
            <a:r>
              <a:rPr lang="en-US" sz="3200" dirty="0" smtClean="0"/>
              <a:t>Then </a:t>
            </a:r>
            <a:r>
              <a:rPr lang="en-US" sz="3200" dirty="0"/>
              <a:t>everyone </a:t>
            </a:r>
            <a:r>
              <a:rPr lang="en-US" sz="3200" dirty="0" smtClean="0"/>
              <a:t>greets </a:t>
            </a:r>
            <a:r>
              <a:rPr lang="en-US" sz="3200" dirty="0"/>
              <a:t>each person like a </a:t>
            </a:r>
            <a:r>
              <a:rPr lang="en-US" sz="3200" dirty="0" smtClean="0"/>
              <a:t>friend! </a:t>
            </a:r>
            <a:endParaRPr lang="en-US" sz="3600" dirty="0"/>
          </a:p>
        </p:txBody>
      </p:sp>
      <p:pic>
        <p:nvPicPr>
          <p:cNvPr id="2" name="Picture 1" descr="Friends Friendship · Free vector graphic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9414" y="2483751"/>
            <a:ext cx="3878898" cy="3393447"/>
          </a:xfrm>
          <a:prstGeom prst="rect">
            <a:avLst/>
          </a:prstGeom>
        </p:spPr>
      </p:pic>
    </p:spTree>
    <p:extLst>
      <p:ext uri="{BB962C8B-B14F-4D97-AF65-F5344CB8AC3E}">
        <p14:creationId xmlns:p14="http://schemas.microsoft.com/office/powerpoint/2010/main" val="22305888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095940"/>
            <a:ext cx="12192000" cy="5778685"/>
          </a:xfrm>
          <a:prstGeom prst="rect">
            <a:avLst/>
          </a:prstGeom>
        </p:spPr>
      </p:pic>
      <p:sp>
        <p:nvSpPr>
          <p:cNvPr id="5" name="Rectangle 4"/>
          <p:cNvSpPr/>
          <p:nvPr/>
        </p:nvSpPr>
        <p:spPr>
          <a:xfrm>
            <a:off x="0" y="-17417"/>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4874318" y="154541"/>
            <a:ext cx="2704651" cy="769441"/>
          </a:xfrm>
          <a:prstGeom prst="rect">
            <a:avLst/>
          </a:prstGeom>
          <a:noFill/>
        </p:spPr>
        <p:txBody>
          <a:bodyPr wrap="none" rtlCol="0">
            <a:spAutoFit/>
          </a:bodyPr>
          <a:lstStyle/>
          <a:p>
            <a:r>
              <a:rPr lang="en-US" sz="4400" dirty="0"/>
              <a:t> </a:t>
            </a:r>
            <a:r>
              <a:rPr lang="en-US" sz="4400" b="1" dirty="0" smtClean="0"/>
              <a:t>Question?</a:t>
            </a:r>
            <a:endParaRPr lang="es-MX" sz="4400" b="1" dirty="0"/>
          </a:p>
        </p:txBody>
      </p:sp>
      <p:sp>
        <p:nvSpPr>
          <p:cNvPr id="2" name="TextBox 1"/>
          <p:cNvSpPr txBox="1"/>
          <p:nvPr/>
        </p:nvSpPr>
        <p:spPr>
          <a:xfrm>
            <a:off x="3682042" y="1444700"/>
            <a:ext cx="4827915" cy="1569660"/>
          </a:xfrm>
          <a:prstGeom prst="rect">
            <a:avLst/>
          </a:prstGeom>
          <a:noFill/>
        </p:spPr>
        <p:txBody>
          <a:bodyPr wrap="square" rtlCol="0">
            <a:spAutoFit/>
          </a:bodyPr>
          <a:lstStyle/>
          <a:p>
            <a:pPr algn="ctr"/>
            <a:r>
              <a:rPr lang="en-US" sz="3200" dirty="0"/>
              <a:t>Where did Joseph and Mary take baby Jesus when he was 40 days old?</a:t>
            </a:r>
            <a:endParaRPr lang="en-US" sz="6000" dirty="0">
              <a:solidFill>
                <a:schemeClr val="bg1"/>
              </a:solidFill>
            </a:endParaRPr>
          </a:p>
        </p:txBody>
      </p:sp>
    </p:spTree>
    <p:extLst>
      <p:ext uri="{BB962C8B-B14F-4D97-AF65-F5344CB8AC3E}">
        <p14:creationId xmlns:p14="http://schemas.microsoft.com/office/powerpoint/2010/main" val="40163391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470263" y="1483357"/>
            <a:ext cx="7045233" cy="4031873"/>
          </a:xfrm>
          <a:prstGeom prst="rect">
            <a:avLst/>
          </a:prstGeom>
          <a:noFill/>
        </p:spPr>
        <p:txBody>
          <a:bodyPr wrap="square" rtlCol="0">
            <a:spAutoFit/>
          </a:bodyPr>
          <a:lstStyle/>
          <a:p>
            <a:endParaRPr lang="en-US" sz="3200" dirty="0"/>
          </a:p>
          <a:p>
            <a:r>
              <a:rPr lang="en-US" sz="3200" dirty="0" smtClean="0"/>
              <a:t>Today </a:t>
            </a:r>
            <a:r>
              <a:rPr lang="en-US" sz="3200" dirty="0"/>
              <a:t>we are going to learn about the Fourth Joyful Mystery of the Rosary, the Presentation in the Temple. </a:t>
            </a:r>
            <a:endParaRPr lang="en-US" sz="3200" dirty="0" smtClean="0"/>
          </a:p>
          <a:p>
            <a:r>
              <a:rPr lang="en-US" sz="3200" dirty="0" smtClean="0"/>
              <a:t>It </a:t>
            </a:r>
            <a:r>
              <a:rPr lang="en-US" sz="3200" dirty="0"/>
              <a:t>is a moment in the life of Jesus, when he was forty days old and his parents took him to the temple and were greeted by Simeon and Anna.</a:t>
            </a:r>
          </a:p>
        </p:txBody>
      </p:sp>
      <p:sp>
        <p:nvSpPr>
          <p:cNvPr id="5" name="TextBox 4"/>
          <p:cNvSpPr txBox="1"/>
          <p:nvPr/>
        </p:nvSpPr>
        <p:spPr>
          <a:xfrm>
            <a:off x="2969623" y="176629"/>
            <a:ext cx="6327359" cy="646331"/>
          </a:xfrm>
          <a:prstGeom prst="rect">
            <a:avLst/>
          </a:prstGeom>
          <a:noFill/>
        </p:spPr>
        <p:txBody>
          <a:bodyPr wrap="square" rtlCol="0">
            <a:spAutoFit/>
          </a:bodyPr>
          <a:lstStyle/>
          <a:p>
            <a:pPr algn="ctr"/>
            <a:r>
              <a:rPr lang="en-US" sz="3600" b="1" dirty="0" smtClean="0"/>
              <a:t>INTRODUCTION</a:t>
            </a:r>
            <a:endParaRPr lang="es-MX" sz="11500" b="1" dirty="0"/>
          </a:p>
        </p:txBody>
      </p:sp>
      <p:pic>
        <p:nvPicPr>
          <p:cNvPr id="4" name="Picture 3" descr="De todos los días: Los que esperan con paciencia infinita y no se rind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26034" y="1650623"/>
            <a:ext cx="4267217" cy="4357052"/>
          </a:xfrm>
          <a:prstGeom prst="rect">
            <a:avLst/>
          </a:prstGeom>
        </p:spPr>
      </p:pic>
    </p:spTree>
    <p:extLst>
      <p:ext uri="{BB962C8B-B14F-4D97-AF65-F5344CB8AC3E}">
        <p14:creationId xmlns:p14="http://schemas.microsoft.com/office/powerpoint/2010/main" val="15651427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354560" cy="6929120"/>
          </a:xfrm>
          <a:prstGeom prst="rect">
            <a:avLst/>
          </a:prstGeom>
        </p:spPr>
      </p:pic>
      <p:sp>
        <p:nvSpPr>
          <p:cNvPr id="7" name="TextBox 6"/>
          <p:cNvSpPr txBox="1"/>
          <p:nvPr/>
        </p:nvSpPr>
        <p:spPr>
          <a:xfrm>
            <a:off x="2364137" y="5821124"/>
            <a:ext cx="7626285" cy="1107996"/>
          </a:xfrm>
          <a:prstGeom prst="rect">
            <a:avLst/>
          </a:prstGeom>
          <a:noFill/>
        </p:spPr>
        <p:txBody>
          <a:bodyPr wrap="square" rtlCol="0">
            <a:spAutoFit/>
          </a:bodyPr>
          <a:lstStyle/>
          <a:p>
            <a:pPr algn="ctr"/>
            <a:r>
              <a:rPr lang="en-US" sz="6600" b="1" dirty="0" smtClean="0">
                <a:solidFill>
                  <a:schemeClr val="bg1"/>
                </a:solidFill>
                <a:latin typeface="Bahnschrift SemiBold" panose="020B0502040204020203" pitchFamily="34" charset="0"/>
              </a:rPr>
              <a:t>LUKE 2:22-40</a:t>
            </a:r>
            <a:endParaRPr lang="en-US" sz="4800" b="1" dirty="0">
              <a:solidFill>
                <a:schemeClr val="bg1"/>
              </a:solidFill>
              <a:latin typeface="Bahnschrift SemiBold" panose="020B0502040204020203" pitchFamily="34" charset="0"/>
            </a:endParaRPr>
          </a:p>
        </p:txBody>
      </p:sp>
    </p:spTree>
    <p:extLst>
      <p:ext uri="{BB962C8B-B14F-4D97-AF65-F5344CB8AC3E}">
        <p14:creationId xmlns:p14="http://schemas.microsoft.com/office/powerpoint/2010/main" val="6611440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2969623" y="176629"/>
            <a:ext cx="6327359" cy="646331"/>
          </a:xfrm>
          <a:prstGeom prst="rect">
            <a:avLst/>
          </a:prstGeom>
          <a:noFill/>
        </p:spPr>
        <p:txBody>
          <a:bodyPr wrap="square" rtlCol="0">
            <a:spAutoFit/>
          </a:bodyPr>
          <a:lstStyle/>
          <a:p>
            <a:pPr algn="ctr"/>
            <a:r>
              <a:rPr lang="en-US" sz="3600" b="1" dirty="0" smtClean="0"/>
              <a:t>VIDEO</a:t>
            </a:r>
            <a:endParaRPr lang="es-MX" sz="11500" b="1" dirty="0"/>
          </a:p>
        </p:txBody>
      </p:sp>
      <p:pic>
        <p:nvPicPr>
          <p:cNvPr id="2" name="UfZsL5EYW3E"/>
          <p:cNvPicPr>
            <a:picLocks noRot="1" noChangeAspect="1"/>
          </p:cNvPicPr>
          <p:nvPr>
            <a:videoFile r:link="rId1"/>
          </p:nvPr>
        </p:nvPicPr>
        <p:blipFill>
          <a:blip r:embed="rId3"/>
          <a:stretch>
            <a:fillRect/>
          </a:stretch>
        </p:blipFill>
        <p:spPr>
          <a:xfrm>
            <a:off x="1764023" y="1255153"/>
            <a:ext cx="8750448" cy="4922127"/>
          </a:xfrm>
          <a:prstGeom prst="rect">
            <a:avLst/>
          </a:prstGeom>
        </p:spPr>
      </p:pic>
      <p:sp>
        <p:nvSpPr>
          <p:cNvPr id="6" name="TextBox 5"/>
          <p:cNvSpPr txBox="1"/>
          <p:nvPr/>
        </p:nvSpPr>
        <p:spPr>
          <a:xfrm>
            <a:off x="3948902" y="6272629"/>
            <a:ext cx="4368800" cy="738664"/>
          </a:xfrm>
          <a:prstGeom prst="rect">
            <a:avLst/>
          </a:prstGeom>
          <a:noFill/>
        </p:spPr>
        <p:txBody>
          <a:bodyPr wrap="square" rtlCol="0">
            <a:spAutoFit/>
          </a:bodyPr>
          <a:lstStyle/>
          <a:p>
            <a:pPr algn="ctr"/>
            <a:r>
              <a:rPr lang="en-US" sz="2400" u="sng" dirty="0">
                <a:hlinkClick r:id="rId4"/>
              </a:rPr>
              <a:t>https://youtu.be/UfZsL5EYW3E</a:t>
            </a:r>
            <a:endParaRPr lang="en-US" dirty="0"/>
          </a:p>
          <a:p>
            <a:endParaRPr lang="en-US" dirty="0"/>
          </a:p>
        </p:txBody>
      </p:sp>
    </p:spTree>
    <p:extLst>
      <p:ext uri="{BB962C8B-B14F-4D97-AF65-F5344CB8AC3E}">
        <p14:creationId xmlns:p14="http://schemas.microsoft.com/office/powerpoint/2010/main" val="428584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le:Immaculate Heart of Mary 001.jpg - The Work of God's Children"/>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8451823" y="1255153"/>
            <a:ext cx="3496337" cy="3449045"/>
          </a:xfrm>
          <a:prstGeom prst="rect">
            <a:avLst/>
          </a:prstGeom>
          <a:effectLst>
            <a:outerShdw blurRad="50800" dist="50800" dir="5400000" algn="ctr" rotWithShape="0">
              <a:srgbClr val="000000"/>
            </a:outerShdw>
          </a:effectLst>
        </p:spPr>
      </p:pic>
      <p:sp>
        <p:nvSpPr>
          <p:cNvPr id="3" name="Rectangle 2"/>
          <p:cNvSpPr/>
          <p:nvPr/>
        </p:nvSpPr>
        <p:spPr>
          <a:xfrm>
            <a:off x="0" y="0"/>
            <a:ext cx="12192000" cy="1078524"/>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4" name="TextBox 3"/>
          <p:cNvSpPr txBox="1"/>
          <p:nvPr/>
        </p:nvSpPr>
        <p:spPr>
          <a:xfrm>
            <a:off x="2943497" y="1"/>
            <a:ext cx="6353485" cy="1200329"/>
          </a:xfrm>
          <a:prstGeom prst="rect">
            <a:avLst/>
          </a:prstGeom>
          <a:noFill/>
        </p:spPr>
        <p:txBody>
          <a:bodyPr wrap="square" rtlCol="0">
            <a:spAutoFit/>
          </a:bodyPr>
          <a:lstStyle/>
          <a:p>
            <a:pPr algn="ctr"/>
            <a:r>
              <a:rPr lang="en-US" sz="3600" b="1" dirty="0" smtClean="0"/>
              <a:t>Presentation in the Temple</a:t>
            </a:r>
          </a:p>
          <a:p>
            <a:pPr algn="ctr"/>
            <a:r>
              <a:rPr lang="en-US" sz="3600" b="1" dirty="0" smtClean="0"/>
              <a:t>Questions</a:t>
            </a:r>
            <a:endParaRPr lang="es-MX" sz="11500" b="1" dirty="0"/>
          </a:p>
        </p:txBody>
      </p:sp>
      <p:sp>
        <p:nvSpPr>
          <p:cNvPr id="5" name="TextBox 4"/>
          <p:cNvSpPr txBox="1"/>
          <p:nvPr/>
        </p:nvSpPr>
        <p:spPr>
          <a:xfrm>
            <a:off x="728764" y="1114477"/>
            <a:ext cx="8568218" cy="5693866"/>
          </a:xfrm>
          <a:prstGeom prst="rect">
            <a:avLst/>
          </a:prstGeom>
          <a:noFill/>
        </p:spPr>
        <p:txBody>
          <a:bodyPr wrap="square" rtlCol="0">
            <a:spAutoFit/>
          </a:bodyPr>
          <a:lstStyle/>
          <a:p>
            <a:pPr lvl="0"/>
            <a:r>
              <a:rPr lang="en-US" sz="2800" dirty="0" smtClean="0"/>
              <a:t>1. Why </a:t>
            </a:r>
            <a:r>
              <a:rPr lang="en-US" sz="2800" dirty="0"/>
              <a:t>did Mary and Joseph have to take Jesus to the temple? </a:t>
            </a:r>
          </a:p>
          <a:p>
            <a:r>
              <a:rPr lang="en-US" sz="2800" dirty="0"/>
              <a:t>2. What did God promise Simeon? </a:t>
            </a:r>
          </a:p>
          <a:p>
            <a:r>
              <a:rPr lang="en-US" sz="2800" dirty="0"/>
              <a:t>3. How did God keep His promise? </a:t>
            </a:r>
          </a:p>
          <a:p>
            <a:r>
              <a:rPr lang="en-US" sz="2800" dirty="0"/>
              <a:t>4. What did Simeon do when he saw Jesus? </a:t>
            </a:r>
          </a:p>
          <a:p>
            <a:r>
              <a:rPr lang="en-US" sz="2800" dirty="0"/>
              <a:t>5. Who was Anna? </a:t>
            </a:r>
          </a:p>
          <a:p>
            <a:r>
              <a:rPr lang="en-US" sz="2800" dirty="0"/>
              <a:t>6. What did she do when she saw Jesus? </a:t>
            </a:r>
          </a:p>
          <a:p>
            <a:r>
              <a:rPr lang="en-US" sz="2800" dirty="0"/>
              <a:t>7. Simeon told Mary, “Behold, this child is destined for the fall and rise of many in Israel, and to be a </a:t>
            </a:r>
            <a:r>
              <a:rPr lang="en-US" sz="2800" dirty="0" smtClean="0"/>
              <a:t>sign </a:t>
            </a:r>
            <a:r>
              <a:rPr lang="en-US" sz="2800" dirty="0"/>
              <a:t>that will be contradicted (and you yourself a sword will pierce) so that the thoughts of </a:t>
            </a:r>
            <a:r>
              <a:rPr lang="en-US" sz="2800" dirty="0" smtClean="0"/>
              <a:t>many hearts </a:t>
            </a:r>
            <a:r>
              <a:rPr lang="en-US" sz="2800" dirty="0"/>
              <a:t>may be revealed.” When Jesus grew up, how did this prophecy come true?  How did a “</a:t>
            </a:r>
            <a:r>
              <a:rPr lang="en-US" sz="2800" dirty="0" smtClean="0"/>
              <a:t>sword” pierce </a:t>
            </a:r>
            <a:r>
              <a:rPr lang="en-US" sz="2800" dirty="0"/>
              <a:t>Mary’s heart? </a:t>
            </a:r>
          </a:p>
        </p:txBody>
      </p:sp>
    </p:spTree>
    <p:extLst>
      <p:ext uri="{BB962C8B-B14F-4D97-AF65-F5344CB8AC3E}">
        <p14:creationId xmlns:p14="http://schemas.microsoft.com/office/powerpoint/2010/main" val="18508860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ile:April dawn clouds over northeast London England 3.jpg - Wikimedia ..."/>
          <p:cNvPicPr>
            <a:picLocks noChangeAspect="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0" y="0"/>
            <a:ext cx="12192000" cy="10746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0BF67"/>
              </a:solidFill>
            </a:endParaRPr>
          </a:p>
        </p:txBody>
      </p:sp>
      <p:sp>
        <p:nvSpPr>
          <p:cNvPr id="3" name="TextBox 2"/>
          <p:cNvSpPr txBox="1"/>
          <p:nvPr/>
        </p:nvSpPr>
        <p:spPr>
          <a:xfrm>
            <a:off x="2969623" y="176629"/>
            <a:ext cx="6327359" cy="646331"/>
          </a:xfrm>
          <a:prstGeom prst="rect">
            <a:avLst/>
          </a:prstGeom>
          <a:noFill/>
        </p:spPr>
        <p:txBody>
          <a:bodyPr wrap="square" rtlCol="0">
            <a:spAutoFit/>
          </a:bodyPr>
          <a:lstStyle/>
          <a:p>
            <a:pPr algn="ctr"/>
            <a:r>
              <a:rPr lang="en-US" sz="3600" b="1" dirty="0" smtClean="0"/>
              <a:t>FAMILY CONVERSATION</a:t>
            </a:r>
            <a:endParaRPr lang="es-MX" sz="11500" b="1" dirty="0"/>
          </a:p>
        </p:txBody>
      </p:sp>
      <p:sp>
        <p:nvSpPr>
          <p:cNvPr id="6" name="TextBox 5"/>
          <p:cNvSpPr txBox="1"/>
          <p:nvPr/>
        </p:nvSpPr>
        <p:spPr>
          <a:xfrm>
            <a:off x="1478503" y="1251285"/>
            <a:ext cx="9309598" cy="4401205"/>
          </a:xfrm>
          <a:prstGeom prst="rect">
            <a:avLst/>
          </a:prstGeom>
          <a:noFill/>
        </p:spPr>
        <p:txBody>
          <a:bodyPr wrap="square" rtlCol="0">
            <a:spAutoFit/>
          </a:bodyPr>
          <a:lstStyle/>
          <a:p>
            <a:endParaRPr lang="en-US" sz="2800" b="1" dirty="0" smtClean="0">
              <a:solidFill>
                <a:schemeClr val="bg1"/>
              </a:solidFill>
              <a:effectLst>
                <a:outerShdw blurRad="38100" dist="38100" dir="2700000" algn="tl">
                  <a:srgbClr val="000000">
                    <a:alpha val="43137"/>
                  </a:srgbClr>
                </a:outerShdw>
              </a:effectLst>
            </a:endParaRPr>
          </a:p>
          <a:p>
            <a:r>
              <a:rPr lang="en-US" sz="2800" b="1" dirty="0" smtClean="0">
                <a:solidFill>
                  <a:schemeClr val="bg1"/>
                </a:solidFill>
                <a:effectLst>
                  <a:outerShdw blurRad="38100" dist="38100" dir="2700000" algn="tl">
                    <a:srgbClr val="000000">
                      <a:alpha val="43137"/>
                    </a:srgbClr>
                  </a:outerShdw>
                </a:effectLst>
              </a:rPr>
              <a:t>In </a:t>
            </a:r>
            <a:r>
              <a:rPr lang="en-US" sz="2800" b="1" dirty="0">
                <a:solidFill>
                  <a:schemeClr val="bg1"/>
                </a:solidFill>
                <a:effectLst>
                  <a:outerShdw blurRad="38100" dist="38100" dir="2700000" algn="tl">
                    <a:srgbClr val="000000">
                      <a:alpha val="43137"/>
                    </a:srgbClr>
                  </a:outerShdw>
                </a:effectLst>
              </a:rPr>
              <a:t>Luke 2:32 we read Simeon’s words that Jesus is a “light for revelation to the Gentiles, and glory for your people Israel.” </a:t>
            </a:r>
            <a:endParaRPr lang="en-US" sz="2800" dirty="0">
              <a:solidFill>
                <a:schemeClr val="bg1"/>
              </a:solidFill>
              <a:effectLst>
                <a:outerShdw blurRad="38100" dist="38100" dir="2700000" algn="tl">
                  <a:srgbClr val="000000">
                    <a:alpha val="43137"/>
                  </a:srgbClr>
                </a:outerShdw>
              </a:effectLst>
            </a:endParaRPr>
          </a:p>
          <a:p>
            <a:r>
              <a:rPr lang="en-US" sz="2800" dirty="0">
                <a:solidFill>
                  <a:schemeClr val="bg1"/>
                </a:solidFill>
                <a:effectLst>
                  <a:outerShdw blurRad="38100" dist="38100" dir="2700000" algn="tl">
                    <a:srgbClr val="000000">
                      <a:alpha val="43137"/>
                    </a:srgbClr>
                  </a:outerShdw>
                </a:effectLst>
              </a:rPr>
              <a:t>How is Jesus a light in your life today? How is Jesus a light in your family’s life? </a:t>
            </a:r>
          </a:p>
          <a:p>
            <a:r>
              <a:rPr lang="en-US" sz="2800" dirty="0">
                <a:solidFill>
                  <a:schemeClr val="bg1"/>
                </a:solidFill>
                <a:effectLst>
                  <a:outerShdw blurRad="38100" dist="38100" dir="2700000" algn="tl">
                    <a:srgbClr val="000000">
                      <a:alpha val="43137"/>
                    </a:srgbClr>
                  </a:outerShdw>
                </a:effectLst>
              </a:rPr>
              <a:t> </a:t>
            </a:r>
          </a:p>
          <a:p>
            <a:r>
              <a:rPr lang="en-US" sz="2800" b="1" dirty="0">
                <a:solidFill>
                  <a:schemeClr val="bg1"/>
                </a:solidFill>
                <a:effectLst>
                  <a:outerShdw blurRad="38100" dist="38100" dir="2700000" algn="tl">
                    <a:srgbClr val="000000">
                      <a:alpha val="43137"/>
                    </a:srgbClr>
                  </a:outerShdw>
                </a:effectLst>
              </a:rPr>
              <a:t>Jesus calls us to love one another more deeply by sacrificing for one another and forgiving each other.  </a:t>
            </a:r>
            <a:endParaRPr lang="en-US" sz="2800" dirty="0">
              <a:solidFill>
                <a:schemeClr val="bg1"/>
              </a:solidFill>
              <a:effectLst>
                <a:outerShdw blurRad="38100" dist="38100" dir="2700000" algn="tl">
                  <a:srgbClr val="000000">
                    <a:alpha val="43137"/>
                  </a:srgbClr>
                </a:outerShdw>
              </a:effectLst>
            </a:endParaRPr>
          </a:p>
          <a:p>
            <a:r>
              <a:rPr lang="en-US" sz="2800" dirty="0">
                <a:solidFill>
                  <a:schemeClr val="bg1"/>
                </a:solidFill>
                <a:effectLst>
                  <a:outerShdw blurRad="38100" dist="38100" dir="2700000" algn="tl">
                    <a:srgbClr val="000000">
                      <a:alpha val="43137"/>
                    </a:srgbClr>
                  </a:outerShdw>
                </a:effectLst>
              </a:rPr>
              <a:t>What moments of love and forgiveness has your family shared?  How does Jesus bring your family closer together?</a:t>
            </a:r>
          </a:p>
        </p:txBody>
      </p:sp>
    </p:spTree>
    <p:extLst>
      <p:ext uri="{BB962C8B-B14F-4D97-AF65-F5344CB8AC3E}">
        <p14:creationId xmlns:p14="http://schemas.microsoft.com/office/powerpoint/2010/main" val="15384023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17915</TotalTime>
  <Words>842</Words>
  <Application>Microsoft Office PowerPoint</Application>
  <PresentationFormat>Widescreen</PresentationFormat>
  <Paragraphs>50</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Antenna Black</vt:lpstr>
      <vt:lpstr>Arial</vt:lpstr>
      <vt:lpstr>Bahnschrift SemiBold</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AOA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Oppermann</dc:creator>
  <cp:lastModifiedBy>Patrice Spirou</cp:lastModifiedBy>
  <cp:revision>104</cp:revision>
  <dcterms:created xsi:type="dcterms:W3CDTF">2021-11-19T16:04:10Z</dcterms:created>
  <dcterms:modified xsi:type="dcterms:W3CDTF">2022-08-04T22:26:21Z</dcterms:modified>
</cp:coreProperties>
</file>