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59" r:id="rId4"/>
    <p:sldId id="260" r:id="rId5"/>
    <p:sldId id="271" r:id="rId6"/>
    <p:sldId id="283" r:id="rId7"/>
    <p:sldId id="262" r:id="rId8"/>
    <p:sldId id="284" r:id="rId9"/>
    <p:sldId id="287" r:id="rId10"/>
    <p:sldId id="285" r:id="rId11"/>
    <p:sldId id="286"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279"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04A81-B1F4-4523-92AB-6C74A7073096}" v="43" dt="2024-09-04T18:35:48.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p:cViewPr varScale="1">
        <p:scale>
          <a:sx n="65" d="100"/>
          <a:sy n="65" d="100"/>
        </p:scale>
        <p:origin x="78"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06/09/2024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06/09/2024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06/09/2024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06/09/2024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06/09/2024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06/09/2024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06/09/2024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cstDniigA-w?feature=oembed" TargetMode="External"/><Relationship Id="rId4" Type="http://schemas.openxmlformats.org/officeDocument/2006/relationships/hyperlink" Target="https://www.youtube.com/watch?v=cstDniigA-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earth-give-giving-god-hand-1292975/"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ikist.com/free-photo-smpqo"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rawpixel.com/search/hand%20of%20god?page=1&amp;sort=curated&amp;topic_group=_topic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jesus-christ-pn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ngall.com/jesus-christ-png/download/11598"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pl/b%C5%82ogos%C5%82awie%C5%84stwo-boga-ojca-malarstwo-906557/"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ngall.com/think-png/download/66114"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background-big-concept-expectation-2410669/"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awakeningwithplanetearth.com/category/religions-of-the-world/christianity-see-also-buddhic-or-christ-consciousness/holy-trinity/"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rowrag.wordpress.com/category/trinity"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freepngimg.com/png/33027-earth"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freepngimg.com/png/33027-earth"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 and person&#10;&#10;Description automatically generated">
            <a:extLst>
              <a:ext uri="{FF2B5EF4-FFF2-40B4-BE49-F238E27FC236}">
                <a16:creationId xmlns:a16="http://schemas.microsoft.com/office/drawing/2014/main" id="{082379F9-4C86-2C74-22C9-AD0D1ACAE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Subtitle 1"/>
          <p:cNvSpPr>
            <a:spLocks noGrp="1"/>
          </p:cNvSpPr>
          <p:nvPr>
            <p:ph type="subTitle" idx="1"/>
          </p:nvPr>
        </p:nvSpPr>
        <p:spPr>
          <a:xfrm>
            <a:off x="443883" y="5416061"/>
            <a:ext cx="11203620" cy="1247386"/>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s-ES" sz="2800" b="1" dirty="0"/>
              <a:t>LLAMADOS AL AMOR: LA AVENTURA DE LA VIDA EN CRISTO</a:t>
            </a:r>
          </a:p>
          <a:p>
            <a:pPr marL="0" marR="0" algn="ctr">
              <a:lnSpc>
                <a:spcPct val="107000"/>
              </a:lnSpc>
              <a:spcBef>
                <a:spcPts val="0"/>
              </a:spcBef>
              <a:spcAft>
                <a:spcPts val="800"/>
              </a:spcAft>
            </a:pPr>
            <a:r>
              <a:rPr lang="es-ES" sz="2800" b="1" dirty="0">
                <a:effectLst/>
                <a:latin typeface="Calibri" panose="020F0502020204030204" pitchFamily="34" charset="0"/>
                <a:ea typeface="Calibri" panose="020F0502020204030204" pitchFamily="34" charset="0"/>
                <a:cs typeface="Times New Roman" panose="02020603050405020304" pitchFamily="18" charset="0"/>
              </a:rPr>
              <a:t>DIOS CREA ORDEN Y ARMONÍA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B0AE8B1-C73E-EC35-23ED-D7D86F2C67EF}"/>
              </a:ext>
            </a:extLst>
          </p:cNvPr>
          <p:cNvPicPr>
            <a:picLocks noChangeAspect="1"/>
          </p:cNvPicPr>
          <p:nvPr/>
        </p:nvPicPr>
        <p:blipFill>
          <a:blip r:embed="rId3"/>
          <a:stretch>
            <a:fillRect/>
          </a:stretch>
        </p:blipFill>
        <p:spPr>
          <a:xfrm>
            <a:off x="1272195" y="397720"/>
            <a:ext cx="9296973" cy="1364801"/>
          </a:xfrm>
          <a:prstGeom prst="rect">
            <a:avLst/>
          </a:prstGeom>
        </p:spPr>
      </p:pic>
    </p:spTree>
    <p:extLst>
      <p:ext uri="{BB962C8B-B14F-4D97-AF65-F5344CB8AC3E}">
        <p14:creationId xmlns:p14="http://schemas.microsoft.com/office/powerpoint/2010/main" val="169631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35790" y="90363"/>
            <a:ext cx="11320407" cy="923330"/>
          </a:xfrm>
          <a:prstGeom prst="rect">
            <a:avLst/>
          </a:prstGeom>
          <a:noFill/>
        </p:spPr>
        <p:txBody>
          <a:bodyPr wrap="none" rtlCol="0">
            <a:spAutoFit/>
          </a:bodyPr>
          <a:lstStyle/>
          <a:p>
            <a:r>
              <a:rPr lang="en-US" sz="5400" dirty="0">
                <a:solidFill>
                  <a:schemeClr val="bg1"/>
                </a:solidFill>
              </a:rPr>
              <a:t> </a:t>
            </a:r>
            <a:r>
              <a:rPr lang="es-ES"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EL PROYECTO DEL EVANGELIO PARA NIÑOS: LA HISTORIA DE LA CREACIÓN</a:t>
            </a:r>
            <a:endParaRPr lang="es-MX" sz="5400" b="1" dirty="0">
              <a:solidFill>
                <a:schemeClr val="bg1"/>
              </a:solidFill>
            </a:endParaRPr>
          </a:p>
        </p:txBody>
      </p:sp>
      <p:pic>
        <p:nvPicPr>
          <p:cNvPr id="3" name="Online Media 2" title="The Gospel Project for Kids: The Creation Story">
            <a:hlinkClick r:id="" action="ppaction://media"/>
            <a:extLst>
              <a:ext uri="{FF2B5EF4-FFF2-40B4-BE49-F238E27FC236}">
                <a16:creationId xmlns:a16="http://schemas.microsoft.com/office/drawing/2014/main" id="{EF5808D8-E6E6-8CEE-923F-E25CAD4C9A73}"/>
              </a:ext>
            </a:extLst>
          </p:cNvPr>
          <p:cNvPicPr>
            <a:picLocks noRot="1" noChangeAspect="1"/>
          </p:cNvPicPr>
          <p:nvPr>
            <a:videoFile r:link="rId1"/>
          </p:nvPr>
        </p:nvPicPr>
        <p:blipFill>
          <a:blip r:embed="rId3"/>
          <a:stretch>
            <a:fillRect/>
          </a:stretch>
        </p:blipFill>
        <p:spPr>
          <a:xfrm>
            <a:off x="1540094" y="1161823"/>
            <a:ext cx="9111811" cy="5144149"/>
          </a:xfrm>
          <a:prstGeom prst="rect">
            <a:avLst/>
          </a:prstGeom>
        </p:spPr>
      </p:pic>
      <p:sp>
        <p:nvSpPr>
          <p:cNvPr id="7" name="TextBox 6">
            <a:extLst>
              <a:ext uri="{FF2B5EF4-FFF2-40B4-BE49-F238E27FC236}">
                <a16:creationId xmlns:a16="http://schemas.microsoft.com/office/drawing/2014/main" id="{2EE2D86F-2015-D3D2-D744-D9273E4069A4}"/>
              </a:ext>
            </a:extLst>
          </p:cNvPr>
          <p:cNvSpPr txBox="1"/>
          <p:nvPr/>
        </p:nvSpPr>
        <p:spPr>
          <a:xfrm>
            <a:off x="3673807" y="6389271"/>
            <a:ext cx="4844374" cy="646331"/>
          </a:xfrm>
          <a:prstGeom prst="rect">
            <a:avLst/>
          </a:prstGeom>
          <a:noFill/>
        </p:spPr>
        <p:txBody>
          <a:bodyPr wrap="square" rtlCol="0">
            <a:spAutoFit/>
          </a:bodyPr>
          <a:lstStyle/>
          <a:p>
            <a:pPr algn="ct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https://www.youtube.com/watch?v=cstDniigA-w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27993" y="194782"/>
            <a:ext cx="3949479" cy="769441"/>
          </a:xfrm>
          <a:prstGeom prst="rect">
            <a:avLst/>
          </a:prstGeom>
          <a:noFill/>
        </p:spPr>
        <p:txBody>
          <a:bodyPr wrap="none" rtlCol="0">
            <a:spAutoFit/>
          </a:bodyPr>
          <a:lstStyle/>
          <a:p>
            <a:r>
              <a:rPr lang="en-US" sz="4400" b="1" dirty="0">
                <a:solidFill>
                  <a:schemeClr val="bg1"/>
                </a:solidFill>
              </a:rPr>
              <a:t>CONVERSACION</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676427" y="1906740"/>
            <a:ext cx="4943869" cy="2969274"/>
          </a:xfrm>
          <a:prstGeom prst="rect">
            <a:avLst/>
          </a:prstGeom>
          <a:noFill/>
        </p:spPr>
        <p:txBody>
          <a:bodyPr wrap="square" rtlCol="0">
            <a:spAutoFit/>
          </a:bodyPr>
          <a:lstStyle/>
          <a:p>
            <a:pPr algn="ctr">
              <a:lnSpc>
                <a:spcPct val="107000"/>
              </a:lnSpc>
              <a:spcAft>
                <a:spcPts val="800"/>
              </a:spcAft>
            </a:pPr>
            <a:r>
              <a:rPr lang="es-ES" sz="3400" dirty="0">
                <a:latin typeface="Calibri" panose="020F0502020204030204" pitchFamily="34" charset="0"/>
                <a:ea typeface="Calibri" panose="020F0502020204030204" pitchFamily="34" charset="0"/>
                <a:cs typeface="Times New Roman" panose="02020603050405020304" pitchFamily="18" charset="0"/>
              </a:rPr>
              <a:t>En la primera historia de la creación, 
¿Dónde crea a Dios un orden (o patrones) en nuestro mundo natural?</a:t>
            </a:r>
            <a:endParaRPr lang="en-US" sz="2400" dirty="0"/>
          </a:p>
        </p:txBody>
      </p:sp>
      <p:pic>
        <p:nvPicPr>
          <p:cNvPr id="8" name="Picture 7" descr="A hand holding a globe&#10;&#10;Description automatically generated">
            <a:extLst>
              <a:ext uri="{FF2B5EF4-FFF2-40B4-BE49-F238E27FC236}">
                <a16:creationId xmlns:a16="http://schemas.microsoft.com/office/drawing/2014/main" id="{8936718D-B0E7-D454-6A40-E4AC521E3EEE}"/>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571705" y="1159005"/>
            <a:ext cx="5169897" cy="5127171"/>
          </a:xfrm>
          <a:prstGeom prst="rect">
            <a:avLst/>
          </a:prstGeom>
        </p:spPr>
      </p:pic>
    </p:spTree>
    <p:extLst>
      <p:ext uri="{BB962C8B-B14F-4D97-AF65-F5344CB8AC3E}">
        <p14:creationId xmlns:p14="http://schemas.microsoft.com/office/powerpoint/2010/main" val="377073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762001"/>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1:26</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539932" y="1434309"/>
            <a:ext cx="11103428" cy="4328621"/>
          </a:xfrm>
          <a:prstGeom prst="rect">
            <a:avLst/>
          </a:prstGeom>
          <a:noFill/>
        </p:spPr>
        <p:txBody>
          <a:bodyPr wrap="square" rtlCol="0">
            <a:spAutoFit/>
          </a:bodyPr>
          <a:lstStyle/>
          <a:p>
            <a:pPr algn="ctr">
              <a:lnSpc>
                <a:spcPct val="107000"/>
              </a:lnSpc>
              <a:spcAft>
                <a:spcPts val="800"/>
              </a:spcAft>
            </a:pPr>
            <a:r>
              <a:rPr lang="es-ES" sz="28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Entonces Dios dijo: "Hagamos al hombre a nuestra imagen, conforme a nuestra semejanza.           Que se enseñoreen de los peces del mar, de las aves del cielo, de las bestias, de todos los animales salvajes y de todos los animales que se arrastran por la tierra".</a:t>
            </a:r>
            <a:endParaRPr lang="en-US" sz="3200" b="1"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b="1" dirty="0">
              <a:solidFill>
                <a:srgbClr val="52525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ES" sz="3200" b="1" dirty="0">
                <a:solidFill>
                  <a:srgbClr val="525252"/>
                </a:solidFill>
                <a:latin typeface="Calibri" panose="020F0502020204030204" pitchFamily="34" charset="0"/>
                <a:ea typeface="Calibri" panose="020F0502020204030204" pitchFamily="34" charset="0"/>
                <a:cs typeface="Times New Roman" panose="02020603050405020304" pitchFamily="18" charset="0"/>
              </a:rPr>
              <a:t>¿Qué significa ser hecho a imagen y semejanza de Dios?
Como seres humanos, ¿estamos hechos de un cuerpo y un _______?</a:t>
            </a:r>
            <a:endParaRPr lang="en-US" sz="2400" dirty="0"/>
          </a:p>
        </p:txBody>
      </p:sp>
    </p:spTree>
    <p:extLst>
      <p:ext uri="{BB962C8B-B14F-4D97-AF65-F5344CB8AC3E}">
        <p14:creationId xmlns:p14="http://schemas.microsoft.com/office/powerpoint/2010/main" val="12694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hands holding a bright light">
            <a:extLst>
              <a:ext uri="{FF2B5EF4-FFF2-40B4-BE49-F238E27FC236}">
                <a16:creationId xmlns:a16="http://schemas.microsoft.com/office/drawing/2014/main" id="{3496061F-810F-B043-AC90-27A5079A3D3E}"/>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0886" y="1071562"/>
            <a:ext cx="12202886" cy="5786438"/>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127993" y="194782"/>
            <a:ext cx="3949479" cy="769441"/>
          </a:xfrm>
          <a:prstGeom prst="rect">
            <a:avLst/>
          </a:prstGeom>
          <a:noFill/>
        </p:spPr>
        <p:txBody>
          <a:bodyPr wrap="none" rtlCol="0">
            <a:spAutoFit/>
          </a:bodyPr>
          <a:lstStyle/>
          <a:p>
            <a:r>
              <a:rPr lang="en-US" sz="4400" b="1" dirty="0">
                <a:solidFill>
                  <a:schemeClr val="bg1"/>
                </a:solidFill>
              </a:rPr>
              <a:t>CONVERSACION</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881743" y="1446809"/>
            <a:ext cx="10798980" cy="4539512"/>
          </a:xfrm>
          <a:prstGeom prst="rect">
            <a:avLst/>
          </a:prstGeom>
          <a:noFill/>
        </p:spPr>
        <p:txBody>
          <a:bodyPr wrap="square" rtlCol="0">
            <a:spAutoFit/>
          </a:bodyPr>
          <a:lstStyle/>
          <a:p>
            <a:pPr algn="ctr">
              <a:lnSpc>
                <a:spcPct val="107000"/>
              </a:lnSpc>
              <a:spcAft>
                <a:spcPts val="800"/>
              </a:spcAft>
            </a:pPr>
            <a:r>
              <a:rPr lang="es-ES" sz="2400" dirty="0">
                <a:latin typeface="Calibri" panose="020F0502020204030204" pitchFamily="34" charset="0"/>
                <a:ea typeface="Calibri" panose="020F0502020204030204" pitchFamily="34" charset="0"/>
                <a:cs typeface="Times New Roman" panose="02020603050405020304" pitchFamily="18" charset="0"/>
              </a:rPr>
              <a:t>¡Es nuestra alma la que está especialmente formada a imagen y semejanza de Dios!
Nuestra alma es el núcleo mismo de lo que somos, y es creada directamente por Dios. 
Nuestros cuerpos comparten la dignidad de "imagen de Dios" al estar unidos a nuestras almas. 
Dios nos ama en cuerpo y alma, pero es nuestra alma espiritual la que más nos distingue de todas las demás criaturas vivientes del mundo. 
De todo lo que nos hace ser quienes somos, nuestra alma es del mayor valor para Dios porque Él ama a cada uno de nosotros es, ¡hasta la médula!
Nombra algunas características que las personas comparten con Dios que muestran que estamos hechos a Su imagen y semejanza.</a:t>
            </a:r>
            <a:endParaRPr lang="en-US" sz="2400" dirty="0"/>
          </a:p>
        </p:txBody>
      </p:sp>
    </p:spTree>
    <p:extLst>
      <p:ext uri="{BB962C8B-B14F-4D97-AF65-F5344CB8AC3E}">
        <p14:creationId xmlns:p14="http://schemas.microsoft.com/office/powerpoint/2010/main" val="27595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1754326"/>
          </a:xfrm>
          <a:prstGeom prst="rect">
            <a:avLst/>
          </a:prstGeom>
          <a:noFill/>
        </p:spPr>
        <p:txBody>
          <a:bodyPr wrap="square" rtlCol="0">
            <a:spAutoFit/>
          </a:bodyPr>
          <a:lstStyle/>
          <a:p>
            <a:pPr algn="ctr"/>
            <a:r>
              <a:rPr lang="es-ES" sz="3600" b="1" dirty="0">
                <a:solidFill>
                  <a:srgbClr val="C00000"/>
                </a:solidFill>
              </a:rPr>
              <a:t>Dios creó al hombre a su imagen, 
A la imagen divina lo creó; 
Varón y hembra los creó.</a:t>
            </a:r>
            <a:endParaRPr lang="en-US" sz="2400" dirty="0"/>
          </a:p>
        </p:txBody>
      </p:sp>
    </p:spTree>
    <p:extLst>
      <p:ext uri="{BB962C8B-B14F-4D97-AF65-F5344CB8AC3E}">
        <p14:creationId xmlns:p14="http://schemas.microsoft.com/office/powerpoint/2010/main" val="243398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646331"/>
          </a:xfrm>
          <a:prstGeom prst="rect">
            <a:avLst/>
          </a:prstGeom>
          <a:noFill/>
        </p:spPr>
        <p:txBody>
          <a:bodyPr wrap="square" rtlCol="0">
            <a:spAutoFit/>
          </a:bodyPr>
          <a:lstStyle/>
          <a:p>
            <a:pPr algn="ctr"/>
            <a:r>
              <a:rPr lang="es-ES" sz="3600" b="1" dirty="0">
                <a:solidFill>
                  <a:srgbClr val="C00000"/>
                </a:solidFill>
              </a:rPr>
              <a:t>"Dios creó al hombre a su imagen".</a:t>
            </a:r>
            <a:endParaRPr lang="en-US" sz="2400" dirty="0"/>
          </a:p>
        </p:txBody>
      </p:sp>
      <p:sp>
        <p:nvSpPr>
          <p:cNvPr id="3" name="TextBox 2">
            <a:extLst>
              <a:ext uri="{FF2B5EF4-FFF2-40B4-BE49-F238E27FC236}">
                <a16:creationId xmlns:a16="http://schemas.microsoft.com/office/drawing/2014/main" id="{41DA39B8-4EB2-B529-D466-6221FF6B912D}"/>
              </a:ext>
            </a:extLst>
          </p:cNvPr>
          <p:cNvSpPr txBox="1"/>
          <p:nvPr/>
        </p:nvSpPr>
        <p:spPr>
          <a:xfrm>
            <a:off x="604157" y="2080640"/>
            <a:ext cx="11348357" cy="428450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s-ES" sz="3200" dirty="0">
                <a:latin typeface="Calibri" panose="020F0502020204030204" pitchFamily="34" charset="0"/>
                <a:ea typeface="Calibri" panose="020F0502020204030204" pitchFamily="34" charset="0"/>
                <a:cs typeface="Times New Roman" panose="02020603050405020304" pitchFamily="18" charset="0"/>
              </a:rPr>
              <a:t>Eso significa que nosotros, los seres humanos, hemos sido creados a imagen de Dios.
¡Ninguna otra criatura visible ha sido creada a imagen y semejanza de Dios! 
¡Dios nos hizo para Él y nos ama como a Sus hijos, por encima de todas las demás criaturas terrenales! 
Hemos sido formados por el amor de Dios con una dignidad muy alta.</a:t>
            </a:r>
            <a:endParaRPr lang="en-US" dirty="0"/>
          </a:p>
        </p:txBody>
      </p:sp>
    </p:spTree>
    <p:extLst>
      <p:ext uri="{BB962C8B-B14F-4D97-AF65-F5344CB8AC3E}">
        <p14:creationId xmlns:p14="http://schemas.microsoft.com/office/powerpoint/2010/main" val="103153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646331"/>
          </a:xfrm>
          <a:prstGeom prst="rect">
            <a:avLst/>
          </a:prstGeom>
          <a:noFill/>
        </p:spPr>
        <p:txBody>
          <a:bodyPr wrap="square" rtlCol="0">
            <a:spAutoFit/>
          </a:bodyPr>
          <a:lstStyle/>
          <a:p>
            <a:pPr algn="ctr"/>
            <a:r>
              <a:rPr lang="es-ES" sz="3600" b="1" dirty="0">
                <a:solidFill>
                  <a:srgbClr val="C00000"/>
                </a:solidFill>
              </a:rPr>
              <a:t>"A imagen divina lo creó".</a:t>
            </a:r>
            <a:endParaRPr lang="en-US" sz="2400" dirty="0"/>
          </a:p>
        </p:txBody>
      </p:sp>
      <p:sp>
        <p:nvSpPr>
          <p:cNvPr id="3" name="TextBox 2">
            <a:extLst>
              <a:ext uri="{FF2B5EF4-FFF2-40B4-BE49-F238E27FC236}">
                <a16:creationId xmlns:a16="http://schemas.microsoft.com/office/drawing/2014/main" id="{41DA39B8-4EB2-B529-D466-6221FF6B912D}"/>
              </a:ext>
            </a:extLst>
          </p:cNvPr>
          <p:cNvSpPr txBox="1"/>
          <p:nvPr/>
        </p:nvSpPr>
        <p:spPr>
          <a:xfrm>
            <a:off x="1312021" y="2698289"/>
            <a:ext cx="9217042" cy="2062103"/>
          </a:xfrm>
          <a:prstGeom prst="rect">
            <a:avLst/>
          </a:prstGeom>
          <a:noFill/>
        </p:spPr>
        <p:txBody>
          <a:bodyPr wrap="square" rtlCol="0">
            <a:spAutoFit/>
          </a:bodyPr>
          <a:lstStyle/>
          <a:p>
            <a:pPr algn="ctr"/>
            <a:r>
              <a:rPr lang="es-ES" sz="3200" dirty="0"/>
              <a:t>¡Estamos hechos a imagen de Dios, lo que significa que hemos sido creados para vivir con Dios, para compartir Su Vida Divina, para ser Su propia familia!
¡Nuestro verdadero hogar está con Dios!</a:t>
            </a:r>
            <a:endParaRPr lang="en-US" dirty="0"/>
          </a:p>
        </p:txBody>
      </p:sp>
    </p:spTree>
    <p:extLst>
      <p:ext uri="{BB962C8B-B14F-4D97-AF65-F5344CB8AC3E}">
        <p14:creationId xmlns:p14="http://schemas.microsoft.com/office/powerpoint/2010/main" val="9051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762000"/>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2" name="TextBox 1">
            <a:extLst>
              <a:ext uri="{FF2B5EF4-FFF2-40B4-BE49-F238E27FC236}">
                <a16:creationId xmlns:a16="http://schemas.microsoft.com/office/drawing/2014/main" id="{D31F0946-588E-C256-525B-D6A06E04104A}"/>
              </a:ext>
            </a:extLst>
          </p:cNvPr>
          <p:cNvSpPr txBox="1"/>
          <p:nvPr/>
        </p:nvSpPr>
        <p:spPr>
          <a:xfrm>
            <a:off x="1574346" y="1434309"/>
            <a:ext cx="9043305" cy="646331"/>
          </a:xfrm>
          <a:prstGeom prst="rect">
            <a:avLst/>
          </a:prstGeom>
          <a:noFill/>
        </p:spPr>
        <p:txBody>
          <a:bodyPr wrap="square" rtlCol="0">
            <a:spAutoFit/>
          </a:bodyPr>
          <a:lstStyle/>
          <a:p>
            <a:pPr algn="ctr"/>
            <a:r>
              <a:rPr lang="es-ES" sz="3600" b="1" dirty="0">
                <a:solidFill>
                  <a:srgbClr val="C00000"/>
                </a:solidFill>
              </a:rPr>
              <a:t>"Varón y hembra los creó".</a:t>
            </a:r>
            <a:endParaRPr lang="en-US" sz="2400" dirty="0"/>
          </a:p>
        </p:txBody>
      </p:sp>
      <p:sp>
        <p:nvSpPr>
          <p:cNvPr id="3" name="TextBox 2">
            <a:extLst>
              <a:ext uri="{FF2B5EF4-FFF2-40B4-BE49-F238E27FC236}">
                <a16:creationId xmlns:a16="http://schemas.microsoft.com/office/drawing/2014/main" id="{41DA39B8-4EB2-B529-D466-6221FF6B912D}"/>
              </a:ext>
            </a:extLst>
          </p:cNvPr>
          <p:cNvSpPr txBox="1"/>
          <p:nvPr/>
        </p:nvSpPr>
        <p:spPr>
          <a:xfrm>
            <a:off x="368709" y="2720537"/>
            <a:ext cx="11189109" cy="2554545"/>
          </a:xfrm>
          <a:prstGeom prst="rect">
            <a:avLst/>
          </a:prstGeom>
          <a:noFill/>
        </p:spPr>
        <p:txBody>
          <a:bodyPr wrap="square" rtlCol="0">
            <a:spAutoFit/>
          </a:bodyPr>
          <a:lstStyle/>
          <a:p>
            <a:r>
              <a:rPr lang="es-ES" sz="3200" dirty="0"/>
              <a:t>Esto significa que el único Dios creó a sus hijos como dos sexos o géneros distintos, hombre y mujer, para complementarse mutuamente en la belleza y el orden de Dios.</a:t>
            </a:r>
          </a:p>
          <a:p>
            <a:r>
              <a:rPr lang="es-ES" sz="3200" dirty="0"/>
              <a:t>
Tanto el hombre como la mujer están hechos a imagen de Dios.</a:t>
            </a:r>
            <a:endParaRPr lang="en-US" dirty="0"/>
          </a:p>
        </p:txBody>
      </p:sp>
    </p:spTree>
    <p:extLst>
      <p:ext uri="{BB962C8B-B14F-4D97-AF65-F5344CB8AC3E}">
        <p14:creationId xmlns:p14="http://schemas.microsoft.com/office/powerpoint/2010/main" val="26794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453915" y="154541"/>
            <a:ext cx="3284169" cy="769441"/>
          </a:xfrm>
          <a:prstGeom prst="rect">
            <a:avLst/>
          </a:prstGeom>
          <a:noFill/>
        </p:spPr>
        <p:txBody>
          <a:bodyPr wrap="none" rtlCol="0">
            <a:spAutoFit/>
          </a:bodyPr>
          <a:lstStyle/>
          <a:p>
            <a:r>
              <a:rPr lang="en-US" sz="4400" b="1" dirty="0">
                <a:solidFill>
                  <a:schemeClr val="bg1"/>
                </a:solidFill>
              </a:rPr>
              <a:t>GENESIS 1:27</a:t>
            </a:r>
            <a:endParaRPr lang="es-MX" sz="4400" b="1" dirty="0">
              <a:solidFill>
                <a:schemeClr val="bg1"/>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570138" y="1421423"/>
            <a:ext cx="11051721" cy="4154984"/>
          </a:xfrm>
          <a:prstGeom prst="rect">
            <a:avLst/>
          </a:prstGeom>
          <a:noFill/>
        </p:spPr>
        <p:txBody>
          <a:bodyPr wrap="square" rtlCol="0">
            <a:spAutoFit/>
          </a:bodyPr>
          <a:lstStyle/>
          <a:p>
            <a:pPr algn="ctr"/>
            <a:r>
              <a:rPr lang="es-ES" sz="2400" dirty="0"/>
              <a:t>Toda la raza humana proviene de un hombre y una mujer (con la ayuda de Dios).
Este es el santo designio de Dios sobre cómo crecería su familia y cómo la vida de Dios en nosotros continuaría de una generación a la siguiente.</a:t>
            </a:r>
          </a:p>
          <a:p>
            <a:pPr algn="ctr"/>
            <a:endParaRPr lang="en-US" sz="2400" dirty="0"/>
          </a:p>
          <a:p>
            <a:pPr algn="ctr"/>
            <a:r>
              <a:rPr lang="es-ES" sz="2400" b="1" dirty="0">
                <a:solidFill>
                  <a:srgbClr val="C00000"/>
                </a:solidFill>
              </a:rPr>
              <a:t>Génesis 1:28 "Dios los bendijo, diciendo: Sed fértiles y multiplicaos;                                           llena la tierra y sojuzgadla".</a:t>
            </a:r>
          </a:p>
          <a:p>
            <a:pPr algn="ctr"/>
            <a:endParaRPr lang="en-US" sz="2400" dirty="0">
              <a:solidFill>
                <a:srgbClr val="C00000"/>
              </a:solidFill>
            </a:endParaRPr>
          </a:p>
          <a:p>
            <a:pPr algn="ctr"/>
            <a:r>
              <a:rPr lang="es-ES" sz="2400" dirty="0"/>
              <a:t>Aquí vemos a Dios dando amorosamente a Sus hijos un orden para la vida familiar con Dios.
Primero Dios dio al hombre y a la mujer su bendición.
Luego, les dijo que fueran fértiles y se multiplicaran.</a:t>
            </a:r>
            <a:endParaRPr lang="en-US" dirty="0"/>
          </a:p>
        </p:txBody>
      </p:sp>
    </p:spTree>
    <p:extLst>
      <p:ext uri="{BB962C8B-B14F-4D97-AF65-F5344CB8AC3E}">
        <p14:creationId xmlns:p14="http://schemas.microsoft.com/office/powerpoint/2010/main" val="423160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reaching out to another hand&#10;&#10;Description automatically generated">
            <a:extLst>
              <a:ext uri="{FF2B5EF4-FFF2-40B4-BE49-F238E27FC236}">
                <a16:creationId xmlns:a16="http://schemas.microsoft.com/office/drawing/2014/main" id="{719752F7-B4C1-698D-2386-A67358CD3BBD}"/>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backgroundRemoval t="10000" b="90000" l="900" r="97400">
                        <a14:foregroundMark x1="18600" y1="45400" x2="18600" y2="45400"/>
                        <a14:foregroundMark x1="6200" y1="48800" x2="6200" y2="48800"/>
                        <a14:foregroundMark x1="900" y1="55200" x2="900" y2="55200"/>
                        <a14:foregroundMark x1="74700" y1="45600" x2="74700" y2="45600"/>
                        <a14:foregroundMark x1="54500" y1="46400" x2="54500" y2="46400"/>
                        <a14:foregroundMark x1="53800" y1="46200" x2="53800" y2="46200"/>
                        <a14:foregroundMark x1="51600" y1="48600" x2="51600" y2="48600"/>
                        <a14:foregroundMark x1="50039" y1="48961" x2="49800" y2="49200"/>
                        <a14:foregroundMark x1="50200" y1="48800" x2="50123" y2="48877"/>
                        <a14:foregroundMark x1="50100" y1="50000" x2="50100" y2="50000"/>
                        <a14:foregroundMark x1="50500" y1="50000" x2="50500" y2="50000"/>
                        <a14:foregroundMark x1="51300" y1="50000" x2="51300" y2="50000"/>
                        <a14:foregroundMark x1="97400" y1="38600" x2="97400" y2="38600"/>
                        <a14:foregroundMark x1="65100" y1="67400" x2="65100" y2="67400"/>
                        <a14:foregroundMark x1="36300" y1="45800" x2="36300" y2="45800"/>
                        <a14:backgroundMark x1="50500" y1="49200" x2="50500" y2="49200"/>
                        <a14:backgroundMark x1="50200" y1="49400" x2="50200" y2="49400"/>
                        <a14:backgroundMark x1="50000" y1="49600" x2="50100" y2="48600"/>
                      </a14:backgroundRemoval>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2051958"/>
            <a:ext cx="12192000" cy="609600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0" y="1099971"/>
            <a:ext cx="12192000" cy="5724644"/>
          </a:xfrm>
          <a:prstGeom prst="rect">
            <a:avLst/>
          </a:prstGeom>
          <a:noFill/>
        </p:spPr>
        <p:txBody>
          <a:bodyPr wrap="square" rtlCol="0">
            <a:spAutoFit/>
          </a:bodyPr>
          <a:lstStyle/>
          <a:p>
            <a:pPr algn="ctr"/>
            <a:r>
              <a:rPr lang="en-US" sz="2000" dirty="0">
                <a:solidFill>
                  <a:srgbClr val="C00000"/>
                </a:solidFill>
              </a:rPr>
              <a:t>vs 4- God saw how good the light was</a:t>
            </a:r>
          </a:p>
          <a:p>
            <a:pPr algn="ctr"/>
            <a:r>
              <a:rPr lang="en-US" sz="2000" dirty="0">
                <a:solidFill>
                  <a:schemeClr val="accent6">
                    <a:lumMod val="50000"/>
                  </a:schemeClr>
                </a:solidFill>
              </a:rPr>
              <a:t>day &amp; night </a:t>
            </a:r>
          </a:p>
          <a:p>
            <a:pPr algn="ctr"/>
            <a:r>
              <a:rPr lang="en-US" sz="2000" dirty="0">
                <a:solidFill>
                  <a:srgbClr val="C00000"/>
                </a:solidFill>
              </a:rPr>
              <a:t>vs 10- God saw how good it was</a:t>
            </a:r>
          </a:p>
          <a:p>
            <a:pPr algn="ctr"/>
            <a:r>
              <a:rPr lang="en-US" sz="2000" dirty="0">
                <a:solidFill>
                  <a:schemeClr val="accent6">
                    <a:lumMod val="50000"/>
                  </a:schemeClr>
                </a:solidFill>
              </a:rPr>
              <a:t>sky &amp; sea </a:t>
            </a:r>
          </a:p>
          <a:p>
            <a:pPr algn="ctr"/>
            <a:r>
              <a:rPr lang="en-US" sz="2000" dirty="0">
                <a:solidFill>
                  <a:srgbClr val="C00000"/>
                </a:solidFill>
              </a:rPr>
              <a:t>vs 12- God saw how good it was</a:t>
            </a:r>
          </a:p>
          <a:p>
            <a:pPr algn="ctr"/>
            <a:r>
              <a:rPr lang="en-US" sz="2000" dirty="0">
                <a:solidFill>
                  <a:schemeClr val="accent6">
                    <a:lumMod val="50000"/>
                  </a:schemeClr>
                </a:solidFill>
              </a:rPr>
              <a:t>plants </a:t>
            </a:r>
          </a:p>
          <a:p>
            <a:pPr algn="ctr"/>
            <a:r>
              <a:rPr lang="en-US" sz="2000" dirty="0">
                <a:solidFill>
                  <a:srgbClr val="C00000"/>
                </a:solidFill>
              </a:rPr>
              <a:t>vs 18- God saw how good it was</a:t>
            </a:r>
          </a:p>
          <a:p>
            <a:pPr algn="ctr"/>
            <a:r>
              <a:rPr lang="en-US" sz="2000" dirty="0">
                <a:solidFill>
                  <a:schemeClr val="accent6">
                    <a:lumMod val="50000"/>
                  </a:schemeClr>
                </a:solidFill>
              </a:rPr>
              <a:t>sun, moon &amp; stars                                                  </a:t>
            </a:r>
          </a:p>
          <a:p>
            <a:pPr algn="ctr"/>
            <a:r>
              <a:rPr lang="en-US" sz="2000" dirty="0">
                <a:solidFill>
                  <a:srgbClr val="C00000"/>
                </a:solidFill>
              </a:rPr>
              <a:t>vs 21- God saw how good it was</a:t>
            </a:r>
          </a:p>
          <a:p>
            <a:pPr algn="ctr"/>
            <a:r>
              <a:rPr lang="en-US" sz="2000" dirty="0">
                <a:solidFill>
                  <a:schemeClr val="accent6">
                    <a:lumMod val="50000"/>
                  </a:schemeClr>
                </a:solidFill>
              </a:rPr>
              <a:t> swimming creatures &amp; birds </a:t>
            </a:r>
          </a:p>
          <a:p>
            <a:pPr algn="ctr"/>
            <a:r>
              <a:rPr lang="en-US" sz="2000" dirty="0">
                <a:solidFill>
                  <a:srgbClr val="C00000"/>
                </a:solidFill>
              </a:rPr>
              <a:t>vs 25- God saw how good it was</a:t>
            </a:r>
          </a:p>
          <a:p>
            <a:pPr algn="ctr"/>
            <a:r>
              <a:rPr lang="en-US" sz="2000" dirty="0">
                <a:solidFill>
                  <a:schemeClr val="accent6">
                    <a:lumMod val="50000"/>
                  </a:schemeClr>
                </a:solidFill>
              </a:rPr>
              <a:t>cattle, creeping things, wild animals </a:t>
            </a:r>
          </a:p>
          <a:p>
            <a:pPr algn="ctr"/>
            <a:r>
              <a:rPr lang="en-US" sz="2000" dirty="0">
                <a:solidFill>
                  <a:srgbClr val="C00000"/>
                </a:solidFill>
              </a:rPr>
              <a:t>vs 31- God looked at </a:t>
            </a:r>
            <a:r>
              <a:rPr lang="en-US" sz="2000" dirty="0">
                <a:solidFill>
                  <a:srgbClr val="CC3300"/>
                </a:solidFill>
              </a:rPr>
              <a:t>everything he had made</a:t>
            </a:r>
            <a:r>
              <a:rPr lang="en-US" sz="2000" dirty="0">
                <a:solidFill>
                  <a:schemeClr val="accent6">
                    <a:lumMod val="50000"/>
                  </a:schemeClr>
                </a:solidFill>
              </a:rPr>
              <a:t>, </a:t>
            </a:r>
            <a:r>
              <a:rPr lang="en-US" sz="2000" dirty="0">
                <a:solidFill>
                  <a:srgbClr val="C00000"/>
                </a:solidFill>
              </a:rPr>
              <a:t>and he found it very good.</a:t>
            </a:r>
          </a:p>
          <a:p>
            <a:endParaRPr lang="en-US" dirty="0"/>
          </a:p>
          <a:p>
            <a:pPr algn="ctr"/>
            <a:r>
              <a:rPr lang="en-US" sz="2200" dirty="0"/>
              <a:t>Each time God saw how good something He had created was, it meant that it was                                         in accordance with God’s will. </a:t>
            </a:r>
          </a:p>
          <a:p>
            <a:pPr algn="ctr"/>
            <a:r>
              <a:rPr lang="en-US" sz="2200" dirty="0"/>
              <a:t>Because He loved us even before we were born, God created order to bring us peace and harmony.</a:t>
            </a:r>
          </a:p>
          <a:p>
            <a:endParaRPr lang="en-US" sz="2200" dirty="0"/>
          </a:p>
        </p:txBody>
      </p:sp>
      <p:sp>
        <p:nvSpPr>
          <p:cNvPr id="2" name="TextBox 1">
            <a:extLst>
              <a:ext uri="{FF2B5EF4-FFF2-40B4-BE49-F238E27FC236}">
                <a16:creationId xmlns:a16="http://schemas.microsoft.com/office/drawing/2014/main" id="{87D4AEFA-7B0B-4ECB-D841-9F6C1E31376F}"/>
              </a:ext>
            </a:extLst>
          </p:cNvPr>
          <p:cNvSpPr txBox="1"/>
          <p:nvPr/>
        </p:nvSpPr>
        <p:spPr>
          <a:xfrm>
            <a:off x="4224684" y="165265"/>
            <a:ext cx="3742628" cy="769441"/>
          </a:xfrm>
          <a:prstGeom prst="rect">
            <a:avLst/>
          </a:prstGeom>
          <a:noFill/>
        </p:spPr>
        <p:txBody>
          <a:bodyPr wrap="none" rtlCol="0">
            <a:spAutoFit/>
          </a:bodyPr>
          <a:lstStyle/>
          <a:p>
            <a:r>
              <a:rPr lang="en-US" sz="4400" b="1" dirty="0">
                <a:solidFill>
                  <a:schemeClr val="bg1"/>
                </a:solidFill>
              </a:rPr>
              <a:t>GENESIS 1:4-31</a:t>
            </a:r>
            <a:endParaRPr lang="es-MX" sz="4400" b="1" dirty="0">
              <a:solidFill>
                <a:schemeClr val="bg1"/>
              </a:solidFill>
            </a:endParaRPr>
          </a:p>
        </p:txBody>
      </p:sp>
    </p:spTree>
    <p:extLst>
      <p:ext uri="{BB962C8B-B14F-4D97-AF65-F5344CB8AC3E}">
        <p14:creationId xmlns:p14="http://schemas.microsoft.com/office/powerpoint/2010/main" val="41040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1000"/>
                                        <p:tgtEl>
                                          <p:spTgt spid="3">
                                            <p:txEl>
                                              <p:pRg st="14" end="14"/>
                                            </p:txEl>
                                          </p:spTgt>
                                        </p:tgtEl>
                                      </p:cBhvr>
                                    </p:animEffect>
                                    <p:anim calcmode="lin" valueType="num">
                                      <p:cBhvr>
                                        <p:cTn id="5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1000"/>
                                        <p:tgtEl>
                                          <p:spTgt spid="3">
                                            <p:txEl>
                                              <p:pRg st="15" end="15"/>
                                            </p:txEl>
                                          </p:spTgt>
                                        </p:tgtEl>
                                      </p:cBhvr>
                                    </p:animEffect>
                                    <p:anim calcmode="lin" valueType="num">
                                      <p:cBhvr>
                                        <p:cTn id="55"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063" y="1306243"/>
            <a:ext cx="6698375" cy="4093428"/>
          </a:xfrm>
          <a:prstGeom prst="rect">
            <a:avLst/>
          </a:prstGeom>
        </p:spPr>
        <p:txBody>
          <a:bodyPr wrap="square">
            <a:spAutoFit/>
          </a:bodyPr>
          <a:lstStyle/>
          <a:p>
            <a:r>
              <a:rPr lang="es-ES" sz="2600" dirty="0"/>
              <a:t>Señor Jesucristo, te encomendamos a nuestra</a:t>
            </a:r>
          </a:p>
          <a:p>
            <a:r>
              <a:rPr lang="es-ES" sz="2600" dirty="0"/>
              <a:t>familia y te pedimos tu bendición y protección. </a:t>
            </a:r>
          </a:p>
          <a:p>
            <a:r>
              <a:rPr lang="es-ES" sz="2600" dirty="0"/>
              <a:t>Te  amamos Señor Jesús con todo nuestro corazón y te pedimos que ayudes a nuestra familia a parecerse más a la Sagrada Familia. </a:t>
            </a:r>
          </a:p>
          <a:p>
            <a:endParaRPr lang="es-ES" sz="2600" dirty="0"/>
          </a:p>
          <a:p>
            <a:r>
              <a:rPr lang="es-ES" sz="2600" dirty="0"/>
              <a:t>Ayúdanos a ser amables, cariñosos y pacientes los unos con los otros. Danos</a:t>
            </a:r>
          </a:p>
          <a:p>
            <a:r>
              <a:rPr lang="es-ES" sz="2600" dirty="0"/>
              <a:t>toda la gracia que necesitamos para llegar a ser</a:t>
            </a:r>
          </a:p>
          <a:p>
            <a:r>
              <a:rPr lang="es-ES" sz="2600" dirty="0"/>
              <a:t>santos y Tus fieles discípulos. Amén.</a:t>
            </a:r>
            <a:endParaRPr lang="en-US" sz="2600" dirty="0"/>
          </a:p>
        </p:txBody>
      </p:sp>
      <p:sp>
        <p:nvSpPr>
          <p:cNvPr id="5" name="Rectangle 4"/>
          <p:cNvSpPr/>
          <p:nvPr/>
        </p:nvSpPr>
        <p:spPr>
          <a:xfrm>
            <a:off x="0" y="-54986"/>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BF67"/>
              </a:solidFill>
            </a:endParaRPr>
          </a:p>
        </p:txBody>
      </p:sp>
      <p:sp>
        <p:nvSpPr>
          <p:cNvPr id="6" name="Title 1"/>
          <p:cNvSpPr txBox="1">
            <a:spLocks/>
          </p:cNvSpPr>
          <p:nvPr/>
        </p:nvSpPr>
        <p:spPr>
          <a:xfrm>
            <a:off x="2783497" y="40298"/>
            <a:ext cx="6537082" cy="14988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cap="all" baseline="30000" dirty="0">
                <a:solidFill>
                  <a:schemeClr val="bg1"/>
                </a:solidFill>
                <a:latin typeface="Antenna Black" panose="02000505000000020004" pitchFamily="2" charset="0"/>
              </a:rPr>
              <a:t>ORACIÓN INICIAL</a:t>
            </a:r>
            <a:endParaRPr lang="en-US" sz="5400" cap="all" baseline="30000" dirty="0">
              <a:solidFill>
                <a:schemeClr val="bg1"/>
              </a:solidFill>
              <a:latin typeface="Antenna Black" panose="02000505000000020004" pitchFamily="2" charset="0"/>
            </a:endParaRPr>
          </a:p>
        </p:txBody>
      </p:sp>
      <p:pic>
        <p:nvPicPr>
          <p:cNvPr id="7" name="Picture 6" descr="A religious painting of a person holding a book&#10;&#10;Description automatically generated">
            <a:extLst>
              <a:ext uri="{FF2B5EF4-FFF2-40B4-BE49-F238E27FC236}">
                <a16:creationId xmlns:a16="http://schemas.microsoft.com/office/drawing/2014/main" id="{4500D5F7-F580-55B7-6C2E-761DE3E491BF}"/>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293977" y="175846"/>
            <a:ext cx="4989583" cy="6858000"/>
          </a:xfrm>
          <a:prstGeom prst="rect">
            <a:avLst/>
          </a:prstGeom>
        </p:spPr>
      </p:pic>
      <p:sp>
        <p:nvSpPr>
          <p:cNvPr id="8" name="TextBox 7">
            <a:extLst>
              <a:ext uri="{FF2B5EF4-FFF2-40B4-BE49-F238E27FC236}">
                <a16:creationId xmlns:a16="http://schemas.microsoft.com/office/drawing/2014/main" id="{5769035C-E93A-A19F-FB99-C052C9EB16A4}"/>
              </a:ext>
            </a:extLst>
          </p:cNvPr>
          <p:cNvSpPr txBox="1"/>
          <p:nvPr/>
        </p:nvSpPr>
        <p:spPr>
          <a:xfrm>
            <a:off x="7293977" y="7033846"/>
            <a:ext cx="4989583" cy="230832"/>
          </a:xfrm>
          <a:prstGeom prst="rect">
            <a:avLst/>
          </a:prstGeom>
          <a:noFill/>
        </p:spPr>
        <p:txBody>
          <a:bodyPr wrap="square" rtlCol="0">
            <a:spAutoFit/>
          </a:bodyPr>
          <a:lstStyle/>
          <a:p>
            <a:r>
              <a:rPr lang="en-US" sz="900">
                <a:hlinkClick r:id="rId3" tooltip="https://www.pngall.com/jesus-christ-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425599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357868" y="2024743"/>
            <a:ext cx="5983062" cy="3416320"/>
          </a:xfrm>
          <a:prstGeom prst="rect">
            <a:avLst/>
          </a:prstGeom>
          <a:noFill/>
        </p:spPr>
        <p:txBody>
          <a:bodyPr wrap="square" rtlCol="0">
            <a:spAutoFit/>
          </a:bodyPr>
          <a:lstStyle/>
          <a:p>
            <a:pPr algn="ctr"/>
            <a:r>
              <a:rPr lang="en-US" sz="4800" b="1" dirty="0">
                <a:solidFill>
                  <a:schemeClr val="accent6">
                    <a:lumMod val="50000"/>
                  </a:schemeClr>
                </a:solidFill>
              </a:rPr>
              <a:t> </a:t>
            </a:r>
            <a:r>
              <a:rPr lang="en-US" sz="7200" b="1" dirty="0">
                <a:solidFill>
                  <a:schemeClr val="accent6">
                    <a:lumMod val="50000"/>
                  </a:schemeClr>
                </a:solidFill>
              </a:rPr>
              <a:t>God rested on the </a:t>
            </a:r>
          </a:p>
          <a:p>
            <a:pPr algn="ctr"/>
            <a:r>
              <a:rPr lang="en-US" sz="7200" b="1" dirty="0">
                <a:solidFill>
                  <a:schemeClr val="accent6">
                    <a:lumMod val="50000"/>
                  </a:schemeClr>
                </a:solidFill>
              </a:rPr>
              <a:t>Seventh Day!</a:t>
            </a:r>
            <a:endParaRPr lang="en-US" sz="7200" dirty="0">
              <a:solidFill>
                <a:schemeClr val="accent6">
                  <a:lumMod val="50000"/>
                </a:schemeClr>
              </a:solidFill>
            </a:endParaRPr>
          </a:p>
        </p:txBody>
      </p:sp>
      <p:sp>
        <p:nvSpPr>
          <p:cNvPr id="2" name="TextBox 1"/>
          <p:cNvSpPr txBox="1"/>
          <p:nvPr/>
        </p:nvSpPr>
        <p:spPr>
          <a:xfrm>
            <a:off x="4224684" y="196284"/>
            <a:ext cx="3742628" cy="769441"/>
          </a:xfrm>
          <a:prstGeom prst="rect">
            <a:avLst/>
          </a:prstGeom>
          <a:noFill/>
        </p:spPr>
        <p:txBody>
          <a:bodyPr wrap="none" rtlCol="0">
            <a:spAutoFit/>
          </a:bodyPr>
          <a:lstStyle/>
          <a:p>
            <a:r>
              <a:rPr lang="en-US" sz="4400" b="1" dirty="0">
                <a:solidFill>
                  <a:schemeClr val="bg1"/>
                </a:solidFill>
              </a:rPr>
              <a:t>GENESIS 2:1-41</a:t>
            </a:r>
            <a:endParaRPr lang="es-MX" sz="4400" b="1" dirty="0">
              <a:solidFill>
                <a:schemeClr val="bg1"/>
              </a:solidFill>
            </a:endParaRPr>
          </a:p>
        </p:txBody>
      </p:sp>
      <p:pic>
        <p:nvPicPr>
          <p:cNvPr id="7" name="Picture 6" descr="A drawing of a person sitting on a globe&#10;&#10;Description automatically generated">
            <a:extLst>
              <a:ext uri="{FF2B5EF4-FFF2-40B4-BE49-F238E27FC236}">
                <a16:creationId xmlns:a16="http://schemas.microsoft.com/office/drawing/2014/main" id="{8E6BE66C-DAAF-B18A-FFF3-48B7DCB67C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3200" y="1274808"/>
            <a:ext cx="5513614" cy="5513614"/>
          </a:xfrm>
          <a:prstGeom prst="rect">
            <a:avLst/>
          </a:prstGeom>
        </p:spPr>
      </p:pic>
    </p:spTree>
    <p:extLst>
      <p:ext uri="{BB962C8B-B14F-4D97-AF65-F5344CB8AC3E}">
        <p14:creationId xmlns:p14="http://schemas.microsoft.com/office/powerpoint/2010/main" val="17534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41DA39B8-4EB2-B529-D466-6221FF6B912D}"/>
              </a:ext>
            </a:extLst>
          </p:cNvPr>
          <p:cNvSpPr txBox="1"/>
          <p:nvPr/>
        </p:nvSpPr>
        <p:spPr>
          <a:xfrm>
            <a:off x="107576" y="1078524"/>
            <a:ext cx="7066947" cy="6001643"/>
          </a:xfrm>
          <a:prstGeom prst="rect">
            <a:avLst/>
          </a:prstGeom>
          <a:noFill/>
        </p:spPr>
        <p:txBody>
          <a:bodyPr wrap="square" rtlCol="0">
            <a:spAutoFit/>
          </a:bodyPr>
          <a:lstStyle/>
          <a:p>
            <a:pPr algn="ctr"/>
            <a:r>
              <a:rPr lang="en-US" sz="2000" i="1" dirty="0">
                <a:solidFill>
                  <a:srgbClr val="C00000"/>
                </a:solidFill>
              </a:rPr>
              <a:t>“Come to me, all you who labor and are burdened,                        and I will give you rest.                                                                         Take my yoke upon you and learn from me,                                       for I am meek and humble of heart;                                                   and you will find rest for yourselves.                                                   For my yoke is easy, and my burden light.”                              Matthew 11:28-30</a:t>
            </a:r>
          </a:p>
          <a:p>
            <a:endParaRPr lang="en-US" sz="2000" dirty="0">
              <a:solidFill>
                <a:srgbClr val="C00000"/>
              </a:solidFill>
            </a:endParaRPr>
          </a:p>
          <a:p>
            <a:r>
              <a:rPr lang="en-US" dirty="0"/>
              <a:t>As we read in the Bible, part of God’s loving order for His children is to rest on and to keep holy the sabbath day. God waits for us to be with Him every day, but He especially longs for us to spend time with Him on the Lord’s Day. </a:t>
            </a:r>
          </a:p>
          <a:p>
            <a:endParaRPr lang="en-US" dirty="0"/>
          </a:p>
          <a:p>
            <a:r>
              <a:rPr lang="en-US" dirty="0"/>
              <a:t>This is out of His infinite love for us, because God, who is all knowing, sees how difficult our lives can be and how greatly we need His grace to keep going and stop to rest in His arms.</a:t>
            </a:r>
          </a:p>
          <a:p>
            <a:endParaRPr lang="en-US" dirty="0"/>
          </a:p>
          <a:p>
            <a:pPr marL="285750" lvl="0" indent="-285750">
              <a:buFont typeface="Arial" panose="020B0604020202020204" pitchFamily="34" charset="0"/>
              <a:buChar char="•"/>
            </a:pPr>
            <a:r>
              <a:rPr lang="en-US" sz="2000" b="1" i="1" dirty="0"/>
              <a:t>How does your family keep holy the Lord’s Day? </a:t>
            </a:r>
          </a:p>
          <a:p>
            <a:pPr marL="285750" lvl="0" indent="-285750">
              <a:buFont typeface="Arial" panose="020B0604020202020204" pitchFamily="34" charset="0"/>
              <a:buChar char="•"/>
            </a:pPr>
            <a:r>
              <a:rPr lang="en-US" sz="2000" b="1" i="1" dirty="0"/>
              <a:t>What else can your family do to keep holy the Lord’s Day?</a:t>
            </a:r>
          </a:p>
          <a:p>
            <a:endParaRPr lang="en-US" sz="2200" i="1" dirty="0">
              <a:solidFill>
                <a:srgbClr val="C00000"/>
              </a:solidFill>
            </a:endParaRPr>
          </a:p>
        </p:txBody>
      </p:sp>
      <p:sp>
        <p:nvSpPr>
          <p:cNvPr id="2" name="TextBox 1"/>
          <p:cNvSpPr txBox="1"/>
          <p:nvPr/>
        </p:nvSpPr>
        <p:spPr>
          <a:xfrm>
            <a:off x="2067910" y="154541"/>
            <a:ext cx="8056180" cy="769441"/>
          </a:xfrm>
          <a:prstGeom prst="rect">
            <a:avLst/>
          </a:prstGeom>
          <a:noFill/>
        </p:spPr>
        <p:txBody>
          <a:bodyPr wrap="none" rtlCol="0">
            <a:spAutoFit/>
          </a:bodyPr>
          <a:lstStyle/>
          <a:p>
            <a:r>
              <a:rPr lang="en-US" sz="4400" b="1" dirty="0">
                <a:solidFill>
                  <a:schemeClr val="bg1"/>
                </a:solidFill>
              </a:rPr>
              <a:t>FAMILY CONVERSATION/ACTIVITY</a:t>
            </a:r>
            <a:endParaRPr lang="es-MX" sz="4400" b="1" dirty="0">
              <a:solidFill>
                <a:schemeClr val="bg1"/>
              </a:solidFill>
            </a:endParaRPr>
          </a:p>
        </p:txBody>
      </p:sp>
      <p:pic>
        <p:nvPicPr>
          <p:cNvPr id="6" name="Picture 5" descr="A person with long hair and a white robe&#10;&#10;Description automatically generated">
            <a:extLst>
              <a:ext uri="{FF2B5EF4-FFF2-40B4-BE49-F238E27FC236}">
                <a16:creationId xmlns:a16="http://schemas.microsoft.com/office/drawing/2014/main" id="{1DCAA831-427B-D059-F285-B5626B9D4165}"/>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003325" y="-398585"/>
            <a:ext cx="7256585" cy="7256585"/>
          </a:xfrm>
          <a:prstGeom prst="rect">
            <a:avLst/>
          </a:prstGeom>
        </p:spPr>
      </p:pic>
    </p:spTree>
    <p:extLst>
      <p:ext uri="{BB962C8B-B14F-4D97-AF65-F5344CB8AC3E}">
        <p14:creationId xmlns:p14="http://schemas.microsoft.com/office/powerpoint/2010/main" val="27047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3696304" y="154541"/>
            <a:ext cx="4799391" cy="769441"/>
          </a:xfrm>
          <a:prstGeom prst="rect">
            <a:avLst/>
          </a:prstGeom>
          <a:noFill/>
        </p:spPr>
        <p:txBody>
          <a:bodyPr wrap="none" rtlCol="0">
            <a:spAutoFit/>
          </a:bodyPr>
          <a:lstStyle/>
          <a:p>
            <a:r>
              <a:rPr lang="en-US" sz="4400" b="1" dirty="0">
                <a:solidFill>
                  <a:schemeClr val="bg1"/>
                </a:solidFill>
              </a:rPr>
              <a:t>CREATION ACTIVITY</a:t>
            </a:r>
            <a:endParaRPr lang="es-MX" sz="4400" b="1" dirty="0">
              <a:solidFill>
                <a:schemeClr val="bg1"/>
              </a:solidFill>
            </a:endParaRPr>
          </a:p>
        </p:txBody>
      </p:sp>
      <p:pic>
        <p:nvPicPr>
          <p:cNvPr id="7" name="Picture 6">
            <a:extLst>
              <a:ext uri="{FF2B5EF4-FFF2-40B4-BE49-F238E27FC236}">
                <a16:creationId xmlns:a16="http://schemas.microsoft.com/office/drawing/2014/main" id="{3B4E8F0B-19DC-DC9F-8F88-88CA5C2FE7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223" y="1930193"/>
            <a:ext cx="5207725" cy="3805634"/>
          </a:xfrm>
          <a:prstGeom prst="rect">
            <a:avLst/>
          </a:prstGeom>
        </p:spPr>
      </p:pic>
      <p:pic>
        <p:nvPicPr>
          <p:cNvPr id="9" name="Picture 8">
            <a:extLst>
              <a:ext uri="{FF2B5EF4-FFF2-40B4-BE49-F238E27FC236}">
                <a16:creationId xmlns:a16="http://schemas.microsoft.com/office/drawing/2014/main" id="{4C74A3F6-A69F-0995-2FAD-4F928C580B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991"/>
          <a:stretch/>
        </p:blipFill>
        <p:spPr>
          <a:xfrm>
            <a:off x="6367641" y="1930193"/>
            <a:ext cx="5319263" cy="3756144"/>
          </a:xfrm>
          <a:prstGeom prst="rect">
            <a:avLst/>
          </a:prstGeom>
        </p:spPr>
      </p:pic>
    </p:spTree>
    <p:extLst>
      <p:ext uri="{BB962C8B-B14F-4D97-AF65-F5344CB8AC3E}">
        <p14:creationId xmlns:p14="http://schemas.microsoft.com/office/powerpoint/2010/main" val="230118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2" name="TextBox 1"/>
          <p:cNvSpPr txBox="1"/>
          <p:nvPr/>
        </p:nvSpPr>
        <p:spPr>
          <a:xfrm>
            <a:off x="3696304" y="154541"/>
            <a:ext cx="4515339" cy="769441"/>
          </a:xfrm>
          <a:prstGeom prst="rect">
            <a:avLst/>
          </a:prstGeom>
          <a:noFill/>
        </p:spPr>
        <p:txBody>
          <a:bodyPr wrap="none" rtlCol="0">
            <a:spAutoFit/>
          </a:bodyPr>
          <a:lstStyle/>
          <a:p>
            <a:r>
              <a:rPr lang="en-US" sz="4400" b="1" dirty="0">
                <a:solidFill>
                  <a:schemeClr val="bg1"/>
                </a:solidFill>
              </a:rPr>
              <a:t>MISSION ACTIVITY</a:t>
            </a:r>
            <a:endParaRPr lang="es-MX" sz="4400" b="1" dirty="0">
              <a:solidFill>
                <a:schemeClr val="bg1"/>
              </a:solidFill>
            </a:endParaRPr>
          </a:p>
        </p:txBody>
      </p:sp>
      <p:sp>
        <p:nvSpPr>
          <p:cNvPr id="3" name="TextBox 2">
            <a:extLst>
              <a:ext uri="{FF2B5EF4-FFF2-40B4-BE49-F238E27FC236}">
                <a16:creationId xmlns:a16="http://schemas.microsoft.com/office/drawing/2014/main" id="{C83595FB-DA2E-D3C9-25E6-3DFA73394025}"/>
              </a:ext>
            </a:extLst>
          </p:cNvPr>
          <p:cNvSpPr txBox="1"/>
          <p:nvPr/>
        </p:nvSpPr>
        <p:spPr>
          <a:xfrm>
            <a:off x="128954" y="1230923"/>
            <a:ext cx="11934092" cy="5513945"/>
          </a:xfrm>
          <a:prstGeom prst="rect">
            <a:avLst/>
          </a:prstGeom>
          <a:noFill/>
        </p:spPr>
        <p:txBody>
          <a:bodyPr wrap="square" rtlCol="0">
            <a:spAutoFit/>
          </a:bodyPr>
          <a:lstStyle/>
          <a:p>
            <a:pPr marL="0" marR="0">
              <a:lnSpc>
                <a:spcPct val="107000"/>
              </a:lnSpc>
              <a:spcBef>
                <a:spcPts val="0"/>
              </a:spcBef>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Your Family At-Home Mission is to:</a:t>
            </a:r>
          </a:p>
          <a:p>
            <a:pPr marL="342900" marR="0" lvl="0" indent="-342900">
              <a:lnSpc>
                <a:spcPct val="107000"/>
              </a:lnSpc>
              <a:spcBef>
                <a:spcPts val="0"/>
              </a:spcBef>
              <a:spcAft>
                <a:spcPts val="0"/>
              </a:spcAft>
              <a:buFont typeface="+mj-lt"/>
              <a:buAutoNum type="romanLcPeriod"/>
            </a:pPr>
            <a:r>
              <a:rPr lang="en-US" dirty="0">
                <a:effectLst/>
                <a:latin typeface="Calibri" panose="020F0502020204030204" pitchFamily="34" charset="0"/>
                <a:ea typeface="Calibri" panose="020F0502020204030204" pitchFamily="34" charset="0"/>
                <a:cs typeface="Times New Roman" panose="02020603050405020304" pitchFamily="18" charset="0"/>
              </a:rPr>
              <a:t>Watch the videos about The Creation Story and Adam and Eve and All Saints Day.</a:t>
            </a:r>
          </a:p>
          <a:p>
            <a:pPr marR="0" lvl="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a:effectLst/>
                <a:latin typeface="Calibri" panose="020F0502020204030204" pitchFamily="34" charset="0"/>
                <a:ea typeface="Calibri" panose="020F0502020204030204" pitchFamily="34" charset="0"/>
                <a:cs typeface="Times New Roman" panose="02020603050405020304" pitchFamily="18" charset="0"/>
              </a:rPr>
              <a:t>This is the month of the Rosary, so place your family rosary on your home altar next to your family bible.</a:t>
            </a:r>
          </a:p>
          <a:p>
            <a:pPr marL="400050" marR="0" lvl="0" indent="-400050">
              <a:lnSpc>
                <a:spcPct val="107000"/>
              </a:lnSpc>
              <a:spcBef>
                <a:spcPts val="0"/>
              </a:spcBef>
              <a:spcAft>
                <a:spcPts val="0"/>
              </a:spcAft>
              <a:buAutoNum type="romanLcPeriod" startAt="2"/>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a:effectLst/>
                <a:latin typeface="Calibri" panose="020F0502020204030204" pitchFamily="34" charset="0"/>
                <a:ea typeface="Calibri" panose="020F0502020204030204" pitchFamily="34" charset="0"/>
                <a:cs typeface="Times New Roman" panose="02020603050405020304" pitchFamily="18" charset="0"/>
              </a:rPr>
              <a:t>On November 1st, All Saints Day, we celebrate and show God that we are grateful for the saints who are in Heaven and for all the help they give us. Choose an activity from the video to do with your family or join another family and make it a special event! &amp;/or Choose a book about a favorite saint and read it together at dinner or before bedtime.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a:effectLst/>
                <a:latin typeface="Calibri" panose="020F0502020204030204" pitchFamily="34" charset="0"/>
                <a:ea typeface="Calibri" panose="020F0502020204030204" pitchFamily="34" charset="0"/>
                <a:cs typeface="Times New Roman" panose="02020603050405020304" pitchFamily="18" charset="0"/>
              </a:rPr>
              <a:t>To prepare for All Souls Day, find a picture of a family member or friend of the family who has died that you would like us all to pray for during Week 3 and on All Soul’s Day, or draw a picture of that person if you don’t have a photo. Place the photo or picture on your home altar/prayer corner. Bring the picture to the Week 3 gathering.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400050">
              <a:lnSpc>
                <a:spcPct val="107000"/>
              </a:lnSpc>
              <a:spcBef>
                <a:spcPts val="0"/>
              </a:spcBef>
              <a:spcAft>
                <a:spcPts val="0"/>
              </a:spcAft>
              <a:buAutoNum type="romanLcPeriod" startAt="2"/>
            </a:pPr>
            <a:r>
              <a:rPr lang="en-US" dirty="0">
                <a:effectLst/>
                <a:latin typeface="Calibri" panose="020F0502020204030204" pitchFamily="34" charset="0"/>
                <a:ea typeface="Calibri" panose="020F0502020204030204" pitchFamily="34" charset="0"/>
                <a:cs typeface="Times New Roman" panose="02020603050405020304" pitchFamily="18" charset="0"/>
              </a:rPr>
              <a:t>Gather in your prayer space/around your home altar as a family. Take a moment to be silent with God together, and say a prayer for your family member or family friend, and for one another. Then end by praying a decade of the Rosary.</a:t>
            </a:r>
          </a:p>
          <a:p>
            <a:endParaRPr lang="en-US" dirty="0"/>
          </a:p>
        </p:txBody>
      </p:sp>
    </p:spTree>
    <p:extLst>
      <p:ext uri="{BB962C8B-B14F-4D97-AF65-F5344CB8AC3E}">
        <p14:creationId xmlns:p14="http://schemas.microsoft.com/office/powerpoint/2010/main" val="3968804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inting of a person holding a sphere&#10;&#10;Description automatically generated">
            <a:extLst>
              <a:ext uri="{FF2B5EF4-FFF2-40B4-BE49-F238E27FC236}">
                <a16:creationId xmlns:a16="http://schemas.microsoft.com/office/drawing/2014/main" id="{A70526F7-85CC-CEC0-C634-33064415AB1D}"/>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7413" y="-214978"/>
            <a:ext cx="3822189" cy="1899912"/>
          </a:xfrm>
          <a:prstGeom prst="rect">
            <a:avLst/>
          </a:prstGeom>
        </p:spPr>
        <p:txBody>
          <a:bodyPr vert="horz" lIns="91440" tIns="45720" rIns="91440" bIns="45720" rtlCol="0" anchor="ctr">
            <a:normAutofit/>
          </a:bodyPr>
          <a:lstStyle/>
          <a:p>
            <a:pPr marR="0">
              <a:lnSpc>
                <a:spcPct val="90000"/>
              </a:lnSpc>
              <a:spcBef>
                <a:spcPct val="0"/>
              </a:spcBef>
              <a:spcAft>
                <a:spcPts val="800"/>
              </a:spcAft>
            </a:pPr>
            <a:r>
              <a:rPr lang="en-US" sz="6000" dirty="0">
                <a:latin typeface="+mj-lt"/>
                <a:ea typeface="+mj-ea"/>
                <a:cs typeface="+mj-cs"/>
              </a:rPr>
              <a:t>Dios </a:t>
            </a:r>
            <a:r>
              <a:rPr lang="en-US" sz="6000" dirty="0" err="1">
                <a:latin typeface="+mj-lt"/>
                <a:ea typeface="+mj-ea"/>
                <a:cs typeface="+mj-cs"/>
              </a:rPr>
              <a:t>mío</a:t>
            </a:r>
            <a:endParaRPr lang="en-US" sz="4000" dirty="0">
              <a:effectLst/>
              <a:latin typeface="+mj-lt"/>
              <a:ea typeface="+mj-ea"/>
              <a:cs typeface="+mj-cs"/>
            </a:endParaRPr>
          </a:p>
        </p:txBody>
      </p:sp>
      <p:sp>
        <p:nvSpPr>
          <p:cNvPr id="2" name="TextBox 1">
            <a:extLst>
              <a:ext uri="{FF2B5EF4-FFF2-40B4-BE49-F238E27FC236}">
                <a16:creationId xmlns:a16="http://schemas.microsoft.com/office/drawing/2014/main" id="{BBAC3287-4135-516E-3C31-54889FD3F0D8}"/>
              </a:ext>
            </a:extLst>
          </p:cNvPr>
          <p:cNvSpPr txBox="1"/>
          <p:nvPr/>
        </p:nvSpPr>
        <p:spPr>
          <a:xfrm>
            <a:off x="6774426" y="1313912"/>
            <a:ext cx="5132439" cy="5544088"/>
          </a:xfrm>
          <a:prstGeom prst="rect">
            <a:avLst/>
          </a:prstGeom>
        </p:spPr>
        <p:txBody>
          <a:bodyPr vert="horz" lIns="91440" tIns="45720" rIns="91440" bIns="45720" rtlCol="0">
            <a:normAutofit/>
          </a:bodyPr>
          <a:lstStyle/>
          <a:p>
            <a:pPr marR="0">
              <a:lnSpc>
                <a:spcPct val="90000"/>
              </a:lnSpc>
              <a:spcBef>
                <a:spcPts val="0"/>
              </a:spcBef>
              <a:spcAft>
                <a:spcPts val="800"/>
              </a:spcAft>
            </a:pPr>
            <a:r>
              <a:rPr lang="es-ES" sz="2000" b="1" dirty="0"/>
              <a:t>Tú eres la fuente de todas las bendiciones, la fuente de toda vida y el dador de toda gracia:         
Te damos gracias por el don de la vida: por el aire, el alimento y el agua; por amor a la familia y a los amigos; por todas las cosas sin las cuales no podríamos seguir viviendo.        
Te damos gracias por el misterio de la creación: por la belleza que el ojo puede ver, por las maravillas que el oído puede escuchar, por todos los misterios asombrosos que llenan el universo de maravillas.                                         
Ayúdanos a crecer en el conocimiento y aprecio de Tu Creación, a ser buenos administradores de lo que nos has dado, 
Y recordar siempre que todo buen regalo viene solo de Ti.    Amén.</a:t>
            </a:r>
            <a:endParaRPr lang="en-US" sz="2000" dirty="0">
              <a:effectLst/>
            </a:endParaRPr>
          </a:p>
        </p:txBody>
      </p:sp>
    </p:spTree>
    <p:extLst>
      <p:ext uri="{BB962C8B-B14F-4D97-AF65-F5344CB8AC3E}">
        <p14:creationId xmlns:p14="http://schemas.microsoft.com/office/powerpoint/2010/main" val="317554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rPr>
              <a:t>Rompehielos</a:t>
            </a:r>
          </a:p>
        </p:txBody>
      </p:sp>
      <p:sp>
        <p:nvSpPr>
          <p:cNvPr id="2" name="TextBox 1">
            <a:extLst>
              <a:ext uri="{FF2B5EF4-FFF2-40B4-BE49-F238E27FC236}">
                <a16:creationId xmlns:a16="http://schemas.microsoft.com/office/drawing/2014/main" id="{23320AC3-5C4F-D793-96A7-7C1B24CB2649}"/>
              </a:ext>
            </a:extLst>
          </p:cNvPr>
          <p:cNvSpPr txBox="1"/>
          <p:nvPr/>
        </p:nvSpPr>
        <p:spPr>
          <a:xfrm>
            <a:off x="386862" y="1981200"/>
            <a:ext cx="6072043" cy="3760068"/>
          </a:xfrm>
          <a:prstGeom prst="rect">
            <a:avLst/>
          </a:prstGeom>
          <a:noFill/>
        </p:spPr>
        <p:txBody>
          <a:bodyPr wrap="square" rtlCol="0">
            <a:spAutoFit/>
          </a:bodyPr>
          <a:lstStyle/>
          <a:p>
            <a:pPr marR="0">
              <a:lnSpc>
                <a:spcPct val="107000"/>
              </a:lnSpc>
              <a:spcBef>
                <a:spcPts val="0"/>
              </a:spcBef>
              <a:spcAft>
                <a:spcPts val="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Si mañana te despertaras como un animal, ¿qué animal te gustaría ser?</a:t>
            </a:r>
          </a:p>
          <a:p>
            <a:pPr marR="0">
              <a:lnSpc>
                <a:spcPct val="107000"/>
              </a:lnSpc>
              <a:spcBef>
                <a:spcPts val="0"/>
              </a:spcBef>
              <a:spcAft>
                <a:spcPts val="0"/>
              </a:spcAft>
            </a:pPr>
            <a:endParaRPr lang="es-ES" sz="28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¿Y si mañana empezaran a llover postres, qué postre elegirías?</a:t>
            </a:r>
          </a:p>
          <a:p>
            <a:pPr marR="0">
              <a:lnSpc>
                <a:spcPct val="107000"/>
              </a:lnSpc>
              <a:spcBef>
                <a:spcPts val="0"/>
              </a:spcBef>
              <a:spcAft>
                <a:spcPts val="0"/>
              </a:spcAft>
            </a:pP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Si pudieras pedir un deseo, ¿qué pedirías? </a:t>
            </a:r>
            <a:endParaRPr lang="en-US" sz="2800" dirty="0"/>
          </a:p>
        </p:txBody>
      </p:sp>
      <p:pic>
        <p:nvPicPr>
          <p:cNvPr id="8" name="Picture 7" descr="A cartoon of a person thinking&#10;&#10;Description automatically generated">
            <a:extLst>
              <a:ext uri="{FF2B5EF4-FFF2-40B4-BE49-F238E27FC236}">
                <a16:creationId xmlns:a16="http://schemas.microsoft.com/office/drawing/2014/main" id="{1DA2C53B-2C65-9D6E-17A8-7ED81DE5F312}"/>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27409" y="388211"/>
            <a:ext cx="6469789" cy="6469789"/>
          </a:xfrm>
          <a:prstGeom prst="rect">
            <a:avLst/>
          </a:prstGeom>
        </p:spPr>
      </p:pic>
      <p:sp>
        <p:nvSpPr>
          <p:cNvPr id="9" name="TextBox 8">
            <a:extLst>
              <a:ext uri="{FF2B5EF4-FFF2-40B4-BE49-F238E27FC236}">
                <a16:creationId xmlns:a16="http://schemas.microsoft.com/office/drawing/2014/main" id="{EFAA6FF4-FE88-976E-2DF8-FBEB6B0EF5BD}"/>
              </a:ext>
            </a:extLst>
          </p:cNvPr>
          <p:cNvSpPr txBox="1"/>
          <p:nvPr/>
        </p:nvSpPr>
        <p:spPr>
          <a:xfrm>
            <a:off x="6060365" y="6871067"/>
            <a:ext cx="6336833" cy="230832"/>
          </a:xfrm>
          <a:prstGeom prst="rect">
            <a:avLst/>
          </a:prstGeom>
          <a:noFill/>
        </p:spPr>
        <p:txBody>
          <a:bodyPr wrap="square" rtlCol="0">
            <a:spAutoFit/>
          </a:bodyPr>
          <a:lstStyle/>
          <a:p>
            <a:r>
              <a:rPr lang="en-US" sz="900">
                <a:hlinkClick r:id="rId3" tooltip="https://www.pngall.com/think-png/download/66114"/>
              </a:rPr>
              <a:t>This Photo</a:t>
            </a:r>
            <a:r>
              <a:rPr lang="en-US" sz="900"/>
              <a:t> by Unknown Author is licensed under </a:t>
            </a:r>
            <a:r>
              <a:rPr lang="en-US" sz="900">
                <a:hlinkClick r:id="rId4" tooltip="https://creativecommons.org/licenses/by-nc/3.0/"/>
              </a:rPr>
              <a:t>CC BY-NC</a:t>
            </a:r>
            <a:endParaRPr lang="en-US" sz="900"/>
          </a:p>
        </p:txBody>
      </p:sp>
      <p:sp>
        <p:nvSpPr>
          <p:cNvPr id="13" name="TextBox 12">
            <a:extLst>
              <a:ext uri="{FF2B5EF4-FFF2-40B4-BE49-F238E27FC236}">
                <a16:creationId xmlns:a16="http://schemas.microsoft.com/office/drawing/2014/main" id="{BDDDAA4C-7DEC-180F-3005-B84358FD1882}"/>
              </a:ext>
            </a:extLst>
          </p:cNvPr>
          <p:cNvSpPr txBox="1"/>
          <p:nvPr/>
        </p:nvSpPr>
        <p:spPr>
          <a:xfrm>
            <a:off x="4280604" y="1078523"/>
            <a:ext cx="6197600" cy="584775"/>
          </a:xfrm>
          <a:prstGeom prst="rect">
            <a:avLst/>
          </a:prstGeom>
          <a:noFill/>
        </p:spPr>
        <p:txBody>
          <a:bodyPr wrap="square">
            <a:spAutoFit/>
          </a:bodyPr>
          <a:lstStyle/>
          <a:p>
            <a:r>
              <a:rPr lang="en-US" sz="3200" i="1" dirty="0"/>
              <a:t>¿Qué pasaría si...? </a:t>
            </a: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881962" y="96470"/>
            <a:ext cx="5130443" cy="769441"/>
          </a:xfrm>
          <a:prstGeom prst="rect">
            <a:avLst/>
          </a:prstGeom>
          <a:noFill/>
        </p:spPr>
        <p:txBody>
          <a:bodyPr wrap="none" rtlCol="0">
            <a:spAutoFit/>
          </a:bodyPr>
          <a:lstStyle/>
          <a:p>
            <a:r>
              <a:rPr lang="en-US" sz="4400" dirty="0"/>
              <a:t> </a:t>
            </a:r>
            <a:r>
              <a:rPr lang="en-US" sz="4400" b="1" dirty="0">
                <a:solidFill>
                  <a:schemeClr val="bg1"/>
                </a:solidFill>
              </a:rPr>
              <a:t>Compartir en familia</a:t>
            </a:r>
            <a:endParaRPr lang="es-MX" sz="4400" b="1" dirty="0">
              <a:solidFill>
                <a:schemeClr val="bg1"/>
              </a:solidFill>
            </a:endParaRPr>
          </a:p>
        </p:txBody>
      </p:sp>
      <p:sp>
        <p:nvSpPr>
          <p:cNvPr id="2" name="TextBox 1"/>
          <p:cNvSpPr txBox="1"/>
          <p:nvPr/>
        </p:nvSpPr>
        <p:spPr>
          <a:xfrm>
            <a:off x="1701989" y="1453988"/>
            <a:ext cx="4652068" cy="4524315"/>
          </a:xfrm>
          <a:prstGeom prst="rect">
            <a:avLst/>
          </a:prstGeom>
          <a:noFill/>
        </p:spPr>
        <p:txBody>
          <a:bodyPr wrap="square" rtlCol="0">
            <a:spAutoFit/>
          </a:bodyPr>
          <a:lstStyle/>
          <a:p>
            <a:pPr algn="ctr"/>
            <a:r>
              <a:rPr lang="es-ES" sz="3200" i="1" dirty="0"/>
              <a:t>Cuando una madre y un padre se enteran de que van a tener un hijo, ¿cómo se preparan? </a:t>
            </a:r>
          </a:p>
          <a:p>
            <a:pPr algn="ctr"/>
            <a:endParaRPr lang="es-ES" sz="3200" i="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ES" sz="3200" i="1" dirty="0"/>
              <a:t>Los padres comparten con sus hijos lo que hicieron para preparar su nacimiento</a:t>
            </a:r>
            <a:endParaRPr lang="en-US" sz="6000" b="1" i="1" dirty="0">
              <a:solidFill>
                <a:schemeClr val="bg1"/>
              </a:solidFill>
            </a:endParaRPr>
          </a:p>
        </p:txBody>
      </p:sp>
      <p:pic>
        <p:nvPicPr>
          <p:cNvPr id="8" name="Picture 7" descr="A person in a red dress holding her belly&#10;&#10;Description automatically generated">
            <a:extLst>
              <a:ext uri="{FF2B5EF4-FFF2-40B4-BE49-F238E27FC236}">
                <a16:creationId xmlns:a16="http://schemas.microsoft.com/office/drawing/2014/main" id="{C7714852-4CA3-F6EF-F374-5331B8A44F1C}"/>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6629400" y="96470"/>
            <a:ext cx="6858000" cy="6858000"/>
          </a:xfrm>
          <a:prstGeom prst="rect">
            <a:avLst/>
          </a:prstGeom>
        </p:spPr>
      </p:pic>
    </p:spTree>
    <p:extLst>
      <p:ext uri="{BB962C8B-B14F-4D97-AF65-F5344CB8AC3E}">
        <p14:creationId xmlns:p14="http://schemas.microsoft.com/office/powerpoint/2010/main" val="401633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nting of two kings holding a globe&#10;&#10;Description automatically generated">
            <a:extLst>
              <a:ext uri="{FF2B5EF4-FFF2-40B4-BE49-F238E27FC236}">
                <a16:creationId xmlns:a16="http://schemas.microsoft.com/office/drawing/2014/main" id="{0979C2B1-7AFB-1327-FF03-4C7BD75BEF9B}"/>
              </a:ext>
            </a:extLst>
          </p:cNvPr>
          <p:cNvPicPr>
            <a:picLocks noChangeAspect="1"/>
          </p:cNvPicPr>
          <p:nvPr/>
        </p:nvPicPr>
        <p:blipFill rotWithShape="1">
          <a:blip r:embed="rId2" cstate="email">
            <a:alphaModFix amt="2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9946" y="445477"/>
            <a:ext cx="12221946" cy="6412523"/>
          </a:xfrm>
          <a:prstGeom prst="rect">
            <a:avLst/>
          </a:prstGeom>
        </p:spPr>
      </p:pic>
      <p:sp>
        <p:nvSpPr>
          <p:cNvPr id="8" name="TextBox 7">
            <a:extLst>
              <a:ext uri="{FF2B5EF4-FFF2-40B4-BE49-F238E27FC236}">
                <a16:creationId xmlns:a16="http://schemas.microsoft.com/office/drawing/2014/main" id="{62B79B80-7F6E-0090-327F-B5D23893AFE9}"/>
              </a:ext>
            </a:extLst>
          </p:cNvPr>
          <p:cNvSpPr txBox="1"/>
          <p:nvPr/>
        </p:nvSpPr>
        <p:spPr>
          <a:xfrm>
            <a:off x="175846" y="8014089"/>
            <a:ext cx="12016154" cy="230832"/>
          </a:xfrm>
          <a:prstGeom prst="rect">
            <a:avLst/>
          </a:prstGeom>
          <a:noFill/>
        </p:spPr>
        <p:txBody>
          <a:bodyPr wrap="square" rtlCol="0">
            <a:spAutoFit/>
          </a:bodyPr>
          <a:lstStyle/>
          <a:p>
            <a:r>
              <a:rPr lang="en-US" sz="900">
                <a:hlinkClick r:id="rId4" tooltip="https://awakeningwithplanetearth.com/category/religions-of-the-world/christianity-see-also-buddhic-or-christ-consciousness/holy-trinity/"/>
              </a:rPr>
              <a:t>This Photo</a:t>
            </a:r>
            <a:r>
              <a:rPr lang="en-US" sz="900"/>
              <a:t> by Unknown Author is licensed under </a:t>
            </a:r>
            <a:r>
              <a:rPr lang="en-US" sz="900">
                <a:hlinkClick r:id="rId5" tooltip="https://creativecommons.org/licenses/by-sa/3.0/"/>
              </a:rPr>
              <a:t>CC BY-SA</a:t>
            </a:r>
            <a:endParaRPr lang="en-US" sz="900"/>
          </a:p>
        </p:txBody>
      </p:sp>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15507" y="1610545"/>
            <a:ext cx="12131039" cy="5139869"/>
          </a:xfrm>
          <a:prstGeom prst="rect">
            <a:avLst/>
          </a:prstGeom>
          <a:noFill/>
        </p:spPr>
        <p:txBody>
          <a:bodyPr wrap="square" rtlCol="0">
            <a:spAutoFit/>
          </a:bodyPr>
          <a:lstStyle/>
          <a:p>
            <a:pPr algn="ctr">
              <a:lnSpc>
                <a:spcPct val="107000"/>
              </a:lnSpc>
              <a:spcAft>
                <a:spcPts val="800"/>
              </a:spcAft>
            </a:pPr>
            <a:r>
              <a:rPr lang="es-ES" sz="2400" dirty="0"/>
              <a:t>La última vez que nos reunimos en Familias Formando Discípulos, aprendimos que la Santísima Trinidad es “Familia” en un sentido único. </a:t>
            </a:r>
          </a:p>
          <a:p>
            <a:pPr algn="ctr">
              <a:lnSpc>
                <a:spcPct val="107000"/>
              </a:lnSpc>
              <a:spcAft>
                <a:spcPts val="800"/>
              </a:spcAft>
            </a:pPr>
            <a:endParaRPr lang="es-ES" sz="2400" dirty="0"/>
          </a:p>
          <a:p>
            <a:pPr algn="ctr">
              <a:lnSpc>
                <a:spcPct val="107000"/>
              </a:lnSpc>
              <a:spcAft>
                <a:spcPts val="800"/>
              </a:spcAft>
            </a:pPr>
            <a:r>
              <a:rPr lang="es-ES" sz="2400" dirty="0"/>
              <a:t>De hecho, ¡es la primera “Familia” que ha existido y siempre ha existido y siempre existirá!</a:t>
            </a:r>
          </a:p>
          <a:p>
            <a:pPr algn="ctr">
              <a:lnSpc>
                <a:spcPct val="107000"/>
              </a:lnSpc>
              <a:spcAft>
                <a:spcPts val="800"/>
              </a:spcAft>
            </a:pPr>
            <a:endParaRPr lang="es-ES" sz="2400" dirty="0"/>
          </a:p>
          <a:p>
            <a:pPr algn="ctr">
              <a:lnSpc>
                <a:spcPct val="107000"/>
              </a:lnSpc>
              <a:spcAft>
                <a:spcPts val="800"/>
              </a:spcAft>
            </a:pPr>
            <a:r>
              <a:rPr lang="es-ES" sz="2400" dirty="0"/>
              <a:t> En la vida eterna de la Trinidad, Dios Padre, Dios Hijo y Dios Espíritu Santo se aman con un amor eterno. </a:t>
            </a:r>
          </a:p>
          <a:p>
            <a:pPr algn="ctr">
              <a:lnSpc>
                <a:spcPct val="107000"/>
              </a:lnSpc>
              <a:spcAft>
                <a:spcPts val="800"/>
              </a:spcAft>
            </a:pPr>
            <a:r>
              <a:rPr lang="es-ES" sz="2400" dirty="0"/>
              <a:t>Dios es amor, y Él también decide por amor multiplicar y hacer crecer Su gran familia. </a:t>
            </a:r>
          </a:p>
          <a:p>
            <a:pPr algn="ctr">
              <a:lnSpc>
                <a:spcPct val="107000"/>
              </a:lnSpc>
              <a:spcAft>
                <a:spcPts val="800"/>
              </a:spcAft>
            </a:pPr>
            <a:endParaRPr lang="es-ES" sz="2400" dirty="0"/>
          </a:p>
          <a:p>
            <a:pPr algn="ctr">
              <a:lnSpc>
                <a:spcPct val="107000"/>
              </a:lnSpc>
              <a:spcAft>
                <a:spcPts val="800"/>
              </a:spcAft>
            </a:pPr>
            <a:r>
              <a:rPr lang="es-ES" sz="2400" dirty="0"/>
              <a:t>Pero antes, Dios sabía que Sus hijos necesitarían un hogar. La Santísima Trinidad, el Dios único, fue el primer “padre” que preparó un hogar para Sus hijos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16251A-82EA-7F9A-BC2F-7C7EAFD24592}"/>
              </a:ext>
            </a:extLst>
          </p:cNvPr>
          <p:cNvSpPr txBox="1"/>
          <p:nvPr/>
        </p:nvSpPr>
        <p:spPr>
          <a:xfrm>
            <a:off x="4899647" y="107586"/>
            <a:ext cx="2560316" cy="769441"/>
          </a:xfrm>
          <a:prstGeom prst="rect">
            <a:avLst/>
          </a:prstGeom>
          <a:noFill/>
        </p:spPr>
        <p:txBody>
          <a:bodyPr wrap="none" rtlCol="0">
            <a:spAutoFit/>
          </a:bodyPr>
          <a:lstStyle/>
          <a:p>
            <a:r>
              <a:rPr lang="en-US" sz="4400" dirty="0"/>
              <a:t> </a:t>
            </a:r>
            <a:r>
              <a:rPr lang="en-US" sz="4400" b="1" dirty="0">
                <a:solidFill>
                  <a:schemeClr val="bg1"/>
                </a:solidFill>
              </a:rPr>
              <a:t>REVISION</a:t>
            </a:r>
            <a:endParaRPr lang="es-MX" sz="4400" b="1" dirty="0">
              <a:solidFill>
                <a:schemeClr val="bg1"/>
              </a:solidFill>
            </a:endParaRPr>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63"/>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74492" y="85978"/>
            <a:ext cx="2560316" cy="769441"/>
          </a:xfrm>
          <a:prstGeom prst="rect">
            <a:avLst/>
          </a:prstGeom>
          <a:noFill/>
        </p:spPr>
        <p:txBody>
          <a:bodyPr wrap="none" rtlCol="0">
            <a:spAutoFit/>
          </a:bodyPr>
          <a:lstStyle/>
          <a:p>
            <a:r>
              <a:rPr lang="en-US" sz="4400" dirty="0"/>
              <a:t> </a:t>
            </a:r>
            <a:r>
              <a:rPr lang="en-US" sz="4400" b="1" dirty="0">
                <a:solidFill>
                  <a:schemeClr val="bg1"/>
                </a:solidFill>
              </a:rPr>
              <a:t>REVISION</a:t>
            </a:r>
            <a:endParaRPr lang="es-MX" sz="4400" b="1" dirty="0">
              <a:solidFill>
                <a:schemeClr val="bg1"/>
              </a:solidFill>
            </a:endParaRPr>
          </a:p>
        </p:txBody>
      </p:sp>
      <p:sp>
        <p:nvSpPr>
          <p:cNvPr id="2" name="TextBox 1"/>
          <p:cNvSpPr txBox="1"/>
          <p:nvPr/>
        </p:nvSpPr>
        <p:spPr>
          <a:xfrm>
            <a:off x="1072078" y="1947324"/>
            <a:ext cx="9867213" cy="3970318"/>
          </a:xfrm>
          <a:prstGeom prst="rect">
            <a:avLst/>
          </a:prstGeom>
          <a:noFill/>
        </p:spPr>
        <p:txBody>
          <a:bodyPr wrap="square" rtlCol="0">
            <a:spAutoFit/>
          </a:bodyPr>
          <a:lstStyle/>
          <a:p>
            <a:pPr algn="ctr"/>
            <a:r>
              <a:rPr lang="es-ES" sz="2800" dirty="0"/>
              <a:t>Los padres demuestran su amor por el bebé incluso antes de que nazca, reuniendo los artículos que necesitará y poniendo la casa en orden para que esté lista cuando llegue.</a:t>
            </a:r>
          </a:p>
          <a:p>
            <a:pPr algn="ctr"/>
            <a:endParaRPr lang="en-US" sz="2800" dirty="0"/>
          </a:p>
          <a:p>
            <a:pPr algn="ctr"/>
            <a:r>
              <a:rPr lang="en-US" sz="2800" dirty="0"/>
              <a:t> </a:t>
            </a:r>
            <a:r>
              <a:rPr lang="es-ES" sz="2800" dirty="0"/>
              <a:t>Esto es exactamente lo que hizo la Santísima Trinidad, </a:t>
            </a:r>
          </a:p>
          <a:p>
            <a:pPr algn="ctr"/>
            <a:r>
              <a:rPr lang="es-ES" sz="2800" dirty="0"/>
              <a:t>la primera “Familia”. </a:t>
            </a:r>
          </a:p>
          <a:p>
            <a:pPr algn="ctr"/>
            <a:endParaRPr lang="es-ES" sz="2800" dirty="0"/>
          </a:p>
          <a:p>
            <a:pPr algn="ctr"/>
            <a:r>
              <a:rPr lang="es-ES" sz="2800" dirty="0"/>
              <a:t>El Dios Único mostró su gran amor por nosotros preparando </a:t>
            </a:r>
          </a:p>
          <a:p>
            <a:pPr algn="ctr"/>
            <a:r>
              <a:rPr lang="es-ES" sz="2800" dirty="0"/>
              <a:t>un hogar para nosotros, sus hijos.</a:t>
            </a:r>
            <a:endParaRPr lang="en-US" sz="2800" b="1" dirty="0">
              <a:solidFill>
                <a:schemeClr val="bg1"/>
              </a:solidFill>
            </a:endParaRPr>
          </a:p>
        </p:txBody>
      </p:sp>
      <p:pic>
        <p:nvPicPr>
          <p:cNvPr id="8" name="Picture 7" descr="A black and white symbol&#10;&#10;Description automatically generated">
            <a:extLst>
              <a:ext uri="{FF2B5EF4-FFF2-40B4-BE49-F238E27FC236}">
                <a16:creationId xmlns:a16="http://schemas.microsoft.com/office/drawing/2014/main" id="{C73B0E14-47C5-2205-FEF5-9638155AA03A}"/>
              </a:ext>
            </a:extLst>
          </p:cNvPr>
          <p:cNvPicPr>
            <a:picLocks noChangeAspect="1"/>
          </p:cNvPicPr>
          <p:nvPr/>
        </p:nvPicPr>
        <p:blipFill>
          <a:blip r:embed="rId2" cstate="email">
            <a:alphaModFix amt="2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233828" y="1187080"/>
            <a:ext cx="5724343" cy="5490806"/>
          </a:xfrm>
          <a:prstGeom prst="rect">
            <a:avLst/>
          </a:prstGeom>
        </p:spPr>
      </p:pic>
    </p:spTree>
    <p:extLst>
      <p:ext uri="{BB962C8B-B14F-4D97-AF65-F5344CB8AC3E}">
        <p14:creationId xmlns:p14="http://schemas.microsoft.com/office/powerpoint/2010/main" val="337317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ainting of three women sitting at a table&#10;&#10;Description automatically generated">
            <a:extLst>
              <a:ext uri="{FF2B5EF4-FFF2-40B4-BE49-F238E27FC236}">
                <a16:creationId xmlns:a16="http://schemas.microsoft.com/office/drawing/2014/main" id="{4F17585C-6478-93E9-F803-5154CB1B97F0}"/>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r="-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p:cNvSpPr txBox="1"/>
          <p:nvPr/>
        </p:nvSpPr>
        <p:spPr>
          <a:xfrm>
            <a:off x="5853835" y="1421903"/>
            <a:ext cx="6116548" cy="5577523"/>
          </a:xfrm>
          <a:prstGeom prst="rect">
            <a:avLst/>
          </a:prstGeom>
        </p:spPr>
        <p:txBody>
          <a:bodyPr vert="horz" lIns="91440" tIns="45720" rIns="91440" bIns="45720" rtlCol="0">
            <a:normAutofit/>
          </a:bodyPr>
          <a:lstStyle/>
          <a:p>
            <a:pPr marR="0" algn="ctr">
              <a:lnSpc>
                <a:spcPct val="90000"/>
              </a:lnSpc>
              <a:spcBef>
                <a:spcPts val="0"/>
              </a:spcBef>
              <a:spcAft>
                <a:spcPts val="800"/>
              </a:spcAft>
            </a:pPr>
            <a:r>
              <a:rPr lang="es-ES" sz="2400" dirty="0"/>
              <a:t>La Santísima Trinidad, la primera “Familia”.</a:t>
            </a:r>
          </a:p>
          <a:p>
            <a:pPr marR="0" algn="ctr">
              <a:lnSpc>
                <a:spcPct val="90000"/>
              </a:lnSpc>
              <a:spcBef>
                <a:spcPts val="0"/>
              </a:spcBef>
              <a:spcAft>
                <a:spcPts val="800"/>
              </a:spcAft>
            </a:pPr>
            <a:r>
              <a:rPr lang="es-ES" sz="2400" dirty="0">
                <a:effectLst/>
              </a:rPr>
              <a:t>De hecho, leemos en la Biblia que Dios es amor. </a:t>
            </a:r>
          </a:p>
          <a:p>
            <a:pPr marR="0" algn="ctr">
              <a:lnSpc>
                <a:spcPct val="90000"/>
              </a:lnSpc>
              <a:spcBef>
                <a:spcPts val="0"/>
              </a:spcBef>
              <a:spcAft>
                <a:spcPts val="800"/>
              </a:spcAft>
            </a:pPr>
            <a:endParaRPr lang="en-US" sz="2400" dirty="0">
              <a:effectLst/>
            </a:endParaRPr>
          </a:p>
          <a:p>
            <a:pPr marR="0" algn="ctr">
              <a:lnSpc>
                <a:spcPct val="90000"/>
              </a:lnSpc>
              <a:spcBef>
                <a:spcPts val="0"/>
              </a:spcBef>
              <a:spcAft>
                <a:spcPts val="800"/>
              </a:spcAft>
            </a:pPr>
            <a:r>
              <a:rPr lang="es-ES" sz="2400" dirty="0"/>
              <a:t>La Trinidad -Dios Padre, Dios Hijo y Dios Espíritu Santo- se amó eternamente y amó tanto ser Familia que el Único Dios decidió, por amor, multiplicarse y hacer crecer su familia.</a:t>
            </a:r>
          </a:p>
          <a:p>
            <a:pPr marR="0" algn="ctr">
              <a:lnSpc>
                <a:spcPct val="90000"/>
              </a:lnSpc>
              <a:spcBef>
                <a:spcPts val="0"/>
              </a:spcBef>
              <a:spcAft>
                <a:spcPts val="800"/>
              </a:spcAft>
            </a:pPr>
            <a:endParaRPr lang="es-ES" sz="2400" dirty="0">
              <a:effectLst/>
            </a:endParaRPr>
          </a:p>
          <a:p>
            <a:pPr marR="0" algn="ctr">
              <a:lnSpc>
                <a:spcPct val="90000"/>
              </a:lnSpc>
              <a:spcBef>
                <a:spcPts val="0"/>
              </a:spcBef>
              <a:spcAft>
                <a:spcPts val="800"/>
              </a:spcAft>
            </a:pPr>
            <a:r>
              <a:rPr lang="es-ES" sz="2400" dirty="0"/>
              <a:t>Entonces, Dios nos creó a nosotros, seres humanos, a su imagen y semejanza, para amar y ser amados y para ser su familia.</a:t>
            </a:r>
            <a:endParaRPr lang="en-US" sz="2400" dirty="0">
              <a:effectLst/>
            </a:endParaRPr>
          </a:p>
        </p:txBody>
      </p:sp>
      <p:sp>
        <p:nvSpPr>
          <p:cNvPr id="12" name="TextBox 11">
            <a:extLst>
              <a:ext uri="{FF2B5EF4-FFF2-40B4-BE49-F238E27FC236}">
                <a16:creationId xmlns:a16="http://schemas.microsoft.com/office/drawing/2014/main" id="{37EAD483-CE1F-8FEA-9FE0-80E99960EB94}"/>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growrag.wordpress.com/category/trini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19632" y="154541"/>
            <a:ext cx="3127075" cy="769441"/>
          </a:xfrm>
          <a:prstGeom prst="rect">
            <a:avLst/>
          </a:prstGeom>
          <a:noFill/>
        </p:spPr>
        <p:txBody>
          <a:bodyPr wrap="none" rtlCol="0">
            <a:spAutoFit/>
          </a:bodyPr>
          <a:lstStyle/>
          <a:p>
            <a:r>
              <a:rPr lang="en-US" sz="4400" dirty="0"/>
              <a:t> </a:t>
            </a:r>
            <a:r>
              <a:rPr lang="en-US" sz="4400" b="1" dirty="0">
                <a:solidFill>
                  <a:schemeClr val="bg1"/>
                </a:solidFill>
              </a:rPr>
              <a:t>GENESIS 1:1</a:t>
            </a:r>
            <a:endParaRPr lang="es-MX" sz="4400" b="1" dirty="0">
              <a:solidFill>
                <a:schemeClr val="bg1"/>
              </a:solidFill>
            </a:endParaRPr>
          </a:p>
        </p:txBody>
      </p:sp>
      <p:sp>
        <p:nvSpPr>
          <p:cNvPr id="2" name="TextBox 1"/>
          <p:cNvSpPr txBox="1"/>
          <p:nvPr/>
        </p:nvSpPr>
        <p:spPr>
          <a:xfrm>
            <a:off x="662276" y="1314762"/>
            <a:ext cx="6314960" cy="4770537"/>
          </a:xfrm>
          <a:prstGeom prst="rect">
            <a:avLst/>
          </a:prstGeom>
          <a:noFill/>
        </p:spPr>
        <p:txBody>
          <a:bodyPr wrap="square" rtlCol="0">
            <a:spAutoFit/>
          </a:bodyPr>
          <a:lstStyle/>
          <a:p>
            <a:pPr algn="ctr"/>
            <a:r>
              <a:rPr lang="es-ES" sz="2800" dirty="0"/>
              <a:t>Génesis 1:1 nos dice: </a:t>
            </a:r>
            <a:r>
              <a:rPr lang="es-ES" sz="2800" dirty="0">
                <a:solidFill>
                  <a:srgbClr val="FF0000"/>
                </a:solidFill>
              </a:rPr>
              <a:t>"En el principio creó Dios los cielos y la tierra.                             La tierra estaba desordenada y vacía, y las tinieblas cubrían la faz del abismo; y el Espíritu de Dios se movía sobre la faz de las aguas".</a:t>
            </a:r>
          </a:p>
          <a:p>
            <a:pPr algn="ctr"/>
            <a:endParaRPr lang="en-US" sz="2800" dirty="0">
              <a:solidFill>
                <a:srgbClr val="FF0000"/>
              </a:solidFill>
            </a:endParaRPr>
          </a:p>
          <a:p>
            <a:pPr algn="ctr"/>
            <a:r>
              <a:rPr lang="es-ES" sz="3600" i="1" dirty="0">
                <a:solidFill>
                  <a:schemeClr val="accent6">
                    <a:lumMod val="50000"/>
                  </a:schemeClr>
                </a:solidFill>
              </a:rPr>
              <a:t>¿Qué palabras describen cómo era la Tierra al principio de la creación?</a:t>
            </a:r>
            <a:endParaRPr lang="en-US" sz="4000" b="1" dirty="0">
              <a:solidFill>
                <a:schemeClr val="bg1"/>
              </a:solidFill>
            </a:endParaRPr>
          </a:p>
        </p:txBody>
      </p:sp>
      <p:pic>
        <p:nvPicPr>
          <p:cNvPr id="7" name="Picture 6" descr="A planet earth with continents and water&#10;&#10;Description automatically generated">
            <a:extLst>
              <a:ext uri="{FF2B5EF4-FFF2-40B4-BE49-F238E27FC236}">
                <a16:creationId xmlns:a16="http://schemas.microsoft.com/office/drawing/2014/main" id="{500F4F43-CFF6-8BDB-7681-53800B1CDAB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329389" y="-509978"/>
            <a:ext cx="4862612" cy="7877955"/>
          </a:xfrm>
          <a:prstGeom prst="rect">
            <a:avLst/>
          </a:prstGeom>
        </p:spPr>
      </p:pic>
    </p:spTree>
    <p:extLst>
      <p:ext uri="{BB962C8B-B14F-4D97-AF65-F5344CB8AC3E}">
        <p14:creationId xmlns:p14="http://schemas.microsoft.com/office/powerpoint/2010/main" val="55431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519632" y="154541"/>
            <a:ext cx="3127075" cy="769441"/>
          </a:xfrm>
          <a:prstGeom prst="rect">
            <a:avLst/>
          </a:prstGeom>
          <a:noFill/>
        </p:spPr>
        <p:txBody>
          <a:bodyPr wrap="none" rtlCol="0">
            <a:spAutoFit/>
          </a:bodyPr>
          <a:lstStyle/>
          <a:p>
            <a:r>
              <a:rPr lang="en-US" sz="4400" dirty="0"/>
              <a:t> </a:t>
            </a:r>
            <a:r>
              <a:rPr lang="en-US" sz="4400" b="1" dirty="0">
                <a:solidFill>
                  <a:schemeClr val="bg1"/>
                </a:solidFill>
              </a:rPr>
              <a:t>GENESIS 1:1</a:t>
            </a:r>
            <a:endParaRPr lang="es-MX" sz="4400" b="1" dirty="0">
              <a:solidFill>
                <a:schemeClr val="bg1"/>
              </a:solidFill>
            </a:endParaRPr>
          </a:p>
        </p:txBody>
      </p:sp>
      <p:sp>
        <p:nvSpPr>
          <p:cNvPr id="2" name="TextBox 1"/>
          <p:cNvSpPr txBox="1"/>
          <p:nvPr/>
        </p:nvSpPr>
        <p:spPr>
          <a:xfrm>
            <a:off x="662276" y="1314762"/>
            <a:ext cx="6314960" cy="5293757"/>
          </a:xfrm>
          <a:prstGeom prst="rect">
            <a:avLst/>
          </a:prstGeom>
          <a:noFill/>
        </p:spPr>
        <p:txBody>
          <a:bodyPr wrap="square" rtlCol="0">
            <a:spAutoFit/>
          </a:bodyPr>
          <a:lstStyle/>
          <a:p>
            <a:pPr algn="ctr"/>
            <a:r>
              <a:rPr lang="es-ES" sz="2600" dirty="0"/>
              <a:t>El Génesis nos enseña que Dios creó todo de la nada. 
También nos enseña que Dios es un Dios de orden, y el orden de Dios nos trae alegría, paz y armonía. 
Sabía que sus hijos necesitarían orden para vivir en la tierra, prosperar, estar sanos y crecer. 
Al escuchar la Primera Historia de la Creación de la Biblia, piense en dónde podemos ver a Dios creando orden en el mundo natural mientras preparaba la tierra para que se convirtiera en nuestro hogar.</a:t>
            </a:r>
            <a:endParaRPr lang="en-US" sz="2600" b="1" dirty="0">
              <a:solidFill>
                <a:schemeClr val="bg1"/>
              </a:solidFill>
            </a:endParaRPr>
          </a:p>
        </p:txBody>
      </p:sp>
      <p:pic>
        <p:nvPicPr>
          <p:cNvPr id="7" name="Picture 6" descr="A planet earth with continents and water&#10;&#10;Description automatically generated">
            <a:extLst>
              <a:ext uri="{FF2B5EF4-FFF2-40B4-BE49-F238E27FC236}">
                <a16:creationId xmlns:a16="http://schemas.microsoft.com/office/drawing/2014/main" id="{500F4F43-CFF6-8BDB-7681-53800B1CDAB1}"/>
              </a:ext>
            </a:extLst>
          </p:cNvPr>
          <p:cNvPicPr>
            <a:picLocks noChangeAspect="1"/>
          </p:cNvPicPr>
          <p:nvPr/>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329389" y="-509978"/>
            <a:ext cx="4862612" cy="7877955"/>
          </a:xfrm>
          <a:prstGeom prst="rect">
            <a:avLst/>
          </a:prstGeom>
        </p:spPr>
      </p:pic>
    </p:spTree>
    <p:extLst>
      <p:ext uri="{BB962C8B-B14F-4D97-AF65-F5344CB8AC3E}">
        <p14:creationId xmlns:p14="http://schemas.microsoft.com/office/powerpoint/2010/main" val="4120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19369</TotalTime>
  <Words>1974</Words>
  <Application>Microsoft Office PowerPoint</Application>
  <PresentationFormat>Widescreen</PresentationFormat>
  <Paragraphs>126</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Monica Oppermann</cp:lastModifiedBy>
  <cp:revision>121</cp:revision>
  <dcterms:created xsi:type="dcterms:W3CDTF">2021-11-19T16:04:10Z</dcterms:created>
  <dcterms:modified xsi:type="dcterms:W3CDTF">2024-09-06T14:42:29Z</dcterms:modified>
</cp:coreProperties>
</file>