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1" r:id="rId6"/>
    <p:sldId id="262" r:id="rId7"/>
    <p:sldId id="270" r:id="rId8"/>
    <p:sldId id="261" r:id="rId9"/>
    <p:sldId id="266" r:id="rId10"/>
    <p:sldId id="263" r:id="rId11"/>
    <p:sldId id="276" r:id="rId12"/>
    <p:sldId id="27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4660"/>
  </p:normalViewPr>
  <p:slideViewPr>
    <p:cSldViewPr snapToGrid="0">
      <p:cViewPr varScale="1">
        <p:scale>
          <a:sx n="88" d="100"/>
          <a:sy n="88" d="100"/>
        </p:scale>
        <p:origin x="40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06/04/2022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06/04/2022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06/04/2022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06/04/2022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06/04/2022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06/04/2022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06/04/2022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06/04/2022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1g1gByYQJZA" TargetMode="External"/><Relationship Id="rId2" Type="http://schemas.openxmlformats.org/officeDocument/2006/relationships/slideLayout" Target="../slideLayouts/slideLayout7.xml"/><Relationship Id="rId1" Type="http://schemas.openxmlformats.org/officeDocument/2006/relationships/video" Target="https://www.youtube.com/embed/1g1gByYQJZA"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bKiO288PZmU" TargetMode="External"/><Relationship Id="rId4" Type="http://schemas.openxmlformats.org/officeDocument/2006/relationships/hyperlink" Target="https://youtu.be/bKiO288PZm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b="-608"/>
          <a:stretch/>
        </p:blipFill>
        <p:spPr>
          <a:xfrm>
            <a:off x="0" y="0"/>
            <a:ext cx="12292061" cy="691619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500" y="5644906"/>
            <a:ext cx="3101789" cy="1213094"/>
          </a:xfrm>
          <a:prstGeom prst="rect">
            <a:avLst/>
          </a:prstGeom>
          <a:effectLst>
            <a:outerShdw blurRad="50800" dist="38100" dir="5400000" algn="t" rotWithShape="0">
              <a:prstClr val="black"/>
            </a:outerShdw>
          </a:effectLst>
        </p:spPr>
      </p:pic>
      <p:sp>
        <p:nvSpPr>
          <p:cNvPr id="2" name="Subtitle 1"/>
          <p:cNvSpPr>
            <a:spLocks noGrp="1"/>
          </p:cNvSpPr>
          <p:nvPr>
            <p:ph type="subTitle" idx="1"/>
          </p:nvPr>
        </p:nvSpPr>
        <p:spPr>
          <a:xfrm>
            <a:off x="4118263" y="5004262"/>
            <a:ext cx="3955473" cy="407324"/>
          </a:xfrm>
          <a:solidFill>
            <a:schemeClr val="bg1">
              <a:lumMod val="65000"/>
              <a:alpha val="78000"/>
            </a:schemeClr>
          </a:solidFill>
        </p:spPr>
        <p:txBody>
          <a:bodyPr>
            <a:noAutofit/>
          </a:bodyPr>
          <a:lstStyle/>
          <a:p>
            <a:r>
              <a:rPr lang="en-US" sz="2800" dirty="0" smtClean="0">
                <a:latin typeface="Antenna Black" panose="02000505000000020004" pitchFamily="2" charset="0"/>
              </a:rPr>
              <a:t>MARY &amp; ISREAL</a:t>
            </a:r>
            <a:endParaRPr lang="en-US" sz="2800" dirty="0">
              <a:latin typeface="Antenna Black" panose="02000505000000020004" pitchFamily="2" charset="0"/>
            </a:endParaRPr>
          </a:p>
        </p:txBody>
      </p:sp>
      <p:sp>
        <p:nvSpPr>
          <p:cNvPr id="4" name="Title 3"/>
          <p:cNvSpPr>
            <a:spLocks noGrp="1"/>
          </p:cNvSpPr>
          <p:nvPr>
            <p:ph type="ctrTitle"/>
          </p:nvPr>
        </p:nvSpPr>
        <p:spPr>
          <a:xfrm>
            <a:off x="60959" y="180662"/>
            <a:ext cx="12070080" cy="960556"/>
          </a:xfrm>
        </p:spPr>
        <p:txBody>
          <a:bodyPr>
            <a:normAutofit/>
          </a:bodyPr>
          <a:lstStyle/>
          <a:p>
            <a:r>
              <a:rPr lang="en-US" sz="5000" dirty="0" smtClean="0">
                <a:solidFill>
                  <a:schemeClr val="bg1"/>
                </a:solidFill>
                <a:latin typeface="Antenna Black" panose="02000505000000020004" pitchFamily="2" charset="0"/>
              </a:rPr>
              <a:t>FAMILIES FORMING DISCIPLES</a:t>
            </a:r>
            <a:endParaRPr lang="en-US" sz="5000" dirty="0">
              <a:solidFill>
                <a:schemeClr val="bg1"/>
              </a:solidFill>
              <a:latin typeface="Antenna Black" panose="02000505000000020004" pitchFamily="2" charset="0"/>
            </a:endParaRPr>
          </a:p>
        </p:txBody>
      </p:sp>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0664" y="301336"/>
            <a:ext cx="3087577" cy="523220"/>
          </a:xfrm>
          <a:prstGeom prst="rect">
            <a:avLst/>
          </a:prstGeom>
          <a:noFill/>
        </p:spPr>
        <p:txBody>
          <a:bodyPr wrap="none" rtlCol="0">
            <a:spAutoFit/>
          </a:bodyPr>
          <a:lstStyle/>
          <a:p>
            <a:r>
              <a:rPr lang="en-US" sz="2800" dirty="0" smtClean="0"/>
              <a:t>Let’s read the Bible!</a:t>
            </a:r>
            <a:endParaRPr lang="es-MX" sz="2800" dirty="0"/>
          </a:p>
        </p:txBody>
      </p:sp>
      <p:sp>
        <p:nvSpPr>
          <p:cNvPr id="4" name="Rectangle 3"/>
          <p:cNvSpPr/>
          <p:nvPr/>
        </p:nvSpPr>
        <p:spPr>
          <a:xfrm>
            <a:off x="0" y="-8708"/>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3464350" y="178225"/>
            <a:ext cx="5715347" cy="769441"/>
          </a:xfrm>
          <a:prstGeom prst="rect">
            <a:avLst/>
          </a:prstGeom>
          <a:noFill/>
        </p:spPr>
        <p:txBody>
          <a:bodyPr wrap="none" rtlCol="0">
            <a:spAutoFit/>
          </a:bodyPr>
          <a:lstStyle/>
          <a:p>
            <a:r>
              <a:rPr lang="en-US" sz="4400" b="1" dirty="0" smtClean="0"/>
              <a:t>Mary Has Many </a:t>
            </a:r>
            <a:r>
              <a:rPr lang="en-US" sz="4400" b="1" dirty="0" smtClean="0"/>
              <a:t>Titles…</a:t>
            </a:r>
            <a:endParaRPr lang="es-MX" sz="4400" b="1" dirty="0"/>
          </a:p>
        </p:txBody>
      </p:sp>
      <p:sp>
        <p:nvSpPr>
          <p:cNvPr id="3" name="TextBox 2"/>
          <p:cNvSpPr txBox="1"/>
          <p:nvPr/>
        </p:nvSpPr>
        <p:spPr>
          <a:xfrm>
            <a:off x="992778" y="1069816"/>
            <a:ext cx="3770810" cy="5909310"/>
          </a:xfrm>
          <a:prstGeom prst="rect">
            <a:avLst/>
          </a:prstGeom>
          <a:noFill/>
        </p:spPr>
        <p:txBody>
          <a:bodyPr wrap="square" rtlCol="0">
            <a:spAutoFit/>
          </a:bodyPr>
          <a:lstStyle/>
          <a:p>
            <a:pPr algn="ctr"/>
            <a:r>
              <a:rPr lang="en-US" sz="2400" i="1" dirty="0">
                <a:solidFill>
                  <a:srgbClr val="C00000"/>
                </a:solidFill>
                <a:latin typeface="Chaparral Pro Light" panose="02060403030505090203" pitchFamily="18" charset="0"/>
              </a:rPr>
              <a:t>Queen of </a:t>
            </a:r>
            <a:r>
              <a:rPr lang="en-US" sz="2400" i="1" dirty="0" smtClean="0">
                <a:solidFill>
                  <a:srgbClr val="C00000"/>
                </a:solidFill>
                <a:latin typeface="Chaparral Pro Light" panose="02060403030505090203" pitchFamily="18" charset="0"/>
              </a:rPr>
              <a:t>Heaven</a:t>
            </a:r>
          </a:p>
          <a:p>
            <a:pPr algn="ctr"/>
            <a:endParaRPr lang="en-US" sz="2400" dirty="0">
              <a:solidFill>
                <a:srgbClr val="C00000"/>
              </a:solidFill>
              <a:latin typeface="Chaparral Pro Light" panose="02060403030505090203" pitchFamily="18" charset="0"/>
            </a:endParaRPr>
          </a:p>
          <a:p>
            <a:pPr algn="ctr"/>
            <a:r>
              <a:rPr lang="en-US" sz="2400" i="1" dirty="0">
                <a:solidFill>
                  <a:srgbClr val="C00000"/>
                </a:solidFill>
                <a:latin typeface="Chaparral Pro Light" panose="02060403030505090203" pitchFamily="18" charset="0"/>
              </a:rPr>
              <a:t>Mother of </a:t>
            </a:r>
            <a:r>
              <a:rPr lang="en-US" sz="2400" i="1" dirty="0" smtClean="0">
                <a:solidFill>
                  <a:srgbClr val="C00000"/>
                </a:solidFill>
                <a:latin typeface="Chaparral Pro Light" panose="02060403030505090203" pitchFamily="18" charset="0"/>
              </a:rPr>
              <a:t>God</a:t>
            </a:r>
          </a:p>
          <a:p>
            <a:pPr algn="ctr"/>
            <a:endParaRPr lang="en-US" sz="2400" dirty="0">
              <a:solidFill>
                <a:srgbClr val="C00000"/>
              </a:solidFill>
              <a:latin typeface="Chaparral Pro Light" panose="02060403030505090203" pitchFamily="18" charset="0"/>
            </a:endParaRPr>
          </a:p>
          <a:p>
            <a:pPr algn="ctr"/>
            <a:r>
              <a:rPr lang="en-US" sz="2400" i="1" dirty="0" smtClean="0">
                <a:solidFill>
                  <a:srgbClr val="C00000"/>
                </a:solidFill>
                <a:latin typeface="Chaparral Pro Light" panose="02060403030505090203" pitchFamily="18" charset="0"/>
              </a:rPr>
              <a:t>Mary, </a:t>
            </a:r>
            <a:r>
              <a:rPr lang="en-US" sz="2400" i="1" dirty="0">
                <a:solidFill>
                  <a:srgbClr val="C00000"/>
                </a:solidFill>
                <a:latin typeface="Chaparral Pro Light" panose="02060403030505090203" pitchFamily="18" charset="0"/>
              </a:rPr>
              <a:t>Star of the </a:t>
            </a:r>
            <a:r>
              <a:rPr lang="en-US" sz="2400" i="1" dirty="0" smtClean="0">
                <a:solidFill>
                  <a:srgbClr val="C00000"/>
                </a:solidFill>
                <a:latin typeface="Chaparral Pro Light" panose="02060403030505090203" pitchFamily="18" charset="0"/>
              </a:rPr>
              <a:t>Sea</a:t>
            </a:r>
          </a:p>
          <a:p>
            <a:pPr algn="ctr"/>
            <a:endParaRPr lang="en-US" sz="2400" dirty="0">
              <a:solidFill>
                <a:srgbClr val="C00000"/>
              </a:solidFill>
              <a:latin typeface="Chaparral Pro Light" panose="02060403030505090203" pitchFamily="18" charset="0"/>
            </a:endParaRPr>
          </a:p>
          <a:p>
            <a:pPr algn="ctr"/>
            <a:r>
              <a:rPr lang="en-US" sz="2400" i="1" dirty="0">
                <a:solidFill>
                  <a:srgbClr val="C00000"/>
                </a:solidFill>
                <a:latin typeface="Chaparral Pro Light" panose="02060403030505090203" pitchFamily="18" charset="0"/>
              </a:rPr>
              <a:t>Mother of Perpetual </a:t>
            </a:r>
            <a:r>
              <a:rPr lang="en-US" sz="2400" i="1" dirty="0" smtClean="0">
                <a:solidFill>
                  <a:srgbClr val="C00000"/>
                </a:solidFill>
                <a:latin typeface="Chaparral Pro Light" panose="02060403030505090203" pitchFamily="18" charset="0"/>
              </a:rPr>
              <a:t>Help</a:t>
            </a:r>
          </a:p>
          <a:p>
            <a:pPr algn="ctr"/>
            <a:endParaRPr lang="en-US" sz="2400" dirty="0">
              <a:solidFill>
                <a:srgbClr val="C00000"/>
              </a:solidFill>
              <a:latin typeface="Chaparral Pro Light" panose="02060403030505090203" pitchFamily="18" charset="0"/>
            </a:endParaRPr>
          </a:p>
          <a:p>
            <a:pPr algn="ctr"/>
            <a:r>
              <a:rPr lang="en-US" sz="2400" i="1" dirty="0">
                <a:solidFill>
                  <a:srgbClr val="C00000"/>
                </a:solidFill>
                <a:latin typeface="Chaparral Pro Light" panose="02060403030505090203" pitchFamily="18" charset="0"/>
              </a:rPr>
              <a:t>Spouse of the Holy </a:t>
            </a:r>
            <a:r>
              <a:rPr lang="en-US" sz="2400" i="1" dirty="0" smtClean="0">
                <a:solidFill>
                  <a:srgbClr val="C00000"/>
                </a:solidFill>
                <a:latin typeface="Chaparral Pro Light" panose="02060403030505090203" pitchFamily="18" charset="0"/>
              </a:rPr>
              <a:t>Spirit</a:t>
            </a:r>
          </a:p>
          <a:p>
            <a:pPr algn="ctr"/>
            <a:endParaRPr lang="en-US" sz="2400" dirty="0">
              <a:solidFill>
                <a:srgbClr val="C00000"/>
              </a:solidFill>
              <a:latin typeface="Chaparral Pro Light" panose="02060403030505090203" pitchFamily="18" charset="0"/>
            </a:endParaRPr>
          </a:p>
          <a:p>
            <a:pPr algn="ctr"/>
            <a:r>
              <a:rPr lang="en-US" sz="2400" i="1" dirty="0">
                <a:solidFill>
                  <a:srgbClr val="C00000"/>
                </a:solidFill>
                <a:latin typeface="Chaparral Pro Light" panose="02060403030505090203" pitchFamily="18" charset="0"/>
              </a:rPr>
              <a:t>Help of </a:t>
            </a:r>
            <a:r>
              <a:rPr lang="en-US" sz="2400" i="1" dirty="0" smtClean="0">
                <a:solidFill>
                  <a:srgbClr val="C00000"/>
                </a:solidFill>
                <a:latin typeface="Chaparral Pro Light" panose="02060403030505090203" pitchFamily="18" charset="0"/>
              </a:rPr>
              <a:t>Christians</a:t>
            </a:r>
          </a:p>
          <a:p>
            <a:pPr algn="ctr"/>
            <a:endParaRPr lang="en-US" sz="2400" dirty="0">
              <a:solidFill>
                <a:srgbClr val="C00000"/>
              </a:solidFill>
              <a:latin typeface="Chaparral Pro Light" panose="02060403030505090203" pitchFamily="18" charset="0"/>
            </a:endParaRPr>
          </a:p>
          <a:p>
            <a:pPr algn="ctr"/>
            <a:r>
              <a:rPr lang="en-US" sz="2400" i="1" dirty="0">
                <a:solidFill>
                  <a:srgbClr val="C00000"/>
                </a:solidFill>
                <a:latin typeface="Chaparral Pro Light" panose="02060403030505090203" pitchFamily="18" charset="0"/>
              </a:rPr>
              <a:t>Mother of </a:t>
            </a:r>
            <a:r>
              <a:rPr lang="en-US" sz="2400" i="1" dirty="0" smtClean="0">
                <a:solidFill>
                  <a:srgbClr val="C00000"/>
                </a:solidFill>
                <a:latin typeface="Chaparral Pro Light" panose="02060403030505090203" pitchFamily="18" charset="0"/>
              </a:rPr>
              <a:t>Mercy</a:t>
            </a:r>
          </a:p>
          <a:p>
            <a:pPr algn="ctr"/>
            <a:endParaRPr lang="en-US" sz="2400" dirty="0">
              <a:solidFill>
                <a:srgbClr val="C00000"/>
              </a:solidFill>
              <a:latin typeface="Chaparral Pro Light" panose="02060403030505090203" pitchFamily="18" charset="0"/>
            </a:endParaRPr>
          </a:p>
          <a:p>
            <a:pPr algn="ctr"/>
            <a:r>
              <a:rPr lang="en-US" sz="2400" i="1" dirty="0">
                <a:solidFill>
                  <a:srgbClr val="C00000"/>
                </a:solidFill>
                <a:latin typeface="Chaparral Pro Light" panose="02060403030505090203" pitchFamily="18" charset="0"/>
              </a:rPr>
              <a:t>Cause of Our Joy</a:t>
            </a:r>
            <a:endParaRPr lang="en-US" sz="2400" dirty="0">
              <a:solidFill>
                <a:srgbClr val="C00000"/>
              </a:solidFill>
              <a:latin typeface="Chaparral Pro Light" panose="02060403030505090203" pitchFamily="18" charset="0"/>
            </a:endParaRPr>
          </a:p>
          <a:p>
            <a:endParaRPr lang="en-US" dirty="0">
              <a:solidFill>
                <a:srgbClr val="C00000"/>
              </a:solidFill>
            </a:endParaRPr>
          </a:p>
        </p:txBody>
      </p:sp>
      <p:sp>
        <p:nvSpPr>
          <p:cNvPr id="8" name="TextBox 7"/>
          <p:cNvSpPr txBox="1"/>
          <p:nvPr/>
        </p:nvSpPr>
        <p:spPr>
          <a:xfrm>
            <a:off x="4763588" y="5565621"/>
            <a:ext cx="7149737" cy="1631216"/>
          </a:xfrm>
          <a:prstGeom prst="rect">
            <a:avLst/>
          </a:prstGeom>
          <a:noFill/>
        </p:spPr>
        <p:txBody>
          <a:bodyPr wrap="square" rtlCol="0">
            <a:spAutoFit/>
          </a:bodyPr>
          <a:lstStyle/>
          <a:p>
            <a:pPr algn="ctr"/>
            <a:r>
              <a:rPr lang="en-US" sz="2000" dirty="0">
                <a:solidFill>
                  <a:srgbClr val="002060"/>
                </a:solidFill>
                <a:latin typeface="+mj-lt"/>
              </a:rPr>
              <a:t>In addition to these titles, </a:t>
            </a:r>
            <a:r>
              <a:rPr lang="en-US" sz="2000" dirty="0">
                <a:solidFill>
                  <a:srgbClr val="002060"/>
                </a:solidFill>
                <a:latin typeface="+mj-lt"/>
              </a:rPr>
              <a:t>there are more included in </a:t>
            </a:r>
            <a:r>
              <a:rPr lang="en-US" sz="2000" dirty="0" smtClean="0">
                <a:solidFill>
                  <a:srgbClr val="002060"/>
                </a:solidFill>
                <a:latin typeface="+mj-lt"/>
              </a:rPr>
              <a:t>the </a:t>
            </a:r>
          </a:p>
          <a:p>
            <a:pPr algn="ctr"/>
            <a:r>
              <a:rPr lang="en-US" sz="2000" dirty="0" smtClean="0">
                <a:solidFill>
                  <a:srgbClr val="002060"/>
                </a:solidFill>
                <a:latin typeface="+mj-lt"/>
              </a:rPr>
              <a:t> </a:t>
            </a:r>
            <a:r>
              <a:rPr lang="en-US" sz="2000" i="1" dirty="0">
                <a:solidFill>
                  <a:srgbClr val="002060"/>
                </a:solidFill>
                <a:latin typeface="+mj-lt"/>
              </a:rPr>
              <a:t>Litany of the Blessed Virgin Mary </a:t>
            </a:r>
            <a:r>
              <a:rPr lang="en-US" sz="2000" dirty="0">
                <a:solidFill>
                  <a:srgbClr val="002060"/>
                </a:solidFill>
                <a:latin typeface="+mj-lt"/>
              </a:rPr>
              <a:t>that you were given.</a:t>
            </a:r>
            <a:endParaRPr lang="en-US" sz="2000" dirty="0" smtClean="0">
              <a:solidFill>
                <a:srgbClr val="002060"/>
              </a:solidFill>
              <a:latin typeface="+mj-lt"/>
            </a:endParaRPr>
          </a:p>
          <a:p>
            <a:pPr algn="ctr"/>
            <a:r>
              <a:rPr lang="en-US" sz="2000" dirty="0">
                <a:solidFill>
                  <a:srgbClr val="002060"/>
                </a:solidFill>
                <a:latin typeface="+mj-lt"/>
              </a:rPr>
              <a:t>R</a:t>
            </a:r>
            <a:r>
              <a:rPr lang="en-US" sz="2000" dirty="0" smtClean="0">
                <a:solidFill>
                  <a:srgbClr val="002060"/>
                </a:solidFill>
                <a:latin typeface="+mj-lt"/>
              </a:rPr>
              <a:t>ead </a:t>
            </a:r>
            <a:r>
              <a:rPr lang="en-US" sz="2000" dirty="0">
                <a:solidFill>
                  <a:srgbClr val="002060"/>
                </a:solidFill>
                <a:latin typeface="+mj-lt"/>
              </a:rPr>
              <a:t>through the titles and choose which one is your favorite.  </a:t>
            </a:r>
            <a:endParaRPr lang="en-US" sz="2000" dirty="0" smtClean="0">
              <a:solidFill>
                <a:srgbClr val="002060"/>
              </a:solidFill>
              <a:latin typeface="+mj-lt"/>
            </a:endParaRPr>
          </a:p>
          <a:p>
            <a:pPr algn="ctr"/>
            <a:r>
              <a:rPr lang="en-US" sz="2000" dirty="0" smtClean="0">
                <a:solidFill>
                  <a:srgbClr val="002060"/>
                </a:solidFill>
                <a:latin typeface="+mj-lt"/>
              </a:rPr>
              <a:t>Then </a:t>
            </a:r>
            <a:r>
              <a:rPr lang="en-US" sz="2000" dirty="0">
                <a:solidFill>
                  <a:srgbClr val="002060"/>
                </a:solidFill>
                <a:latin typeface="+mj-lt"/>
              </a:rPr>
              <a:t>discuss why you like that title the most.</a:t>
            </a:r>
          </a:p>
          <a:p>
            <a:endParaRPr lang="en-US" sz="2000" dirty="0">
              <a:solidFill>
                <a:srgbClr val="FF0000"/>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2651" y="1134599"/>
            <a:ext cx="2734492" cy="4508555"/>
          </a:xfrm>
          <a:prstGeom prst="rect">
            <a:avLst/>
          </a:prstGeom>
        </p:spPr>
      </p:pic>
    </p:spTree>
    <p:extLst>
      <p:ext uri="{BB962C8B-B14F-4D97-AF65-F5344CB8AC3E}">
        <p14:creationId xmlns:p14="http://schemas.microsoft.com/office/powerpoint/2010/main" val="227673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354580" y="154541"/>
            <a:ext cx="7482840" cy="769441"/>
          </a:xfrm>
          <a:prstGeom prst="rect">
            <a:avLst/>
          </a:prstGeom>
          <a:noFill/>
        </p:spPr>
        <p:txBody>
          <a:bodyPr wrap="square" rtlCol="0">
            <a:spAutoFit/>
          </a:bodyPr>
          <a:lstStyle/>
          <a:p>
            <a:pPr algn="ctr"/>
            <a:r>
              <a:rPr lang="en-US" sz="4400" b="1" dirty="0" smtClean="0"/>
              <a:t>FAMILY MISSION</a:t>
            </a:r>
            <a:endParaRPr lang="en-US" sz="4400" b="1" dirty="0"/>
          </a:p>
        </p:txBody>
      </p:sp>
      <p:sp>
        <p:nvSpPr>
          <p:cNvPr id="4" name="TextBox 3"/>
          <p:cNvSpPr txBox="1"/>
          <p:nvPr/>
        </p:nvSpPr>
        <p:spPr>
          <a:xfrm>
            <a:off x="997526" y="1078524"/>
            <a:ext cx="10683933" cy="5509200"/>
          </a:xfrm>
          <a:prstGeom prst="rect">
            <a:avLst/>
          </a:prstGeom>
          <a:noFill/>
        </p:spPr>
        <p:txBody>
          <a:bodyPr wrap="square" rtlCol="0">
            <a:spAutoFit/>
          </a:bodyPr>
          <a:lstStyle/>
          <a:p>
            <a:r>
              <a:rPr lang="en-US" sz="2400" dirty="0" smtClean="0"/>
              <a:t>1. Introduce </a:t>
            </a:r>
            <a:r>
              <a:rPr lang="en-US" sz="2400" dirty="0"/>
              <a:t>Mission </a:t>
            </a:r>
            <a:r>
              <a:rPr lang="en-US" sz="2400" dirty="0" smtClean="0"/>
              <a:t>Activity</a:t>
            </a:r>
          </a:p>
          <a:p>
            <a:endParaRPr lang="en-US" sz="2400" dirty="0"/>
          </a:p>
          <a:p>
            <a:r>
              <a:rPr lang="en-US" sz="2400" dirty="0"/>
              <a:t>2. Explain </a:t>
            </a:r>
            <a:r>
              <a:rPr lang="en-US" sz="2400" dirty="0" smtClean="0"/>
              <a:t>Activity: </a:t>
            </a:r>
            <a:endParaRPr lang="en-US" sz="2400" dirty="0"/>
          </a:p>
          <a:p>
            <a:pPr marL="514350" indent="-514350">
              <a:buFont typeface="+mj-lt"/>
              <a:buAutoNum type="romanLcPeriod"/>
            </a:pPr>
            <a:r>
              <a:rPr lang="en-US" sz="2400" dirty="0" smtClean="0"/>
              <a:t>Since </a:t>
            </a:r>
            <a:r>
              <a:rPr lang="en-US" sz="2400" dirty="0"/>
              <a:t>we are still in the Easter Season, be prepared to share </a:t>
            </a:r>
            <a:r>
              <a:rPr lang="en-US" sz="2400" dirty="0" smtClean="0"/>
              <a:t>about how </a:t>
            </a:r>
            <a:r>
              <a:rPr lang="en-US" sz="2400" dirty="0"/>
              <a:t>your </a:t>
            </a:r>
            <a:r>
              <a:rPr lang="en-US" sz="2400" i="1" dirty="0"/>
              <a:t>Living-the-Easter-Season Family Plan</a:t>
            </a:r>
            <a:r>
              <a:rPr lang="en-US" sz="2400" dirty="0"/>
              <a:t> is going. </a:t>
            </a:r>
            <a:r>
              <a:rPr lang="en-US" sz="2400" dirty="0" smtClean="0"/>
              <a:t>Which activities </a:t>
            </a:r>
            <a:r>
              <a:rPr lang="en-US" sz="2400" dirty="0"/>
              <a:t>are your favorite so far and why? </a:t>
            </a:r>
            <a:endParaRPr lang="en-US" sz="2400" dirty="0" smtClean="0"/>
          </a:p>
          <a:p>
            <a:pPr marL="514350" indent="-514350">
              <a:buFont typeface="+mj-lt"/>
              <a:buAutoNum type="romanLcPeriod"/>
            </a:pPr>
            <a:endParaRPr lang="en-US" sz="2400" dirty="0"/>
          </a:p>
          <a:p>
            <a:pPr marL="514350" indent="-514350">
              <a:buFont typeface="+mj-lt"/>
              <a:buAutoNum type="romanLcPeriod"/>
            </a:pPr>
            <a:r>
              <a:rPr lang="en-US" sz="2400" dirty="0" smtClean="0"/>
              <a:t>Together </a:t>
            </a:r>
            <a:r>
              <a:rPr lang="en-US" sz="2400" dirty="0"/>
              <a:t>as a family watch the videos about Mary, the Ark of the </a:t>
            </a:r>
            <a:r>
              <a:rPr lang="en-US" sz="2400" dirty="0" smtClean="0"/>
              <a:t>	  	    Covenant. </a:t>
            </a:r>
          </a:p>
          <a:p>
            <a:pPr marL="514350" indent="-514350">
              <a:buFont typeface="+mj-lt"/>
              <a:buAutoNum type="romanLcPeriod"/>
            </a:pPr>
            <a:endParaRPr lang="en-US" sz="2400" dirty="0" smtClean="0"/>
          </a:p>
          <a:p>
            <a:pPr marL="514350" indent="-514350">
              <a:buFont typeface="+mj-lt"/>
              <a:buAutoNum type="romanLcPeriod"/>
            </a:pPr>
            <a:r>
              <a:rPr lang="en-US" sz="2400" dirty="0" smtClean="0"/>
              <a:t>Place </a:t>
            </a:r>
            <a:r>
              <a:rPr lang="en-US" sz="2400" dirty="0"/>
              <a:t>a Mary statue or your Annunciation Prayer Craft and a candle on your home altar.  </a:t>
            </a:r>
            <a:r>
              <a:rPr lang="en-US" sz="2400" dirty="0" smtClean="0"/>
              <a:t>Then </a:t>
            </a:r>
            <a:r>
              <a:rPr lang="en-US" sz="2400" dirty="0"/>
              <a:t>together pray the Litany of the Blessed Virgin </a:t>
            </a:r>
            <a:r>
              <a:rPr lang="en-US" sz="2400" dirty="0" smtClean="0"/>
              <a:t>Mary.</a:t>
            </a:r>
          </a:p>
          <a:p>
            <a:pPr marL="514350" indent="-514350">
              <a:buFont typeface="+mj-lt"/>
              <a:buAutoNum type="romanLcPeriod"/>
            </a:pPr>
            <a:endParaRPr lang="en-US" sz="2400" dirty="0" smtClean="0"/>
          </a:p>
          <a:p>
            <a:pPr marL="514350" indent="-514350">
              <a:buFont typeface="+mj-lt"/>
              <a:buAutoNum type="romanLcPeriod"/>
            </a:pPr>
            <a:r>
              <a:rPr lang="en-US" sz="2400" dirty="0" smtClean="0"/>
              <a:t>Complete </a:t>
            </a:r>
            <a:r>
              <a:rPr lang="en-US" sz="2400" dirty="0"/>
              <a:t>the </a:t>
            </a:r>
            <a:r>
              <a:rPr lang="en-US" sz="2400" i="1" dirty="0"/>
              <a:t>Families Forming Disciples </a:t>
            </a:r>
            <a:r>
              <a:rPr lang="en-US" sz="2400" i="1" dirty="0" smtClean="0"/>
              <a:t>Family </a:t>
            </a:r>
            <a:r>
              <a:rPr lang="en-US" sz="2400" i="1" dirty="0"/>
              <a:t>S</a:t>
            </a:r>
            <a:r>
              <a:rPr lang="en-US" sz="2400" i="1" dirty="0" smtClean="0"/>
              <a:t>urvey</a:t>
            </a:r>
            <a:endParaRPr lang="en-US" sz="2400" i="1" dirty="0"/>
          </a:p>
          <a:p>
            <a:endParaRPr lang="en-US" sz="1600" dirty="0"/>
          </a:p>
        </p:txBody>
      </p:sp>
    </p:spTree>
    <p:extLst>
      <p:ext uri="{BB962C8B-B14F-4D97-AF65-F5344CB8AC3E}">
        <p14:creationId xmlns:p14="http://schemas.microsoft.com/office/powerpoint/2010/main" val="970123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24444"/>
            <a:ext cx="12192000" cy="6650181"/>
          </a:xfrm>
          <a:prstGeom prst="rect">
            <a:avLst/>
          </a:prstGeom>
          <a:solidFill>
            <a:schemeClr val="bg2"/>
          </a:solidFill>
        </p:spPr>
      </p:pic>
      <p:sp>
        <p:nvSpPr>
          <p:cNvPr id="3" name="TextBox 2"/>
          <p:cNvSpPr txBox="1"/>
          <p:nvPr/>
        </p:nvSpPr>
        <p:spPr>
          <a:xfrm>
            <a:off x="10337075" y="3997234"/>
            <a:ext cx="1532708" cy="2554545"/>
          </a:xfrm>
          <a:prstGeom prst="rect">
            <a:avLst/>
          </a:prstGeom>
          <a:solidFill>
            <a:schemeClr val="tx2">
              <a:lumMod val="60000"/>
              <a:lumOff val="40000"/>
            </a:schemeClr>
          </a:solidFill>
          <a:ln w="57150">
            <a:solidFill>
              <a:schemeClr val="tx1"/>
            </a:solidFill>
          </a:ln>
        </p:spPr>
        <p:txBody>
          <a:bodyPr wrap="square" rtlCol="0">
            <a:spAutoFit/>
          </a:bodyPr>
          <a:lstStyle/>
          <a:p>
            <a:pPr algn="ctr"/>
            <a:r>
              <a:rPr lang="en-US" sz="2000" dirty="0" smtClean="0">
                <a:solidFill>
                  <a:srgbClr val="002060"/>
                </a:solidFill>
                <a:effectLst>
                  <a:outerShdw blurRad="38100" dist="38100" dir="2700000" algn="tl">
                    <a:srgbClr val="000000">
                      <a:alpha val="43137"/>
                    </a:srgbClr>
                  </a:outerShdw>
                </a:effectLst>
              </a:rPr>
              <a:t>Together pray </a:t>
            </a:r>
          </a:p>
          <a:p>
            <a:pPr algn="ctr"/>
            <a:r>
              <a:rPr lang="en-US" sz="2000" dirty="0" smtClean="0">
                <a:solidFill>
                  <a:srgbClr val="002060"/>
                </a:solidFill>
                <a:effectLst>
                  <a:outerShdw blurRad="38100" dist="38100" dir="2700000" algn="tl">
                    <a:srgbClr val="000000">
                      <a:alpha val="43137"/>
                    </a:srgbClr>
                  </a:outerShdw>
                </a:effectLst>
              </a:rPr>
              <a:t>the </a:t>
            </a:r>
          </a:p>
          <a:p>
            <a:pPr algn="ctr"/>
            <a:r>
              <a:rPr lang="en-US" sz="2000" i="1" dirty="0" smtClean="0">
                <a:solidFill>
                  <a:srgbClr val="002060"/>
                </a:solidFill>
                <a:effectLst>
                  <a:outerShdw blurRad="38100" dist="38100" dir="2700000" algn="tl">
                    <a:srgbClr val="000000">
                      <a:alpha val="43137"/>
                    </a:srgbClr>
                  </a:outerShdw>
                </a:effectLst>
              </a:rPr>
              <a:t>Litany </a:t>
            </a:r>
            <a:r>
              <a:rPr lang="en-US" sz="2000" i="1" dirty="0">
                <a:solidFill>
                  <a:srgbClr val="002060"/>
                </a:solidFill>
                <a:effectLst>
                  <a:outerShdw blurRad="38100" dist="38100" dir="2700000" algn="tl">
                    <a:srgbClr val="000000">
                      <a:alpha val="43137"/>
                    </a:srgbClr>
                  </a:outerShdw>
                </a:effectLst>
              </a:rPr>
              <a:t>of the </a:t>
            </a:r>
            <a:endParaRPr lang="en-US" sz="2000" i="1" dirty="0" smtClean="0">
              <a:solidFill>
                <a:srgbClr val="002060"/>
              </a:solidFill>
              <a:effectLst>
                <a:outerShdw blurRad="38100" dist="38100" dir="2700000" algn="tl">
                  <a:srgbClr val="000000">
                    <a:alpha val="43137"/>
                  </a:srgbClr>
                </a:outerShdw>
              </a:effectLst>
            </a:endParaRPr>
          </a:p>
          <a:p>
            <a:pPr algn="ctr"/>
            <a:r>
              <a:rPr lang="en-US" sz="2000" i="1" dirty="0" smtClean="0">
                <a:solidFill>
                  <a:srgbClr val="002060"/>
                </a:solidFill>
                <a:effectLst>
                  <a:outerShdw blurRad="38100" dist="38100" dir="2700000" algn="tl">
                    <a:srgbClr val="000000">
                      <a:alpha val="43137"/>
                    </a:srgbClr>
                  </a:outerShdw>
                </a:effectLst>
              </a:rPr>
              <a:t>Blessed </a:t>
            </a:r>
            <a:r>
              <a:rPr lang="en-US" sz="2000" i="1" dirty="0">
                <a:solidFill>
                  <a:srgbClr val="002060"/>
                </a:solidFill>
                <a:effectLst>
                  <a:outerShdw blurRad="38100" dist="38100" dir="2700000" algn="tl">
                    <a:srgbClr val="000000">
                      <a:alpha val="43137"/>
                    </a:srgbClr>
                  </a:outerShdw>
                </a:effectLst>
              </a:rPr>
              <a:t>Virgin Mary  </a:t>
            </a:r>
            <a:endParaRPr lang="en-US" sz="2000" i="1" dirty="0" smtClean="0">
              <a:solidFill>
                <a:srgbClr val="002060"/>
              </a:solidFill>
              <a:effectLst>
                <a:outerShdw blurRad="38100" dist="38100" dir="2700000" algn="tl">
                  <a:srgbClr val="000000">
                    <a:alpha val="43137"/>
                  </a:srgbClr>
                </a:outerShdw>
              </a:effectLst>
            </a:endParaRPr>
          </a:p>
          <a:p>
            <a:pPr algn="ctr"/>
            <a:r>
              <a:rPr lang="en-US" sz="2000" dirty="0" smtClean="0">
                <a:solidFill>
                  <a:srgbClr val="002060"/>
                </a:solidFill>
                <a:effectLst>
                  <a:outerShdw blurRad="38100" dist="38100" dir="2700000" algn="tl">
                    <a:srgbClr val="000000">
                      <a:alpha val="43137"/>
                    </a:srgbClr>
                  </a:outerShdw>
                </a:effectLst>
              </a:rPr>
              <a:t>(</a:t>
            </a:r>
            <a:r>
              <a:rPr lang="en-US" sz="2000" dirty="0">
                <a:solidFill>
                  <a:srgbClr val="002060"/>
                </a:solidFill>
                <a:effectLst>
                  <a:outerShdw blurRad="38100" dist="38100" dir="2700000" algn="tl">
                    <a:srgbClr val="000000">
                      <a:alpha val="43137"/>
                    </a:srgbClr>
                  </a:outerShdw>
                </a:effectLst>
              </a:rPr>
              <a:t>Litany of Loreto)</a:t>
            </a:r>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le:Holy Spirit Symbol 003.jpg - The Work of God's Childr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2291" y="4601198"/>
            <a:ext cx="2368095" cy="2204013"/>
          </a:xfrm>
          <a:prstGeom prst="rect">
            <a:avLst/>
          </a:prstGeom>
        </p:spPr>
      </p:pic>
      <p:sp>
        <p:nvSpPr>
          <p:cNvPr id="3" name="Rectangle 2"/>
          <p:cNvSpPr/>
          <p:nvPr/>
        </p:nvSpPr>
        <p:spPr>
          <a:xfrm>
            <a:off x="1809750" y="1271222"/>
            <a:ext cx="8572500" cy="4431983"/>
          </a:xfrm>
          <a:prstGeom prst="rect">
            <a:avLst/>
          </a:prstGeom>
        </p:spPr>
        <p:txBody>
          <a:bodyPr wrap="square">
            <a:spAutoFit/>
          </a:bodyPr>
          <a:lstStyle/>
          <a:p>
            <a:pPr algn="ctr"/>
            <a:r>
              <a:rPr lang="en-US" sz="2400" dirty="0">
                <a:latin typeface="Chaparral Pro Light" panose="02060403030505090203" pitchFamily="18" charset="0"/>
              </a:rPr>
              <a:t>Prayer to the Holy Spirit</a:t>
            </a:r>
            <a:endParaRPr lang="en-US" sz="3200" dirty="0" smtClean="0">
              <a:latin typeface="Chaparral Pro Light" panose="02060403030505090203" pitchFamily="18" charset="0"/>
            </a:endParaRPr>
          </a:p>
          <a:p>
            <a:endParaRPr lang="en-US" dirty="0"/>
          </a:p>
          <a:p>
            <a:r>
              <a:rPr lang="en-US" sz="2400" dirty="0" smtClean="0"/>
              <a:t>Come</a:t>
            </a:r>
            <a:r>
              <a:rPr lang="en-US" sz="2400" dirty="0"/>
              <a:t>, Holy Spirit, fill the hearts of Your faithful and kindle in them the fire of Your love. Send forth Your Spirit and they shall be created. And You shall renew the face of the earth. </a:t>
            </a:r>
          </a:p>
          <a:p>
            <a:endParaRPr lang="en-US" sz="2400" dirty="0" smtClean="0"/>
          </a:p>
          <a:p>
            <a:r>
              <a:rPr lang="en-US" sz="2400" dirty="0" smtClean="0"/>
              <a:t>O </a:t>
            </a:r>
            <a:r>
              <a:rPr lang="en-US" sz="2400" dirty="0"/>
              <a:t>God, by the light of the Holy Spirit, You have taught the hearts of Your faithful. In the same Spirit help us to do what is right and always rejoice in His consolation. We ask this through Christ our Lord. </a:t>
            </a:r>
            <a:endParaRPr lang="en-US" sz="2400" dirty="0" smtClean="0"/>
          </a:p>
          <a:p>
            <a:endParaRPr lang="en-US" sz="2400" dirty="0"/>
          </a:p>
          <a:p>
            <a:r>
              <a:rPr lang="en-US" sz="2400" dirty="0" smtClean="0"/>
              <a:t>Amen</a:t>
            </a:r>
            <a:r>
              <a:rPr lang="en-US" sz="2400" dirty="0"/>
              <a:t>.</a:t>
            </a:r>
          </a:p>
        </p:txBody>
      </p:sp>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all" baseline="30000" dirty="0" smtClean="0">
                <a:latin typeface="Antenna Black" panose="02000505000000020004" pitchFamily="2" charset="0"/>
              </a:rPr>
              <a:t>Opening Prayer</a:t>
            </a:r>
            <a:endParaRPr lang="en-US" cap="all" baseline="30000" dirty="0">
              <a:latin typeface="Antenna Black" panose="02000505000000020004" pitchFamily="2" charset="0"/>
            </a:endParaRPr>
          </a:p>
        </p:txBody>
      </p:sp>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smtClean="0">
                <a:latin typeface="Antenna Black" panose="02000505000000020004" pitchFamily="2" charset="0"/>
              </a:rPr>
              <a:t>Ice Breaker</a:t>
            </a:r>
            <a:endParaRPr lang="en-US" sz="4800" cap="all" baseline="30000" dirty="0">
              <a:latin typeface="Antenna Black" panose="02000505000000020004" pitchFamily="2" charset="0"/>
            </a:endParaRPr>
          </a:p>
        </p:txBody>
      </p:sp>
      <p:sp>
        <p:nvSpPr>
          <p:cNvPr id="3" name="Rectangle 2"/>
          <p:cNvSpPr/>
          <p:nvPr/>
        </p:nvSpPr>
        <p:spPr>
          <a:xfrm>
            <a:off x="-106679" y="993615"/>
            <a:ext cx="12298679"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Face to Face</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1053737" y="1955076"/>
            <a:ext cx="9784080" cy="4031873"/>
          </a:xfrm>
          <a:prstGeom prst="rect">
            <a:avLst/>
          </a:prstGeom>
          <a:noFill/>
        </p:spPr>
        <p:txBody>
          <a:bodyPr wrap="square" rtlCol="0">
            <a:spAutoFit/>
          </a:bodyPr>
          <a:lstStyle/>
          <a:p>
            <a:r>
              <a:rPr lang="en-US" u="sng" dirty="0"/>
              <a:t>Set Up</a:t>
            </a:r>
            <a:r>
              <a:rPr lang="en-US" dirty="0"/>
              <a:t>: Gather enough chairs for each person and set them up facing each other. Prepare the conversation topics ahead of time and place them in a box for the caller to hold. </a:t>
            </a:r>
          </a:p>
          <a:p>
            <a:endParaRPr lang="en-US" u="sng" dirty="0" smtClean="0"/>
          </a:p>
          <a:p>
            <a:r>
              <a:rPr lang="en-US" u="sng" dirty="0" smtClean="0"/>
              <a:t>How </a:t>
            </a:r>
            <a:r>
              <a:rPr lang="en-US" u="sng" dirty="0"/>
              <a:t>to Play</a:t>
            </a:r>
            <a:r>
              <a:rPr lang="en-US" dirty="0"/>
              <a:t>: </a:t>
            </a:r>
            <a:r>
              <a:rPr lang="en-US" dirty="0"/>
              <a:t>F</a:t>
            </a:r>
            <a:r>
              <a:rPr lang="en-US" dirty="0" smtClean="0"/>
              <a:t>amily members will </a:t>
            </a:r>
            <a:r>
              <a:rPr lang="en-US" dirty="0"/>
              <a:t>pair up and sit across from each other. When the caller calls out the topic, each team of two will have 30 seconds to discuss the answer. When the 30 seconds is up, the caller will tell the teams to switch partners and once everyone has a new partner the play will begin again with a new topic to discuss. </a:t>
            </a:r>
            <a:r>
              <a:rPr lang="en-US" dirty="0" smtClean="0"/>
              <a:t>Once all four questions have been discussed the game </a:t>
            </a:r>
            <a:r>
              <a:rPr lang="en-US" dirty="0"/>
              <a:t>is over. </a:t>
            </a:r>
          </a:p>
          <a:p>
            <a:endParaRPr lang="en-US" dirty="0" smtClean="0"/>
          </a:p>
          <a:p>
            <a:r>
              <a:rPr lang="en-US" dirty="0" smtClean="0"/>
              <a:t>Ask </a:t>
            </a:r>
            <a:r>
              <a:rPr lang="en-US" dirty="0"/>
              <a:t>questions appropriate for the age group. Some example topics could be: </a:t>
            </a:r>
          </a:p>
          <a:p>
            <a:r>
              <a:rPr lang="en-US" dirty="0"/>
              <a:t>1) “If you could create your own subject in school, what would it be?” </a:t>
            </a:r>
          </a:p>
          <a:p>
            <a:r>
              <a:rPr lang="en-US" dirty="0"/>
              <a:t>2) “If you could meet a saint, who would it be and why?” </a:t>
            </a:r>
          </a:p>
          <a:p>
            <a:r>
              <a:rPr lang="en-US" dirty="0"/>
              <a:t>3) “What is your favorite sandwich creation?” </a:t>
            </a:r>
          </a:p>
          <a:p>
            <a:r>
              <a:rPr lang="en-US" dirty="0"/>
              <a:t>4) "What is your favorite place to eat?" </a:t>
            </a:r>
          </a:p>
          <a:p>
            <a:endParaRPr lang="en-US" sz="1100" dirty="0" smtClean="0"/>
          </a:p>
          <a:p>
            <a:r>
              <a:rPr lang="en-US" sz="1100" dirty="0" smtClean="0"/>
              <a:t>Adapted </a:t>
            </a:r>
            <a:r>
              <a:rPr lang="en-US" sz="1100" dirty="0"/>
              <a:t>from kidactivities.net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4594" y="3940235"/>
            <a:ext cx="3397828" cy="2718262"/>
          </a:xfrm>
          <a:prstGeom prst="rect">
            <a:avLst/>
          </a:prstGeom>
        </p:spPr>
      </p:pic>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 y="872837"/>
            <a:ext cx="12192000" cy="5985164"/>
          </a:xfrm>
          <a:prstGeom prst="rect">
            <a:avLst/>
          </a:prstGeom>
        </p:spPr>
      </p:pic>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874318" y="154541"/>
            <a:ext cx="2704651" cy="769441"/>
          </a:xfrm>
          <a:prstGeom prst="rect">
            <a:avLst/>
          </a:prstGeom>
          <a:noFill/>
        </p:spPr>
        <p:txBody>
          <a:bodyPr wrap="none" rtlCol="0">
            <a:spAutoFit/>
          </a:bodyPr>
          <a:lstStyle/>
          <a:p>
            <a:r>
              <a:rPr lang="en-US" sz="4400" dirty="0"/>
              <a:t> </a:t>
            </a:r>
            <a:r>
              <a:rPr lang="en-US" sz="4400" b="1" dirty="0" smtClean="0"/>
              <a:t>Question?</a:t>
            </a:r>
            <a:endParaRPr lang="es-MX" sz="4400" b="1" dirty="0"/>
          </a:p>
        </p:txBody>
      </p:sp>
      <p:sp>
        <p:nvSpPr>
          <p:cNvPr id="2" name="TextBox 1"/>
          <p:cNvSpPr txBox="1"/>
          <p:nvPr/>
        </p:nvSpPr>
        <p:spPr>
          <a:xfrm>
            <a:off x="588816" y="2516777"/>
            <a:ext cx="4827915" cy="3785652"/>
          </a:xfrm>
          <a:prstGeom prst="rect">
            <a:avLst/>
          </a:prstGeom>
          <a:noFill/>
        </p:spPr>
        <p:txBody>
          <a:bodyPr wrap="square" rtlCol="0">
            <a:spAutoFit/>
          </a:bodyPr>
          <a:lstStyle/>
          <a:p>
            <a:pPr algn="ctr"/>
            <a:r>
              <a:rPr lang="en-US" sz="4000" dirty="0">
                <a:solidFill>
                  <a:schemeClr val="bg1"/>
                </a:solidFill>
                <a:effectLst>
                  <a:outerShdw blurRad="38100" dist="38100" dir="2700000" algn="tl">
                    <a:srgbClr val="000000">
                      <a:alpha val="43137"/>
                    </a:srgbClr>
                  </a:outerShdw>
                </a:effectLst>
              </a:rPr>
              <a:t>Does anyone remember what Samuel of the </a:t>
            </a:r>
            <a:endParaRPr lang="en-US" sz="4000" dirty="0" smtClean="0">
              <a:solidFill>
                <a:schemeClr val="bg1"/>
              </a:solidFill>
              <a:effectLst>
                <a:outerShdw blurRad="38100" dist="38100" dir="2700000" algn="tl">
                  <a:srgbClr val="000000">
                    <a:alpha val="43137"/>
                  </a:srgbClr>
                </a:outerShdw>
              </a:effectLst>
            </a:endParaRPr>
          </a:p>
          <a:p>
            <a:pPr algn="ctr"/>
            <a:r>
              <a:rPr lang="en-US" sz="4000" dirty="0" smtClean="0">
                <a:solidFill>
                  <a:schemeClr val="bg1"/>
                </a:solidFill>
                <a:effectLst>
                  <a:outerShdw blurRad="38100" dist="38100" dir="2700000" algn="tl">
                    <a:srgbClr val="000000">
                      <a:alpha val="43137"/>
                    </a:srgbClr>
                  </a:outerShdw>
                </a:effectLst>
              </a:rPr>
              <a:t>Old </a:t>
            </a:r>
            <a:r>
              <a:rPr lang="en-US" sz="4000" dirty="0">
                <a:solidFill>
                  <a:schemeClr val="bg1"/>
                </a:solidFill>
                <a:effectLst>
                  <a:outerShdw blurRad="38100" dist="38100" dir="2700000" algn="tl">
                    <a:srgbClr val="000000">
                      <a:alpha val="43137"/>
                    </a:srgbClr>
                  </a:outerShdw>
                </a:effectLst>
              </a:rPr>
              <a:t>Testament’s </a:t>
            </a:r>
            <a:endParaRPr lang="en-US" sz="4000" dirty="0" smtClean="0">
              <a:solidFill>
                <a:schemeClr val="bg1"/>
              </a:solidFill>
              <a:effectLst>
                <a:outerShdw blurRad="38100" dist="38100" dir="2700000" algn="tl">
                  <a:srgbClr val="000000">
                    <a:alpha val="43137"/>
                  </a:srgbClr>
                </a:outerShdw>
              </a:effectLst>
            </a:endParaRPr>
          </a:p>
          <a:p>
            <a:pPr algn="ctr"/>
            <a:r>
              <a:rPr lang="en-US" sz="4000" dirty="0" smtClean="0">
                <a:solidFill>
                  <a:schemeClr val="bg1"/>
                </a:solidFill>
                <a:effectLst>
                  <a:outerShdw blurRad="38100" dist="38100" dir="2700000" algn="tl">
                    <a:srgbClr val="000000">
                      <a:alpha val="43137"/>
                    </a:srgbClr>
                  </a:outerShdw>
                </a:effectLst>
              </a:rPr>
              <a:t>job </a:t>
            </a:r>
            <a:r>
              <a:rPr lang="en-US" sz="4000" dirty="0">
                <a:solidFill>
                  <a:schemeClr val="bg1"/>
                </a:solidFill>
                <a:effectLst>
                  <a:outerShdw blurRad="38100" dist="38100" dir="2700000" algn="tl">
                    <a:srgbClr val="000000">
                      <a:alpha val="43137"/>
                    </a:srgbClr>
                  </a:outerShdw>
                </a:effectLst>
              </a:rPr>
              <a:t>was?</a:t>
            </a:r>
          </a:p>
          <a:p>
            <a:pPr algn="ctr"/>
            <a:endParaRPr lang="en-US" sz="4000" dirty="0">
              <a:solidFill>
                <a:schemeClr val="bg1"/>
              </a:solidFill>
            </a:endParaRPr>
          </a:p>
        </p:txBody>
      </p:sp>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b="28193"/>
          <a:stretch/>
        </p:blipFill>
        <p:spPr>
          <a:xfrm>
            <a:off x="0" y="616859"/>
            <a:ext cx="12191999" cy="6241141"/>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4650377" y="155194"/>
            <a:ext cx="2970657" cy="923330"/>
          </a:xfrm>
          <a:prstGeom prst="rect">
            <a:avLst/>
          </a:prstGeom>
          <a:noFill/>
        </p:spPr>
        <p:txBody>
          <a:bodyPr wrap="square" rtlCol="0">
            <a:spAutoFit/>
          </a:bodyPr>
          <a:lstStyle/>
          <a:p>
            <a:pPr algn="ctr"/>
            <a:r>
              <a:rPr lang="en-US" sz="5400" b="1" dirty="0" smtClean="0"/>
              <a:t>Answer: </a:t>
            </a:r>
            <a:endParaRPr lang="es-MX" sz="5400" b="1" dirty="0"/>
          </a:p>
        </p:txBody>
      </p:sp>
      <p:sp>
        <p:nvSpPr>
          <p:cNvPr id="5" name="TextBox 4"/>
          <p:cNvSpPr txBox="1"/>
          <p:nvPr/>
        </p:nvSpPr>
        <p:spPr>
          <a:xfrm>
            <a:off x="2995749" y="2211977"/>
            <a:ext cx="6026331" cy="21236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400" dirty="0" smtClean="0"/>
              <a:t> </a:t>
            </a:r>
            <a:r>
              <a:rPr lang="en-US" sz="4400" dirty="0"/>
              <a:t>	</a:t>
            </a:r>
            <a:r>
              <a:rPr lang="en-US" sz="4400" dirty="0" smtClean="0"/>
              <a:t>		</a:t>
            </a:r>
            <a:r>
              <a:rPr lang="en-US" sz="8800" b="1" dirty="0" smtClean="0">
                <a:solidFill>
                  <a:schemeClr val="bg1"/>
                </a:solidFill>
              </a:rPr>
              <a:t>PROPHET</a:t>
            </a:r>
            <a:endParaRPr lang="es-MX" sz="8800" b="1" dirty="0">
              <a:solidFill>
                <a:schemeClr val="bg1"/>
              </a:solidFill>
            </a:endParaRPr>
          </a:p>
        </p:txBody>
      </p:sp>
      <p:sp>
        <p:nvSpPr>
          <p:cNvPr id="6" name="TextBox 5"/>
          <p:cNvSpPr txBox="1"/>
          <p:nvPr/>
        </p:nvSpPr>
        <p:spPr>
          <a:xfrm>
            <a:off x="471055" y="4919008"/>
            <a:ext cx="11720945" cy="1446550"/>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latin typeface="Bebas Neue Book" panose="00000500000000000000" pitchFamily="50" charset="0"/>
              </a:rPr>
              <a:t>Who are the Old Testament </a:t>
            </a:r>
          </a:p>
          <a:p>
            <a:pPr algn="ctr"/>
            <a:r>
              <a:rPr lang="en-US" sz="4400" b="1" dirty="0" smtClean="0">
                <a:solidFill>
                  <a:schemeClr val="bg1"/>
                </a:solidFill>
                <a:effectLst>
                  <a:outerShdw blurRad="38100" dist="38100" dir="2700000" algn="tl">
                    <a:srgbClr val="000000">
                      <a:alpha val="43137"/>
                    </a:srgbClr>
                  </a:outerShdw>
                </a:effectLst>
                <a:latin typeface="Montserrat SemiBold" panose="00000700000000000000" pitchFamily="50" charset="0"/>
              </a:rPr>
              <a:t>PROPHETS?</a:t>
            </a:r>
            <a:endParaRPr lang="en-US" sz="4400" b="1" dirty="0">
              <a:solidFill>
                <a:schemeClr val="bg1"/>
              </a:solidFill>
              <a:effectLst>
                <a:outerShdw blurRad="38100" dist="38100" dir="2700000" algn="tl">
                  <a:srgbClr val="000000">
                    <a:alpha val="43137"/>
                  </a:srgbClr>
                </a:outerShdw>
              </a:effectLst>
              <a:latin typeface="Montserrat SemiBold" panose="00000700000000000000" pitchFamily="50" charset="0"/>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637392" y="289491"/>
            <a:ext cx="6917215" cy="646331"/>
          </a:xfrm>
          <a:prstGeom prst="rect">
            <a:avLst/>
          </a:prstGeom>
          <a:noFill/>
        </p:spPr>
        <p:txBody>
          <a:bodyPr wrap="none" rtlCol="0">
            <a:spAutoFit/>
          </a:bodyPr>
          <a:lstStyle/>
          <a:p>
            <a:r>
              <a:rPr lang="en-US" sz="3600" b="1" dirty="0" smtClean="0"/>
              <a:t>Watch</a:t>
            </a:r>
            <a:r>
              <a:rPr lang="en-US" sz="3600" b="1" dirty="0"/>
              <a:t>:  Prophets | Catholic Central</a:t>
            </a:r>
            <a:endParaRPr lang="es-MX" sz="28700" b="1" dirty="0"/>
          </a:p>
        </p:txBody>
      </p:sp>
      <p:sp>
        <p:nvSpPr>
          <p:cNvPr id="6" name="TextBox 5"/>
          <p:cNvSpPr txBox="1"/>
          <p:nvPr/>
        </p:nvSpPr>
        <p:spPr>
          <a:xfrm>
            <a:off x="3093720" y="6477000"/>
            <a:ext cx="5577840" cy="646331"/>
          </a:xfrm>
          <a:prstGeom prst="rect">
            <a:avLst/>
          </a:prstGeom>
          <a:noFill/>
        </p:spPr>
        <p:txBody>
          <a:bodyPr wrap="square" rtlCol="0">
            <a:spAutoFit/>
          </a:bodyPr>
          <a:lstStyle/>
          <a:p>
            <a:pPr algn="ctr"/>
            <a:r>
              <a:rPr lang="en-US" dirty="0">
                <a:hlinkClick r:id="rId3"/>
              </a:rPr>
              <a:t>https://</a:t>
            </a:r>
            <a:r>
              <a:rPr lang="en-US" dirty="0" smtClean="0">
                <a:hlinkClick r:id="rId3"/>
              </a:rPr>
              <a:t>youtu.be/1g1gByYQJZA</a:t>
            </a:r>
            <a:endParaRPr lang="en-US" dirty="0" smtClean="0"/>
          </a:p>
          <a:p>
            <a:pPr algn="ctr"/>
            <a:endParaRPr lang="en-US" dirty="0" smtClean="0"/>
          </a:p>
        </p:txBody>
      </p:sp>
      <p:pic>
        <p:nvPicPr>
          <p:cNvPr id="2" name="1g1gByYQJZA"/>
          <p:cNvPicPr>
            <a:picLocks noRot="1" noChangeAspect="1"/>
          </p:cNvPicPr>
          <p:nvPr>
            <a:videoFile r:link="rId1"/>
          </p:nvPr>
        </p:nvPicPr>
        <p:blipFill>
          <a:blip r:embed="rId4"/>
          <a:stretch>
            <a:fillRect/>
          </a:stretch>
        </p:blipFill>
        <p:spPr>
          <a:xfrm>
            <a:off x="1454727" y="1225313"/>
            <a:ext cx="9285317" cy="5222990"/>
          </a:xfrm>
          <a:prstGeom prst="rect">
            <a:avLst/>
          </a:prstGeom>
        </p:spPr>
      </p:pic>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t="10129" b="10416"/>
          <a:stretch/>
        </p:blipFill>
        <p:spPr>
          <a:xfrm>
            <a:off x="0" y="-33251"/>
            <a:ext cx="12192000" cy="6899564"/>
          </a:xfrm>
          <a:prstGeom prst="rect">
            <a:avLst/>
          </a:prstGeom>
        </p:spPr>
      </p:pic>
      <p:sp>
        <p:nvSpPr>
          <p:cNvPr id="7" name="TextBox 6"/>
          <p:cNvSpPr txBox="1"/>
          <p:nvPr/>
        </p:nvSpPr>
        <p:spPr>
          <a:xfrm>
            <a:off x="8647612" y="1419497"/>
            <a:ext cx="3344092"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Many times throughout their history the ancient Israelites worshipped false gods and broke their covenant promises </a:t>
            </a:r>
            <a:r>
              <a:rPr lang="en-US" sz="3200" b="1" dirty="0" smtClean="0">
                <a:solidFill>
                  <a:schemeClr val="bg1"/>
                </a:solidFill>
                <a:effectLst>
                  <a:outerShdw blurRad="38100" dist="38100" dir="2700000" algn="tl">
                    <a:srgbClr val="000000">
                      <a:alpha val="43137"/>
                    </a:srgbClr>
                  </a:outerShdw>
                </a:effectLst>
              </a:rPr>
              <a:t>with</a:t>
            </a:r>
            <a:r>
              <a:rPr lang="en-US" sz="3200" b="1" dirty="0" smtClean="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God.</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584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59681" y="99752"/>
            <a:ext cx="12385964" cy="6808124"/>
          </a:xfrm>
          <a:prstGeom prst="rect">
            <a:avLst/>
          </a:prstGeom>
        </p:spPr>
      </p:pic>
      <p:sp>
        <p:nvSpPr>
          <p:cNvPr id="4" name="Rectangle 3"/>
          <p:cNvSpPr/>
          <p:nvPr/>
        </p:nvSpPr>
        <p:spPr>
          <a:xfrm>
            <a:off x="0" y="0"/>
            <a:ext cx="12192000" cy="8229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69623" y="176629"/>
            <a:ext cx="6327359" cy="646331"/>
          </a:xfrm>
          <a:prstGeom prst="rect">
            <a:avLst/>
          </a:prstGeom>
          <a:noFill/>
        </p:spPr>
        <p:txBody>
          <a:bodyPr wrap="square" rtlCol="0">
            <a:spAutoFit/>
          </a:bodyPr>
          <a:lstStyle/>
          <a:p>
            <a:pPr algn="ctr"/>
            <a:r>
              <a:rPr lang="en-US" sz="3600" b="1" dirty="0" smtClean="0"/>
              <a:t>THE ANNUNCIATION</a:t>
            </a:r>
            <a:endParaRPr lang="es-MX" sz="11500" b="1" dirty="0"/>
          </a:p>
        </p:txBody>
      </p:sp>
      <p:sp>
        <p:nvSpPr>
          <p:cNvPr id="6" name="TextBox 5"/>
          <p:cNvSpPr txBox="1"/>
          <p:nvPr/>
        </p:nvSpPr>
        <p:spPr>
          <a:xfrm>
            <a:off x="2845618" y="3923607"/>
            <a:ext cx="6575367" cy="2862322"/>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harlemagne Std" panose="04020705060702020204" pitchFamily="82" charset="0"/>
              </a:rPr>
              <a:t>Be it done </a:t>
            </a:r>
          </a:p>
          <a:p>
            <a:pPr algn="ctr"/>
            <a:r>
              <a:rPr lang="en-US" sz="4800" dirty="0" smtClean="0">
                <a:solidFill>
                  <a:schemeClr val="bg1"/>
                </a:solidFill>
                <a:effectLst>
                  <a:outerShdw blurRad="38100" dist="38100" dir="2700000" algn="tl">
                    <a:srgbClr val="000000">
                      <a:alpha val="43137"/>
                    </a:srgbClr>
                  </a:outerShdw>
                </a:effectLst>
                <a:latin typeface="Charlemagne Std" panose="04020705060702020204" pitchFamily="82" charset="0"/>
              </a:rPr>
              <a:t>Unto me</a:t>
            </a:r>
          </a:p>
          <a:p>
            <a:pPr algn="ctr"/>
            <a:r>
              <a:rPr lang="en-US" sz="2800" dirty="0" smtClean="0">
                <a:solidFill>
                  <a:schemeClr val="bg1"/>
                </a:solidFill>
                <a:effectLst>
                  <a:outerShdw blurRad="38100" dist="38100" dir="2700000" algn="tl">
                    <a:srgbClr val="000000">
                      <a:alpha val="43137"/>
                    </a:srgbClr>
                  </a:outerShdw>
                </a:effectLst>
                <a:latin typeface="Charlemagne Std" panose="04020705060702020204" pitchFamily="82" charset="0"/>
              </a:rPr>
              <a:t>According to</a:t>
            </a:r>
          </a:p>
          <a:p>
            <a:pPr algn="ctr"/>
            <a:r>
              <a:rPr lang="en-US" sz="4000" dirty="0" smtClean="0">
                <a:solidFill>
                  <a:schemeClr val="bg1"/>
                </a:solidFill>
                <a:effectLst>
                  <a:outerShdw blurRad="38100" dist="38100" dir="2700000" algn="tl">
                    <a:srgbClr val="000000">
                      <a:alpha val="43137"/>
                    </a:srgbClr>
                  </a:outerShdw>
                </a:effectLst>
                <a:latin typeface="Charlemagne Std" panose="04020705060702020204" pitchFamily="82" charset="0"/>
              </a:rPr>
              <a:t>Thy word.</a:t>
            </a:r>
          </a:p>
          <a:p>
            <a:pPr algn="ctr"/>
            <a:r>
              <a:rPr lang="en-US" sz="2400" dirty="0" smtClean="0">
                <a:solidFill>
                  <a:schemeClr val="bg1"/>
                </a:solidFill>
                <a:effectLst>
                  <a:outerShdw blurRad="38100" dist="38100" dir="2700000" algn="tl">
                    <a:srgbClr val="000000">
                      <a:alpha val="43137"/>
                    </a:srgbClr>
                  </a:outerShdw>
                </a:effectLst>
                <a:latin typeface="Chaparral Pro Light" panose="02060403030505090203" pitchFamily="18" charset="0"/>
              </a:rPr>
              <a:t>Luke 1:38</a:t>
            </a:r>
            <a:endParaRPr lang="en-US" sz="2400" dirty="0">
              <a:solidFill>
                <a:schemeClr val="bg1"/>
              </a:solidFill>
              <a:effectLst>
                <a:outerShdw blurRad="38100" dist="38100" dir="2700000" algn="tl">
                  <a:srgbClr val="000000">
                    <a:alpha val="43137"/>
                  </a:srgbClr>
                </a:outerShdw>
              </a:effectLst>
              <a:latin typeface="Chaparral Pro Light" panose="02060403030505090203" pitchFamily="18" charset="0"/>
            </a:endParaRPr>
          </a:p>
        </p:txBody>
      </p:sp>
    </p:spTree>
    <p:extLst>
      <p:ext uri="{BB962C8B-B14F-4D97-AF65-F5344CB8AC3E}">
        <p14:creationId xmlns:p14="http://schemas.microsoft.com/office/powerpoint/2010/main" val="3363740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527491" y="216096"/>
            <a:ext cx="7137018" cy="646331"/>
          </a:xfrm>
          <a:prstGeom prst="rect">
            <a:avLst/>
          </a:prstGeom>
          <a:noFill/>
        </p:spPr>
        <p:txBody>
          <a:bodyPr wrap="none" rtlCol="0">
            <a:spAutoFit/>
          </a:bodyPr>
          <a:lstStyle/>
          <a:p>
            <a:pPr algn="ctr"/>
            <a:r>
              <a:rPr lang="en-US" sz="3600" dirty="0" smtClean="0"/>
              <a:t>Why does Mary have so many titles?</a:t>
            </a:r>
            <a:endParaRPr lang="es-MX" sz="3600" b="1" dirty="0"/>
          </a:p>
        </p:txBody>
      </p:sp>
      <p:pic>
        <p:nvPicPr>
          <p:cNvPr id="2" name="bKiO288PZmU"/>
          <p:cNvPicPr>
            <a:picLocks noRot="1" noChangeAspect="1"/>
          </p:cNvPicPr>
          <p:nvPr>
            <a:videoFile r:link="rId1"/>
          </p:nvPr>
        </p:nvPicPr>
        <p:blipFill>
          <a:blip r:embed="rId3"/>
          <a:stretch>
            <a:fillRect/>
          </a:stretch>
        </p:blipFill>
        <p:spPr>
          <a:xfrm>
            <a:off x="1403465" y="1149235"/>
            <a:ext cx="9385070" cy="5279101"/>
          </a:xfrm>
          <a:prstGeom prst="rect">
            <a:avLst/>
          </a:prstGeom>
        </p:spPr>
      </p:pic>
      <p:sp>
        <p:nvSpPr>
          <p:cNvPr id="6" name="TextBox 5"/>
          <p:cNvSpPr txBox="1"/>
          <p:nvPr/>
        </p:nvSpPr>
        <p:spPr>
          <a:xfrm>
            <a:off x="4957156" y="6567055"/>
            <a:ext cx="2277688" cy="738664"/>
          </a:xfrm>
          <a:prstGeom prst="rect">
            <a:avLst/>
          </a:prstGeom>
          <a:noFill/>
        </p:spPr>
        <p:txBody>
          <a:bodyPr wrap="square" rtlCol="0">
            <a:spAutoFit/>
          </a:bodyPr>
          <a:lstStyle/>
          <a:p>
            <a:pPr algn="ctr"/>
            <a:r>
              <a:rPr lang="en-US" baseline="30000" dirty="0">
                <a:hlinkClick r:id="rId4"/>
              </a:rPr>
              <a:t>https://</a:t>
            </a:r>
            <a:r>
              <a:rPr lang="en-US" baseline="30000" dirty="0" smtClean="0">
                <a:hlinkClick r:id="rId4"/>
              </a:rPr>
              <a:t>youtu.be/bKiO288PZmU</a:t>
            </a:r>
            <a:endParaRPr lang="en-US" baseline="30000" dirty="0" smtClean="0"/>
          </a:p>
          <a:p>
            <a:pPr algn="ctr"/>
            <a:endParaRPr lang="en-US" baseline="30000" dirty="0"/>
          </a:p>
          <a:p>
            <a:pPr algn="ctr"/>
            <a:endParaRPr lang="en-US" dirty="0"/>
          </a:p>
        </p:txBody>
      </p:sp>
    </p:spTree>
    <p:extLst>
      <p:ext uri="{BB962C8B-B14F-4D97-AF65-F5344CB8AC3E}">
        <p14:creationId xmlns:p14="http://schemas.microsoft.com/office/powerpoint/2010/main" val="1149951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17744</TotalTime>
  <Words>582</Words>
  <Application>Microsoft Office PowerPoint</Application>
  <PresentationFormat>Widescreen</PresentationFormat>
  <Paragraphs>79</Paragraphs>
  <Slides>12</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Antenna Black</vt:lpstr>
      <vt:lpstr>Arial</vt:lpstr>
      <vt:lpstr>Bebas Neue Book</vt:lpstr>
      <vt:lpstr>Calibri</vt:lpstr>
      <vt:lpstr>Calibri Light</vt:lpstr>
      <vt:lpstr>Chaparral Pro Light</vt:lpstr>
      <vt:lpstr>Charlemagne Std</vt:lpstr>
      <vt:lpstr>Montserrat SemiBold</vt:lpstr>
      <vt:lpstr>Office Theme</vt:lpstr>
      <vt:lpstr>FAMILIES FORMING DISCIPLES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Patrice Spirou</cp:lastModifiedBy>
  <cp:revision>84</cp:revision>
  <dcterms:created xsi:type="dcterms:W3CDTF">2021-11-19T16:04:10Z</dcterms:created>
  <dcterms:modified xsi:type="dcterms:W3CDTF">2022-04-06T18:05:13Z</dcterms:modified>
</cp:coreProperties>
</file>